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257" r:id="rId2"/>
    <p:sldId id="268" r:id="rId3"/>
    <p:sldId id="258" r:id="rId4"/>
    <p:sldId id="259" r:id="rId5"/>
    <p:sldId id="262" r:id="rId6"/>
    <p:sldId id="260" r:id="rId7"/>
    <p:sldId id="261" r:id="rId8"/>
    <p:sldId id="264" r:id="rId9"/>
    <p:sldId id="265" r:id="rId10"/>
    <p:sldId id="263" r:id="rId11"/>
    <p:sldId id="266" r:id="rId12"/>
    <p:sldId id="271" r:id="rId13"/>
    <p:sldId id="272" r:id="rId14"/>
    <p:sldId id="273" r:id="rId15"/>
    <p:sldId id="275" r:id="rId16"/>
    <p:sldId id="274" r:id="rId17"/>
    <p:sldId id="276" r:id="rId18"/>
    <p:sldId id="269" r:id="rId19"/>
    <p:sldId id="267" r:id="rId20"/>
  </p:sldIdLst>
  <p:sldSz cx="9144000" cy="6858000" type="screen4x3"/>
  <p:notesSz cx="6858000" cy="9144000"/>
  <p:embeddedFontLst>
    <p:embeddedFont>
      <p:font typeface="Arial Narrow" panose="020B0606020202030204" pitchFamily="3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Tahoma" panose="020B0604030504040204" pitchFamily="34" charset="0"/>
      <p:regular r:id="rId30"/>
      <p:bold r:id="rId31"/>
    </p:embeddedFont>
    <p:embeddedFont>
      <p:font typeface="Book Antiqua" panose="02040602050305030304" pitchFamily="18" charset="0"/>
      <p:regular r:id="rId32"/>
      <p:bold r:id="rId33"/>
      <p:italic r:id="rId34"/>
      <p:boldItalic r:id="rId35"/>
    </p:embeddedFont>
    <p:embeddedFont>
      <p:font typeface="High Tower Text" panose="02040502050506030303" pitchFamily="18" charset="0"/>
      <p:regular r:id="rId36"/>
      <p:italic r:id="rId37"/>
    </p:embeddedFont>
    <p:embeddedFont>
      <p:font typeface="Aharoni" panose="02010803020104030203" pitchFamily="2" charset="-79"/>
      <p:bold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41" autoAdjust="0"/>
  </p:normalViewPr>
  <p:slideViewPr>
    <p:cSldViewPr>
      <p:cViewPr varScale="1">
        <p:scale>
          <a:sx n="58" d="100"/>
          <a:sy n="58" d="100"/>
        </p:scale>
        <p:origin x="-17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2A9A28-6476-48B0-9E4F-D477F6C0DB31}" type="datetimeFigureOut">
              <a:rPr lang="en-US" smtClean="0"/>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86CCB-CD2D-4E44-A72B-84AE425FE3B3}" type="slidenum">
              <a:rPr lang="en-US" smtClean="0"/>
              <a:t>‹#›</a:t>
            </a:fld>
            <a:endParaRPr lang="en-US"/>
          </a:p>
        </p:txBody>
      </p:sp>
    </p:spTree>
    <p:extLst>
      <p:ext uri="{BB962C8B-B14F-4D97-AF65-F5344CB8AC3E}">
        <p14:creationId xmlns:p14="http://schemas.microsoft.com/office/powerpoint/2010/main" val="425874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 3,</a:t>
            </a:r>
            <a:r>
              <a:rPr lang="en-US" baseline="0" dirty="0" smtClean="0"/>
              <a:t> Rom. 6:23 and </a:t>
            </a:r>
            <a:r>
              <a:rPr lang="en-US" dirty="0" smtClean="0"/>
              <a:t>contrast 5:22-24</a:t>
            </a:r>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3</a:t>
            </a:fld>
            <a:endParaRPr lang="en-US"/>
          </a:p>
        </p:txBody>
      </p:sp>
    </p:spTree>
    <p:extLst>
      <p:ext uri="{BB962C8B-B14F-4D97-AF65-F5344CB8AC3E}">
        <p14:creationId xmlns:p14="http://schemas.microsoft.com/office/powerpoint/2010/main" val="4203104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Worship compare Matt. 15:9</a:t>
            </a:r>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4</a:t>
            </a:fld>
            <a:endParaRPr lang="en-US"/>
          </a:p>
        </p:txBody>
      </p:sp>
    </p:spTree>
    <p:extLst>
      <p:ext uri="{BB962C8B-B14F-4D97-AF65-F5344CB8AC3E}">
        <p14:creationId xmlns:p14="http://schemas.microsoft.com/office/powerpoint/2010/main" val="160137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Worship compare Matt. </a:t>
            </a:r>
            <a:r>
              <a:rPr lang="en-US" smtClean="0"/>
              <a:t>15:9</a:t>
            </a:r>
            <a:endParaRPr lang="en-US"/>
          </a:p>
        </p:txBody>
      </p:sp>
      <p:sp>
        <p:nvSpPr>
          <p:cNvPr id="4" name="Slide Number Placeholder 3"/>
          <p:cNvSpPr>
            <a:spLocks noGrp="1"/>
          </p:cNvSpPr>
          <p:nvPr>
            <p:ph type="sldNum" sz="quarter" idx="10"/>
          </p:nvPr>
        </p:nvSpPr>
        <p:spPr/>
        <p:txBody>
          <a:bodyPr/>
          <a:lstStyle/>
          <a:p>
            <a:fld id="{61786CCB-CD2D-4E44-A72B-84AE425FE3B3}" type="slidenum">
              <a:rPr lang="en-US">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0137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6</a:t>
            </a:fld>
            <a:endParaRPr lang="en-US"/>
          </a:p>
        </p:txBody>
      </p:sp>
    </p:spTree>
    <p:extLst>
      <p:ext uri="{BB962C8B-B14F-4D97-AF65-F5344CB8AC3E}">
        <p14:creationId xmlns:p14="http://schemas.microsoft.com/office/powerpoint/2010/main" val="1601372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see</a:t>
            </a:r>
            <a:r>
              <a:rPr lang="en-US" baseline="0" dirty="0" smtClean="0"/>
              <a:t> any parallels (#6)</a:t>
            </a:r>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7</a:t>
            </a:fld>
            <a:endParaRPr lang="en-US"/>
          </a:p>
        </p:txBody>
      </p:sp>
    </p:spTree>
    <p:extLst>
      <p:ext uri="{BB962C8B-B14F-4D97-AF65-F5344CB8AC3E}">
        <p14:creationId xmlns:p14="http://schemas.microsoft.com/office/powerpoint/2010/main" val="110462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Fugitive</a:t>
            </a:r>
            <a:r>
              <a:rPr lang="en-US" baseline="0" dirty="0" smtClean="0"/>
              <a:t> (Heb. Means to totter, stagger, tremble, be unstable); vagabond (Heb. Means to move to and fro, wander aimlessly, take flight, flutter, etc.). Hence the idea is that Cain’s occupation of being a tiller of the ground would yield less than what he would ever want and that he would be banished from his father’s homeland to wander in fear the rest of his days. </a:t>
            </a:r>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8</a:t>
            </a:fld>
            <a:endParaRPr lang="en-US"/>
          </a:p>
        </p:txBody>
      </p:sp>
    </p:spTree>
    <p:extLst>
      <p:ext uri="{BB962C8B-B14F-4D97-AF65-F5344CB8AC3E}">
        <p14:creationId xmlns:p14="http://schemas.microsoft.com/office/powerpoint/2010/main" val="3917261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these names</a:t>
            </a:r>
            <a:r>
              <a:rPr lang="en-US" baseline="0" dirty="0" smtClean="0"/>
              <a:t> signify a flowing. </a:t>
            </a:r>
            <a:endParaRPr lang="en-US" dirty="0" smtClean="0"/>
          </a:p>
          <a:p>
            <a:r>
              <a:rPr lang="en-US" dirty="0" err="1" smtClean="0"/>
              <a:t>Jabal</a:t>
            </a:r>
            <a:r>
              <a:rPr lang="en-US" dirty="0" smtClean="0"/>
              <a:t> (stream of water); manage</a:t>
            </a:r>
            <a:r>
              <a:rPr lang="en-US" baseline="0" dirty="0" smtClean="0"/>
              <a:t> cattle and probably embraced a nomadic life of making and dwelling in tents in search for pasture.</a:t>
            </a:r>
            <a:endParaRPr lang="en-US" dirty="0" smtClean="0"/>
          </a:p>
          <a:p>
            <a:r>
              <a:rPr lang="en-US" dirty="0" err="1" smtClean="0"/>
              <a:t>Jabul</a:t>
            </a:r>
            <a:r>
              <a:rPr lang="en-US" dirty="0" smtClean="0"/>
              <a:t> (stream); invented</a:t>
            </a:r>
            <a:r>
              <a:rPr lang="en-US" baseline="0" dirty="0" smtClean="0"/>
              <a:t> the harp and flute. </a:t>
            </a:r>
          </a:p>
          <a:p>
            <a:r>
              <a:rPr lang="en-US" baseline="0" dirty="0" smtClean="0"/>
              <a:t>Tubal-Cain (thou will be brought of Cain).</a:t>
            </a:r>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9</a:t>
            </a:fld>
            <a:endParaRPr lang="en-US"/>
          </a:p>
        </p:txBody>
      </p:sp>
    </p:spTree>
    <p:extLst>
      <p:ext uri="{BB962C8B-B14F-4D97-AF65-F5344CB8AC3E}">
        <p14:creationId xmlns:p14="http://schemas.microsoft.com/office/powerpoint/2010/main" val="2160668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Deuteronomy</a:t>
            </a:r>
            <a:r>
              <a:rPr lang="en-US" baseline="0" dirty="0" smtClean="0"/>
              <a:t> 13:4</a:t>
            </a:r>
          </a:p>
          <a:p>
            <a:r>
              <a:rPr lang="en-US" baseline="0" dirty="0" smtClean="0"/>
              <a:t>This is why Enoch was a prophet against wickedness (Jude 14, 15)</a:t>
            </a:r>
            <a:endParaRPr lang="en-US" dirty="0"/>
          </a:p>
        </p:txBody>
      </p:sp>
      <p:sp>
        <p:nvSpPr>
          <p:cNvPr id="4" name="Slide Number Placeholder 3"/>
          <p:cNvSpPr>
            <a:spLocks noGrp="1"/>
          </p:cNvSpPr>
          <p:nvPr>
            <p:ph type="sldNum" sz="quarter" idx="10"/>
          </p:nvPr>
        </p:nvSpPr>
        <p:spPr/>
        <p:txBody>
          <a:bodyPr/>
          <a:lstStyle/>
          <a:p>
            <a:fld id="{61786CCB-CD2D-4E44-A72B-84AE425FE3B3}" type="slidenum">
              <a:rPr lang="en-US" smtClean="0"/>
              <a:t>17</a:t>
            </a:fld>
            <a:endParaRPr lang="en-US"/>
          </a:p>
        </p:txBody>
      </p:sp>
    </p:spTree>
    <p:extLst>
      <p:ext uri="{BB962C8B-B14F-4D97-AF65-F5344CB8AC3E}">
        <p14:creationId xmlns:p14="http://schemas.microsoft.com/office/powerpoint/2010/main" val="6370844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1ABA4E-CD72-497B-97AA-7213B3980F60}" type="datetimeFigureOut">
              <a:rPr lang="en-US" smtClean="0">
                <a:solidFill>
                  <a:srgbClr val="ECE9C6"/>
                </a:solidFill>
              </a:rPr>
              <a:pPr/>
              <a:t>11/13/2013</a:t>
            </a:fld>
            <a:endParaRPr lang="en-US">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2E57653-3E58-4892-A7ED-712530ACC680}" type="slidenum">
              <a:rPr lang="en-US" smtClean="0">
                <a:solidFill>
                  <a:srgbClr val="ECE9C6"/>
                </a:solidFill>
              </a:rPr>
              <a:pPr/>
              <a:t>‹#›</a:t>
            </a:fld>
            <a:endParaRPr lang="en-US">
              <a:solidFill>
                <a:srgbClr val="ECE9C6"/>
              </a:solidFill>
            </a:endParaRP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3544434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7924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8426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563978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5" name="Footer Placeholder 4"/>
          <p:cNvSpPr>
            <a:spLocks noGrp="1"/>
          </p:cNvSpPr>
          <p:nvPr>
            <p:ph type="ftr" sz="quarter" idx="11"/>
          </p:nvPr>
        </p:nvSpPr>
        <p:spPr/>
        <p:txBody>
          <a:bodyPr/>
          <a:lstStyle/>
          <a:p>
            <a:endParaRPr lang="en-US">
              <a:solidFill>
                <a:srgbClr val="895D1D"/>
              </a:solidFill>
            </a:endParaRPr>
          </a:p>
        </p:txBody>
      </p:sp>
      <p:sp>
        <p:nvSpPr>
          <p:cNvPr id="6" name="Slide Number Placeholder 5"/>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20138235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4118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8" name="Footer Placeholder 7"/>
          <p:cNvSpPr>
            <a:spLocks noGrp="1"/>
          </p:cNvSpPr>
          <p:nvPr>
            <p:ph type="ftr" sz="quarter" idx="11"/>
          </p:nvPr>
        </p:nvSpPr>
        <p:spPr/>
        <p:txBody>
          <a:bodyPr/>
          <a:lstStyle/>
          <a:p>
            <a:endParaRPr lang="en-US">
              <a:solidFill>
                <a:srgbClr val="895D1D"/>
              </a:solidFill>
            </a:endParaRPr>
          </a:p>
        </p:txBody>
      </p:sp>
      <p:sp>
        <p:nvSpPr>
          <p:cNvPr id="9" name="Slide Number Placeholder 8"/>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910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4" name="Footer Placeholder 3"/>
          <p:cNvSpPr>
            <a:spLocks noGrp="1"/>
          </p:cNvSpPr>
          <p:nvPr>
            <p:ph type="ftr" sz="quarter" idx="11"/>
          </p:nvPr>
        </p:nvSpPr>
        <p:spPr/>
        <p:txBody>
          <a:bodyPr/>
          <a:lstStyle/>
          <a:p>
            <a:endParaRPr lang="en-US">
              <a:solidFill>
                <a:srgbClr val="895D1D"/>
              </a:solidFill>
            </a:endParaRPr>
          </a:p>
        </p:txBody>
      </p:sp>
      <p:sp>
        <p:nvSpPr>
          <p:cNvPr id="5" name="Slide Number Placeholder 4"/>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rgbClr val="895D1D">
                      <a:lumMod val="60000"/>
                      <a:lumOff val="40000"/>
                    </a:srgb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1159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3" name="Footer Placeholder 2"/>
          <p:cNvSpPr>
            <a:spLocks noGrp="1"/>
          </p:cNvSpPr>
          <p:nvPr>
            <p:ph type="ftr" sz="quarter" idx="11"/>
          </p:nvPr>
        </p:nvSpPr>
        <p:spPr/>
        <p:txBody>
          <a:bodyPr/>
          <a:lstStyle/>
          <a:p>
            <a:endParaRPr lang="en-US">
              <a:solidFill>
                <a:srgbClr val="895D1D"/>
              </a:solidFill>
            </a:endParaRPr>
          </a:p>
        </p:txBody>
      </p:sp>
      <p:sp>
        <p:nvSpPr>
          <p:cNvPr id="4" name="Slide Number Placeholder 3"/>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3703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4750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1ABA4E-CD72-497B-97AA-7213B3980F60}" type="datetimeFigureOut">
              <a:rPr lang="en-US" smtClean="0">
                <a:solidFill>
                  <a:srgbClr val="895D1D"/>
                </a:solidFill>
              </a:rPr>
              <a:pPr/>
              <a:t>11/13/2013</a:t>
            </a:fld>
            <a:endParaRPr lang="en-US">
              <a:solidFill>
                <a:srgbClr val="895D1D"/>
              </a:solidFill>
            </a:endParaRPr>
          </a:p>
        </p:txBody>
      </p:sp>
      <p:sp>
        <p:nvSpPr>
          <p:cNvPr id="6" name="Footer Placeholder 5"/>
          <p:cNvSpPr>
            <a:spLocks noGrp="1"/>
          </p:cNvSpPr>
          <p:nvPr>
            <p:ph type="ftr" sz="quarter" idx="11"/>
          </p:nvPr>
        </p:nvSpPr>
        <p:spPr/>
        <p:txBody>
          <a:bodyPr/>
          <a:lstStyle/>
          <a:p>
            <a:endParaRPr lang="en-US">
              <a:solidFill>
                <a:srgbClr val="895D1D"/>
              </a:solidFill>
            </a:endParaRPr>
          </a:p>
        </p:txBody>
      </p:sp>
      <p:sp>
        <p:nvSpPr>
          <p:cNvPr id="7" name="Slide Number Placeholder 6"/>
          <p:cNvSpPr>
            <a:spLocks noGrp="1"/>
          </p:cNvSpPr>
          <p:nvPr>
            <p:ph type="sldNum" sz="quarter" idx="12"/>
          </p:nvPr>
        </p:nvSpPr>
        <p:spPr/>
        <p:txBody>
          <a:bodyPr/>
          <a:lstStyle/>
          <a:p>
            <a:fld id="{D2E57653-3E58-4892-A7ED-712530ACC680}" type="slidenum">
              <a:rPr lang="en-US" smtClean="0">
                <a:solidFill>
                  <a:srgbClr val="895D1D"/>
                </a:solidFill>
              </a:rPr>
              <a:pPr/>
              <a:t>‹#›</a:t>
            </a:fld>
            <a:endParaRPr lang="en-US">
              <a:solidFill>
                <a:srgbClr val="895D1D"/>
              </a:solidFill>
            </a:endParaRPr>
          </a:p>
        </p:txBody>
      </p:sp>
    </p:spTree>
    <p:extLst>
      <p:ext uri="{BB962C8B-B14F-4D97-AF65-F5344CB8AC3E}">
        <p14:creationId xmlns:p14="http://schemas.microsoft.com/office/powerpoint/2010/main" val="3394115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1909345-DEE0-4B07-8E32-441AC9DA095E}" type="datetime1">
              <a:rPr lang="en-US" smtClean="0">
                <a:solidFill>
                  <a:srgbClr val="895D1D"/>
                </a:solidFill>
              </a:rPr>
              <a:pPr/>
              <a:t>11/13/2013</a:t>
            </a:fld>
            <a:endParaRPr lang="en-US" dirty="0">
              <a:solidFill>
                <a:srgbClr val="895D1D"/>
              </a:solidFill>
            </a:endParaRP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solidFill>
                <a:srgbClr val="895D1D"/>
              </a:solidFill>
            </a:endParaRP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F36DD0FD-55B0-48C4-8AF2-8A69533EDFC3}" type="slidenum">
              <a:rPr lang="en-US" smtClean="0">
                <a:solidFill>
                  <a:srgbClr val="895D1D"/>
                </a:solidFill>
              </a:rPr>
              <a:pPr/>
              <a:t>‹#›</a:t>
            </a:fld>
            <a:endParaRPr lang="en-US" dirty="0">
              <a:solidFill>
                <a:srgbClr val="895D1D"/>
              </a:solidFill>
            </a:endParaRPr>
          </a:p>
        </p:txBody>
      </p:sp>
    </p:spTree>
    <p:extLst>
      <p:ext uri="{BB962C8B-B14F-4D97-AF65-F5344CB8AC3E}">
        <p14:creationId xmlns:p14="http://schemas.microsoft.com/office/powerpoint/2010/main" val="1111638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Theme Of The Bible</a:t>
            </a:r>
            <a:endParaRPr lang="en-US" dirty="0"/>
          </a:p>
        </p:txBody>
      </p:sp>
      <p:sp>
        <p:nvSpPr>
          <p:cNvPr id="3" name="Subtitle 2"/>
          <p:cNvSpPr>
            <a:spLocks noGrp="1"/>
          </p:cNvSpPr>
          <p:nvPr>
            <p:ph type="subTitle" idx="1"/>
          </p:nvPr>
        </p:nvSpPr>
        <p:spPr/>
        <p:txBody>
          <a:bodyPr>
            <a:normAutofit/>
          </a:bodyPr>
          <a:lstStyle/>
          <a:p>
            <a:r>
              <a:rPr lang="en-US" sz="3200" dirty="0" smtClean="0">
                <a:solidFill>
                  <a:schemeClr val="accent3"/>
                </a:solidFill>
                <a:effectLst>
                  <a:outerShdw blurRad="38100" dist="38100" dir="2700000" algn="tl">
                    <a:srgbClr val="000000">
                      <a:alpha val="43137"/>
                    </a:srgbClr>
                  </a:outerShdw>
                </a:effectLst>
                <a:latin typeface="High Tower Text" panose="02040502050506030303" pitchFamily="18" charset="0"/>
              </a:rPr>
              <a:t>Section IV:  Genesis 4, 5</a:t>
            </a:r>
            <a:endParaRPr lang="en-US" sz="3200" dirty="0">
              <a:solidFill>
                <a:schemeClr val="accent3"/>
              </a:solidFill>
              <a:effectLst>
                <a:outerShdw blurRad="38100" dist="38100" dir="2700000" algn="tl">
                  <a:srgbClr val="000000">
                    <a:alpha val="43137"/>
                  </a:srgbClr>
                </a:outerShdw>
              </a:effectLst>
              <a:latin typeface="High Tower Text" panose="02040502050506030303" pitchFamily="18" charset="0"/>
            </a:endParaRPr>
          </a:p>
        </p:txBody>
      </p:sp>
      <p:sp>
        <p:nvSpPr>
          <p:cNvPr id="4" name="TextBox 3"/>
          <p:cNvSpPr txBox="1"/>
          <p:nvPr/>
        </p:nvSpPr>
        <p:spPr>
          <a:xfrm>
            <a:off x="2819400" y="6519446"/>
            <a:ext cx="3446777" cy="338554"/>
          </a:xfrm>
          <a:prstGeom prst="rect">
            <a:avLst/>
          </a:prstGeom>
          <a:noFill/>
        </p:spPr>
        <p:txBody>
          <a:bodyPr wrap="none" rtlCol="0">
            <a:spAutoFit/>
          </a:bodyPr>
          <a:lstStyle/>
          <a:p>
            <a:pPr algn="ctr"/>
            <a:r>
              <a:rPr lang="en-US" sz="1600" i="1" dirty="0">
                <a:solidFill>
                  <a:prstClr val="white"/>
                </a:solidFill>
              </a:rPr>
              <a:t>All verses from the </a:t>
            </a:r>
            <a:r>
              <a:rPr lang="en-US" sz="1600" i="1" dirty="0" err="1">
                <a:solidFill>
                  <a:prstClr val="white"/>
                </a:solidFill>
              </a:rPr>
              <a:t>NKJV</a:t>
            </a:r>
            <a:r>
              <a:rPr lang="en-US" sz="1600" i="1" dirty="0">
                <a:solidFill>
                  <a:prstClr val="white"/>
                </a:solidFill>
              </a:rPr>
              <a:t> unless noted.</a:t>
            </a:r>
          </a:p>
        </p:txBody>
      </p:sp>
      <p:sp>
        <p:nvSpPr>
          <p:cNvPr id="5" name="Rectangle 4"/>
          <p:cNvSpPr/>
          <p:nvPr/>
        </p:nvSpPr>
        <p:spPr>
          <a:xfrm>
            <a:off x="2595337" y="381000"/>
            <a:ext cx="3953326" cy="369332"/>
          </a:xfrm>
          <a:prstGeom prst="rect">
            <a:avLst/>
          </a:prstGeom>
        </p:spPr>
        <p:txBody>
          <a:bodyPr wrap="none">
            <a:spAutoFit/>
          </a:bodyPr>
          <a:lstStyle/>
          <a:p>
            <a:r>
              <a:rPr lang="en-US" dirty="0">
                <a:solidFill>
                  <a:prstClr val="white"/>
                </a:solidFill>
              </a:rPr>
              <a:t>“The Redemption Of Man From Sin”</a:t>
            </a:r>
          </a:p>
        </p:txBody>
      </p:sp>
      <p:sp>
        <p:nvSpPr>
          <p:cNvPr id="6" name="Rectangle 5"/>
          <p:cNvSpPr/>
          <p:nvPr/>
        </p:nvSpPr>
        <p:spPr>
          <a:xfrm>
            <a:off x="3795187" y="4507468"/>
            <a:ext cx="1553631" cy="400110"/>
          </a:xfrm>
          <a:prstGeom prst="rect">
            <a:avLst/>
          </a:prstGeom>
        </p:spPr>
        <p:txBody>
          <a:bodyPr wrap="none">
            <a:spAutoFit/>
          </a:bodyPr>
          <a:lstStyle/>
          <a:p>
            <a:pPr algn="ctr"/>
            <a:r>
              <a:rPr lang="en-US" sz="2000" i="1" dirty="0" smtClean="0">
                <a:solidFill>
                  <a:srgbClr val="D0BE40"/>
                </a:solidFill>
                <a:effectLst>
                  <a:outerShdw blurRad="38100" dist="38100" dir="2700000" algn="tl">
                    <a:srgbClr val="000000">
                      <a:alpha val="43137"/>
                    </a:srgbClr>
                  </a:outerShdw>
                </a:effectLst>
              </a:rPr>
              <a:t>(Wickedness)</a:t>
            </a:r>
            <a:endParaRPr lang="en-US" sz="2000" i="1" dirty="0">
              <a:solidFill>
                <a:srgbClr val="D0BE4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822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4:25-5:6ff</a:t>
            </a:r>
          </a:p>
          <a:p>
            <a:pPr lvl="1"/>
            <a:r>
              <a:rPr lang="en-US" sz="2400" dirty="0" smtClean="0"/>
              <a:t>Seth “compensation” (4:25)</a:t>
            </a:r>
          </a:p>
          <a:p>
            <a:pPr lvl="1"/>
            <a:r>
              <a:rPr lang="en-US" sz="2400" dirty="0" smtClean="0"/>
              <a:t>Physical accomplishments are not mentioned</a:t>
            </a:r>
          </a:p>
          <a:p>
            <a:pPr lvl="1"/>
            <a:r>
              <a:rPr lang="en-US" sz="2400" dirty="0" smtClean="0"/>
              <a:t>Spiritual – connected to when men called on the name of the Lord (4:26)</a:t>
            </a:r>
          </a:p>
          <a:p>
            <a:pPr lvl="1"/>
            <a:r>
              <a:rPr lang="en-US" sz="2400" dirty="0" smtClean="0"/>
              <a:t>Though there were many sons and daughters, Jesus came through Seth (Lk. 3:38)</a:t>
            </a:r>
            <a:endParaRPr lang="en-US" sz="2400" dirty="0"/>
          </a:p>
        </p:txBody>
      </p:sp>
      <p:sp>
        <p:nvSpPr>
          <p:cNvPr id="3" name="Title 2"/>
          <p:cNvSpPr>
            <a:spLocks noGrp="1"/>
          </p:cNvSpPr>
          <p:nvPr>
            <p:ph type="title"/>
          </p:nvPr>
        </p:nvSpPr>
        <p:spPr/>
        <p:txBody>
          <a:bodyPr/>
          <a:lstStyle/>
          <a:p>
            <a:r>
              <a:rPr lang="en-US" dirty="0" smtClean="0"/>
              <a:t>Seth</a:t>
            </a:r>
            <a:endParaRPr lang="en-US" dirty="0"/>
          </a:p>
        </p:txBody>
      </p:sp>
    </p:spTree>
    <p:extLst>
      <p:ext uri="{BB962C8B-B14F-4D97-AF65-F5344CB8AC3E}">
        <p14:creationId xmlns:p14="http://schemas.microsoft.com/office/powerpoint/2010/main" val="360498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3200" dirty="0" smtClean="0"/>
              <a:t>5:5-5:32 (cf. 3:19)</a:t>
            </a:r>
          </a:p>
          <a:p>
            <a:pPr lvl="1"/>
            <a:r>
              <a:rPr lang="en-US" sz="2800" dirty="0" smtClean="0"/>
              <a:t>Everyone dies with the exception of Enoch (5:21-24)</a:t>
            </a:r>
          </a:p>
          <a:p>
            <a:pPr lvl="1"/>
            <a:r>
              <a:rPr lang="en-US" sz="2800" dirty="0" smtClean="0"/>
              <a:t>Enoch “walked with God” (5:22, 24)</a:t>
            </a:r>
          </a:p>
          <a:p>
            <a:pPr lvl="2"/>
            <a:r>
              <a:rPr lang="en-US" sz="2400" dirty="0" smtClean="0"/>
              <a:t>What does this mean and how might it relate to us?</a:t>
            </a:r>
          </a:p>
        </p:txBody>
      </p:sp>
      <p:sp>
        <p:nvSpPr>
          <p:cNvPr id="3" name="Title 2"/>
          <p:cNvSpPr>
            <a:spLocks noGrp="1"/>
          </p:cNvSpPr>
          <p:nvPr>
            <p:ph type="title"/>
          </p:nvPr>
        </p:nvSpPr>
        <p:spPr/>
        <p:txBody>
          <a:bodyPr/>
          <a:lstStyle/>
          <a:p>
            <a:r>
              <a:rPr lang="en-US" sz="4800" dirty="0" smtClean="0"/>
              <a:t>Magnification of the Curse</a:t>
            </a:r>
            <a:endParaRPr lang="en-US" sz="4800" dirty="0"/>
          </a:p>
        </p:txBody>
      </p:sp>
    </p:spTree>
    <p:extLst>
      <p:ext uri="{BB962C8B-B14F-4D97-AF65-F5344CB8AC3E}">
        <p14:creationId xmlns:p14="http://schemas.microsoft.com/office/powerpoint/2010/main" val="325475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066800" y="3368675"/>
            <a:ext cx="7086600" cy="1431925"/>
          </a:xfrm>
        </p:spPr>
        <p:txBody>
          <a:bodyPr/>
          <a:lstStyle/>
          <a:p>
            <a:pPr eaLnBrk="1" hangingPunct="1">
              <a:defRPr/>
            </a:pPr>
            <a:r>
              <a:rPr lang="en-US" dirty="0" smtClean="0"/>
              <a:t>Faith Walks with God</a:t>
            </a:r>
          </a:p>
        </p:txBody>
      </p:sp>
      <p:sp>
        <p:nvSpPr>
          <p:cNvPr id="3" name="Subtitle 2"/>
          <p:cNvSpPr>
            <a:spLocks noGrp="1"/>
          </p:cNvSpPr>
          <p:nvPr>
            <p:ph type="subTitle" sz="quarter" idx="1"/>
          </p:nvPr>
        </p:nvSpPr>
        <p:spPr>
          <a:xfrm>
            <a:off x="990600" y="4724400"/>
            <a:ext cx="7696200" cy="1752600"/>
          </a:xfrm>
        </p:spPr>
        <p:txBody>
          <a:bodyPr/>
          <a:lstStyle/>
          <a:p>
            <a:pPr eaLnBrk="1" hangingPunct="1">
              <a:defRPr/>
            </a:pPr>
            <a:r>
              <a:rPr lang="en-US" b="1" u="sng" dirty="0" smtClean="0"/>
              <a:t>Genesis 5:24</a:t>
            </a:r>
            <a:r>
              <a:rPr lang="en-US" b="1" dirty="0" smtClean="0"/>
              <a:t>  </a:t>
            </a:r>
            <a:r>
              <a:rPr lang="en-US" dirty="0" smtClean="0"/>
              <a:t>And Enoch </a:t>
            </a:r>
            <a:r>
              <a:rPr lang="en-US" b="1" dirty="0" smtClean="0">
                <a:solidFill>
                  <a:srgbClr val="FFFF00"/>
                </a:solidFill>
              </a:rPr>
              <a:t>walked with God;</a:t>
            </a:r>
            <a:r>
              <a:rPr lang="en-US" dirty="0" smtClean="0"/>
              <a:t> and he </a:t>
            </a:r>
            <a:r>
              <a:rPr lang="en-US" i="1" dirty="0" smtClean="0"/>
              <a:t>was</a:t>
            </a:r>
            <a:r>
              <a:rPr lang="en-US" dirty="0" smtClean="0"/>
              <a:t> not, for God took him. </a:t>
            </a:r>
          </a:p>
          <a:p>
            <a:pPr eaLnBrk="1" hangingPunct="1">
              <a:defRPr/>
            </a:pPr>
            <a:endParaRPr lang="en-US" dirty="0" smtClean="0"/>
          </a:p>
        </p:txBody>
      </p:sp>
      <p:sp>
        <p:nvSpPr>
          <p:cNvPr id="3077" name="Rectangle 4"/>
          <p:cNvSpPr>
            <a:spLocks noChangeArrowheads="1"/>
          </p:cNvSpPr>
          <p:nvPr/>
        </p:nvSpPr>
        <p:spPr bwMode="auto">
          <a:xfrm>
            <a:off x="990600" y="381000"/>
            <a:ext cx="7772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charset="0"/>
              </a:defRPr>
            </a:lvl1pPr>
            <a:lvl2pPr marL="742950" indent="-285750" eaLnBrk="0" hangingPunct="0">
              <a:spcBef>
                <a:spcPct val="20000"/>
              </a:spcBef>
              <a:buClr>
                <a:schemeClr val="tx1"/>
              </a:buClr>
              <a:buChar char="–"/>
              <a:defRPr sz="2800">
                <a:solidFill>
                  <a:schemeClr val="tx1"/>
                </a:solidFill>
                <a:latin typeface="Tahoma"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charset="0"/>
              </a:defRPr>
            </a:lvl3pPr>
            <a:lvl4pPr marL="1600200" indent="-228600" eaLnBrk="0" hangingPunct="0">
              <a:spcBef>
                <a:spcPct val="20000"/>
              </a:spcBef>
              <a:buClr>
                <a:schemeClr val="tx1"/>
              </a:buClr>
              <a:buChar char="–"/>
              <a:defRPr sz="2000">
                <a:solidFill>
                  <a:schemeClr val="tx1"/>
                </a:solidFill>
                <a:latin typeface="Tahoma"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9pPr>
          </a:lstStyle>
          <a:p>
            <a:pPr eaLnBrk="1" hangingPunct="1">
              <a:spcBef>
                <a:spcPct val="0"/>
              </a:spcBef>
              <a:buClrTx/>
              <a:buSzTx/>
              <a:buFontTx/>
              <a:buNone/>
            </a:pPr>
            <a:r>
              <a:rPr lang="en-US" altLang="en-US" sz="6000" dirty="0" smtClean="0">
                <a:solidFill>
                  <a:schemeClr val="accent3"/>
                </a:solidFill>
                <a:latin typeface="Adobe Fan Heiti Std B" pitchFamily="34" charset="-128"/>
                <a:ea typeface="Adobe Fan Heiti Std B" pitchFamily="34" charset="-128"/>
              </a:rPr>
              <a:t>Not By Sight!</a:t>
            </a:r>
          </a:p>
          <a:p>
            <a:pPr eaLnBrk="1" hangingPunct="1">
              <a:spcBef>
                <a:spcPct val="0"/>
              </a:spcBef>
              <a:buClrTx/>
              <a:buSzTx/>
              <a:buFontTx/>
              <a:buNone/>
            </a:pPr>
            <a:r>
              <a:rPr lang="en-US" altLang="en-US" sz="4000" dirty="0" smtClean="0">
                <a:solidFill>
                  <a:schemeClr val="tx2"/>
                </a:solidFill>
              </a:rPr>
              <a:t>“We </a:t>
            </a:r>
            <a:r>
              <a:rPr lang="en-US" altLang="en-US" sz="4000" dirty="0">
                <a:solidFill>
                  <a:schemeClr val="tx2"/>
                </a:solidFill>
              </a:rPr>
              <a:t>walk by faith, not by sight.” </a:t>
            </a:r>
            <a:r>
              <a:rPr lang="en-US" altLang="en-US" sz="2800" b="0" dirty="0">
                <a:solidFill>
                  <a:schemeClr val="tx2"/>
                </a:solidFill>
              </a:rPr>
              <a:t>(2 Corinthians 5:7)</a:t>
            </a:r>
            <a:r>
              <a:rPr lang="en-US" altLang="en-US" sz="2800" dirty="0">
                <a:solidFill>
                  <a:schemeClr val="tx2"/>
                </a:solidFill>
              </a:rPr>
              <a:t> </a:t>
            </a:r>
          </a:p>
        </p:txBody>
      </p:sp>
    </p:spTree>
    <p:extLst>
      <p:ext uri="{BB962C8B-B14F-4D97-AF65-F5344CB8AC3E}">
        <p14:creationId xmlns:p14="http://schemas.microsoft.com/office/powerpoint/2010/main" val="3775429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66800" y="1143000"/>
            <a:ext cx="7772400" cy="593725"/>
          </a:xfrm>
        </p:spPr>
        <p:txBody>
          <a:bodyPr/>
          <a:lstStyle/>
          <a:p>
            <a:pPr eaLnBrk="1" hangingPunct="1">
              <a:defRPr/>
            </a:pPr>
            <a:r>
              <a:rPr lang="en-US" dirty="0" smtClean="0">
                <a:solidFill>
                  <a:schemeClr val="tx1"/>
                </a:solidFill>
              </a:rPr>
              <a:t>Description of True Faith</a:t>
            </a:r>
            <a:br>
              <a:rPr lang="en-US" dirty="0" smtClean="0">
                <a:solidFill>
                  <a:schemeClr val="tx1"/>
                </a:solidFill>
              </a:rPr>
            </a:br>
            <a:endParaRPr lang="en-US" dirty="0" smtClean="0">
              <a:solidFill>
                <a:schemeClr val="tx1"/>
              </a:solidFill>
            </a:endParaRPr>
          </a:p>
        </p:txBody>
      </p:sp>
      <p:sp>
        <p:nvSpPr>
          <p:cNvPr id="15364" name="Text Box 4"/>
          <p:cNvSpPr txBox="1">
            <a:spLocks noChangeArrowheads="1"/>
          </p:cNvSpPr>
          <p:nvPr/>
        </p:nvSpPr>
        <p:spPr bwMode="auto">
          <a:xfrm>
            <a:off x="1066800" y="2286000"/>
            <a:ext cx="74676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charset="0"/>
              </a:defRPr>
            </a:lvl1pPr>
            <a:lvl2pPr marL="742950" indent="-285750" eaLnBrk="0" hangingPunct="0">
              <a:spcBef>
                <a:spcPct val="20000"/>
              </a:spcBef>
              <a:buClr>
                <a:schemeClr val="tx1"/>
              </a:buClr>
              <a:buChar char="–"/>
              <a:defRPr sz="2800">
                <a:solidFill>
                  <a:schemeClr val="tx1"/>
                </a:solidFill>
                <a:latin typeface="Tahoma"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charset="0"/>
              </a:defRPr>
            </a:lvl3pPr>
            <a:lvl4pPr marL="1600200" indent="-228600" eaLnBrk="0" hangingPunct="0">
              <a:spcBef>
                <a:spcPct val="20000"/>
              </a:spcBef>
              <a:buClr>
                <a:schemeClr val="tx1"/>
              </a:buClr>
              <a:buChar char="–"/>
              <a:defRPr sz="2000">
                <a:solidFill>
                  <a:schemeClr val="tx1"/>
                </a:solidFill>
                <a:latin typeface="Tahoma"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9pPr>
          </a:lstStyle>
          <a:p>
            <a:pPr>
              <a:spcBef>
                <a:spcPct val="50000"/>
              </a:spcBef>
              <a:buClrTx/>
              <a:buSzTx/>
              <a:buFontTx/>
              <a:buNone/>
            </a:pPr>
            <a:r>
              <a:rPr lang="en-US" altLang="en-US" sz="3600" i="1" dirty="0">
                <a:latin typeface="Aharoni" panose="02010803020104030203" pitchFamily="2" charset="-79"/>
                <a:cs typeface="Aharoni" panose="02010803020104030203" pitchFamily="2" charset="-79"/>
              </a:rPr>
              <a:t>“Now faith is the </a:t>
            </a:r>
          </a:p>
          <a:p>
            <a:pPr>
              <a:spcBef>
                <a:spcPct val="50000"/>
              </a:spcBef>
              <a:buClrTx/>
              <a:buSzTx/>
              <a:buFontTx/>
              <a:buNone/>
            </a:pPr>
            <a:r>
              <a:rPr lang="en-US" altLang="en-US" sz="3600" i="1" dirty="0">
                <a:latin typeface="Aharoni" panose="02010803020104030203" pitchFamily="2" charset="-79"/>
                <a:cs typeface="Aharoni" panose="02010803020104030203" pitchFamily="2" charset="-79"/>
              </a:rPr>
              <a:t>substance of things hoped for,</a:t>
            </a:r>
          </a:p>
          <a:p>
            <a:pPr>
              <a:spcBef>
                <a:spcPct val="50000"/>
              </a:spcBef>
              <a:buClrTx/>
              <a:buSzTx/>
              <a:buFontTx/>
              <a:buNone/>
            </a:pPr>
            <a:r>
              <a:rPr lang="en-US" altLang="en-US" sz="3600" i="1" dirty="0">
                <a:latin typeface="Aharoni" panose="02010803020104030203" pitchFamily="2" charset="-79"/>
                <a:cs typeface="Aharoni" panose="02010803020104030203" pitchFamily="2" charset="-79"/>
              </a:rPr>
              <a:t>the evidence of things not seen.”</a:t>
            </a:r>
          </a:p>
          <a:p>
            <a:pPr>
              <a:spcBef>
                <a:spcPct val="50000"/>
              </a:spcBef>
              <a:buClrTx/>
              <a:buSzTx/>
              <a:buFontTx/>
              <a:buNone/>
            </a:pPr>
            <a:r>
              <a:rPr lang="en-US" altLang="en-US" sz="3600" i="1" dirty="0">
                <a:latin typeface="Arial" charset="0"/>
              </a:rPr>
              <a:t>				</a:t>
            </a:r>
            <a:r>
              <a:rPr lang="en-US" altLang="en-US" sz="3600" dirty="0">
                <a:latin typeface="Arial" charset="0"/>
              </a:rPr>
              <a:t>Hebrews 11:1</a:t>
            </a:r>
          </a:p>
        </p:txBody>
      </p:sp>
      <p:sp>
        <p:nvSpPr>
          <p:cNvPr id="15366" name="Line 6"/>
          <p:cNvSpPr>
            <a:spLocks noChangeShapeType="1"/>
          </p:cNvSpPr>
          <p:nvPr/>
        </p:nvSpPr>
        <p:spPr bwMode="auto">
          <a:xfrm>
            <a:off x="1143000" y="4495800"/>
            <a:ext cx="6781800"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effectLst>
                <a:outerShdw blurRad="38100" dist="38100" dir="2700000" algn="tl">
                  <a:srgbClr val="000000">
                    <a:alpha val="43137"/>
                  </a:srgbClr>
                </a:outerShdw>
              </a:effectLst>
            </a:endParaRPr>
          </a:p>
        </p:txBody>
      </p:sp>
      <p:sp>
        <p:nvSpPr>
          <p:cNvPr id="15367" name="Line 7"/>
          <p:cNvSpPr>
            <a:spLocks noChangeShapeType="1"/>
          </p:cNvSpPr>
          <p:nvPr/>
        </p:nvSpPr>
        <p:spPr bwMode="auto">
          <a:xfrm>
            <a:off x="1143000" y="3657600"/>
            <a:ext cx="6477000" cy="0"/>
          </a:xfrm>
          <a:prstGeom prst="line">
            <a:avLst/>
          </a:prstGeom>
          <a:ln>
            <a:headEnd/>
            <a:tailEnd/>
          </a:ln>
        </p:spPr>
        <p:style>
          <a:lnRef idx="3">
            <a:schemeClr val="accent5"/>
          </a:lnRef>
          <a:fillRef idx="0">
            <a:schemeClr val="accent5"/>
          </a:fillRef>
          <a:effectRef idx="2">
            <a:schemeClr val="accent5"/>
          </a:effectRef>
          <a:fontRef idx="minor">
            <a:schemeClr val="tx1"/>
          </a:fontRef>
        </p:style>
        <p:txBody>
          <a:bodyPr/>
          <a:lstStyle/>
          <a:p>
            <a:pPr>
              <a:defRPr/>
            </a:pP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28550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animEffect transition="in" filter="fade">
                                      <p:cBhvr>
                                        <p:cTn id="9" dur="500"/>
                                        <p:tgtEl>
                                          <p:spTgt spid="1536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nodeType="clickEffect">
                                  <p:stCondLst>
                                    <p:cond delay="0"/>
                                  </p:stCondLst>
                                  <p:childTnLst>
                                    <p:set>
                                      <p:cBhvr>
                                        <p:cTn id="13" dur="1" fill="hold">
                                          <p:stCondLst>
                                            <p:cond delay="0"/>
                                          </p:stCondLst>
                                        </p:cTn>
                                        <p:tgtEl>
                                          <p:spTgt spid="15367"/>
                                        </p:tgtEl>
                                        <p:attrNameLst>
                                          <p:attrName>style.visibility</p:attrName>
                                        </p:attrNameLst>
                                      </p:cBhvr>
                                      <p:to>
                                        <p:strVal val="visible"/>
                                      </p:to>
                                    </p:set>
                                    <p:animEffect transition="in" filter="wipe(left)">
                                      <p:cBhvr>
                                        <p:cTn id="14" dur="500"/>
                                        <p:tgtEl>
                                          <p:spTgt spid="1536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15366"/>
                                        </p:tgtEl>
                                        <p:attrNameLst>
                                          <p:attrName>style.visibility</p:attrName>
                                        </p:attrNameLst>
                                      </p:cBhvr>
                                      <p:to>
                                        <p:strVal val="visible"/>
                                      </p:to>
                                    </p:set>
                                    <p:animEffect transition="in" filter="wipe(left)">
                                      <p:cBhvr>
                                        <p:cTn id="19"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1066800" y="228600"/>
            <a:ext cx="7543800" cy="1431925"/>
          </a:xfrm>
        </p:spPr>
        <p:txBody>
          <a:bodyPr/>
          <a:lstStyle/>
          <a:p>
            <a:pPr eaLnBrk="1" hangingPunct="1">
              <a:defRPr/>
            </a:pPr>
            <a:r>
              <a:rPr lang="en-US" dirty="0" smtClean="0"/>
              <a:t>Requirements Of Faith</a:t>
            </a:r>
          </a:p>
        </p:txBody>
      </p:sp>
      <p:sp>
        <p:nvSpPr>
          <p:cNvPr id="53253" name="Text Box 5"/>
          <p:cNvSpPr txBox="1">
            <a:spLocks noChangeArrowheads="1"/>
          </p:cNvSpPr>
          <p:nvPr/>
        </p:nvSpPr>
        <p:spPr bwMode="auto">
          <a:xfrm>
            <a:off x="838200" y="2274887"/>
            <a:ext cx="74676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charset="0"/>
              </a:defRPr>
            </a:lvl1pPr>
            <a:lvl2pPr marL="742950" indent="-285750" eaLnBrk="0" hangingPunct="0">
              <a:spcBef>
                <a:spcPct val="20000"/>
              </a:spcBef>
              <a:buClr>
                <a:schemeClr val="tx1"/>
              </a:buClr>
              <a:buChar char="–"/>
              <a:defRPr sz="2800">
                <a:solidFill>
                  <a:schemeClr val="tx1"/>
                </a:solidFill>
                <a:latin typeface="Tahoma"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charset="0"/>
              </a:defRPr>
            </a:lvl3pPr>
            <a:lvl4pPr marL="1600200" indent="-228600" eaLnBrk="0" hangingPunct="0">
              <a:spcBef>
                <a:spcPct val="20000"/>
              </a:spcBef>
              <a:buClr>
                <a:schemeClr val="tx1"/>
              </a:buClr>
              <a:buChar char="–"/>
              <a:defRPr sz="2000">
                <a:solidFill>
                  <a:schemeClr val="tx1"/>
                </a:solidFill>
                <a:latin typeface="Tahoma"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9pPr>
          </a:lstStyle>
          <a:p>
            <a:pPr>
              <a:spcBef>
                <a:spcPct val="50000"/>
              </a:spcBef>
              <a:buClrTx/>
              <a:buSzTx/>
              <a:buFontTx/>
              <a:buNone/>
            </a:pPr>
            <a:r>
              <a:rPr lang="en-US" altLang="en-US" sz="3600" b="0" i="1" dirty="0"/>
              <a:t>“he who comes to God  must believe that He is, </a:t>
            </a:r>
            <a:r>
              <a:rPr lang="en-US" altLang="en-US" sz="3600" b="0" i="1" dirty="0" smtClean="0"/>
              <a:t>and that </a:t>
            </a:r>
            <a:r>
              <a:rPr lang="en-US" altLang="en-US" sz="3600" b="0" i="1" dirty="0"/>
              <a:t>He is a </a:t>
            </a:r>
            <a:r>
              <a:rPr lang="en-US" altLang="en-US" sz="3600" b="0" i="1" dirty="0" err="1"/>
              <a:t>rewarder</a:t>
            </a:r>
            <a:r>
              <a:rPr lang="en-US" altLang="en-US" sz="3600" b="0" i="1" dirty="0"/>
              <a:t> of those who diligently seek Him” </a:t>
            </a:r>
            <a:r>
              <a:rPr lang="en-US" altLang="en-US" sz="2400" b="0" i="1" dirty="0"/>
              <a:t>(Heb. 11:6)</a:t>
            </a:r>
            <a:r>
              <a:rPr lang="en-US" altLang="en-US" sz="3600" b="0" i="1" dirty="0"/>
              <a:t/>
            </a:r>
            <a:br>
              <a:rPr lang="en-US" altLang="en-US" sz="3600" b="0" i="1" dirty="0"/>
            </a:br>
            <a:endParaRPr lang="en-US" altLang="en-US" sz="3600" b="0" i="1" dirty="0"/>
          </a:p>
          <a:p>
            <a:pPr>
              <a:spcBef>
                <a:spcPct val="50000"/>
              </a:spcBef>
              <a:buClrTx/>
              <a:buSzTx/>
              <a:buFontTx/>
              <a:buNone/>
            </a:pPr>
            <a:endParaRPr lang="en-US" altLang="en-US" sz="3600" i="1" dirty="0"/>
          </a:p>
        </p:txBody>
      </p:sp>
      <p:sp>
        <p:nvSpPr>
          <p:cNvPr id="53254" name="Line 6"/>
          <p:cNvSpPr>
            <a:spLocks noChangeShapeType="1"/>
          </p:cNvSpPr>
          <p:nvPr/>
        </p:nvSpPr>
        <p:spPr bwMode="auto">
          <a:xfrm>
            <a:off x="990600" y="3417887"/>
            <a:ext cx="3505200" cy="0"/>
          </a:xfrm>
          <a:prstGeom prst="line">
            <a:avLst/>
          </a:prstGeom>
          <a:noFill/>
          <a:ln w="76200">
            <a:solidFill>
              <a:srgbClr val="FFFF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0" name="Line 6"/>
          <p:cNvSpPr>
            <a:spLocks noChangeShapeType="1"/>
          </p:cNvSpPr>
          <p:nvPr/>
        </p:nvSpPr>
        <p:spPr bwMode="auto">
          <a:xfrm>
            <a:off x="990600" y="3951287"/>
            <a:ext cx="6400800" cy="0"/>
          </a:xfrm>
          <a:prstGeom prst="line">
            <a:avLst/>
          </a:prstGeom>
          <a:noFill/>
          <a:ln w="76200">
            <a:solidFill>
              <a:srgbClr val="FFFF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1" name="Line 6"/>
          <p:cNvSpPr>
            <a:spLocks noChangeShapeType="1"/>
          </p:cNvSpPr>
          <p:nvPr/>
        </p:nvSpPr>
        <p:spPr bwMode="auto">
          <a:xfrm>
            <a:off x="990600" y="4484687"/>
            <a:ext cx="1905000" cy="0"/>
          </a:xfrm>
          <a:prstGeom prst="line">
            <a:avLst/>
          </a:prstGeom>
          <a:noFill/>
          <a:ln w="76200">
            <a:solidFill>
              <a:srgbClr val="FFFF00"/>
            </a:solidFill>
            <a:round/>
            <a:headEnd/>
            <a:tailEnd/>
          </a:ln>
          <a:effectLst/>
        </p:spPr>
        <p:txBody>
          <a:bodyPr/>
          <a:lstStyle/>
          <a:p>
            <a:pPr>
              <a:defRPr/>
            </a:pPr>
            <a:endParaRPr lang="en-US">
              <a:effectLst>
                <a:outerShdw blurRad="38100" dist="38100" dir="2700000" algn="tl">
                  <a:srgbClr val="000000">
                    <a:alpha val="43137"/>
                  </a:srgbClr>
                </a:outerShdw>
              </a:effectLst>
            </a:endParaRPr>
          </a:p>
        </p:txBody>
      </p:sp>
      <p:sp>
        <p:nvSpPr>
          <p:cNvPr id="12" name="TextBox 11"/>
          <p:cNvSpPr txBox="1"/>
          <p:nvPr/>
        </p:nvSpPr>
        <p:spPr>
          <a:xfrm>
            <a:off x="1295400" y="5018087"/>
            <a:ext cx="7239000" cy="1077913"/>
          </a:xfrm>
          <a:prstGeom prst="rect">
            <a:avLst/>
          </a:prstGeom>
          <a:noFill/>
        </p:spPr>
        <p:txBody>
          <a:bodyPr wrap="square">
            <a:spAutoFit/>
          </a:bodyPr>
          <a:lstStyle/>
          <a:p>
            <a:pPr>
              <a:defRPr/>
            </a:pPr>
            <a:r>
              <a:rPr lang="en-US" sz="3200" dirty="0">
                <a:effectLst>
                  <a:outerShdw blurRad="38100" dist="38100" dir="2700000" algn="tl">
                    <a:srgbClr val="000000">
                      <a:alpha val="43137"/>
                    </a:srgbClr>
                  </a:outerShdw>
                </a:effectLst>
              </a:rPr>
              <a:t>Enoch lived his life </a:t>
            </a:r>
            <a:r>
              <a:rPr lang="en-US" sz="3200" dirty="0" smtClean="0">
                <a:effectLst>
                  <a:outerShdw blurRad="38100" dist="38100" dir="2700000" algn="tl">
                    <a:srgbClr val="000000">
                      <a:alpha val="43137"/>
                    </a:srgbClr>
                  </a:outerShdw>
                </a:effectLst>
              </a:rPr>
              <a:t>ruled </a:t>
            </a:r>
            <a:r>
              <a:rPr lang="en-US" sz="3200" dirty="0">
                <a:effectLst>
                  <a:outerShdw blurRad="38100" dist="38100" dir="2700000" algn="tl">
                    <a:srgbClr val="000000">
                      <a:alpha val="43137"/>
                    </a:srgbClr>
                  </a:outerShdw>
                </a:effectLst>
              </a:rPr>
              <a:t>by a </a:t>
            </a:r>
            <a:r>
              <a:rPr lang="en-US" sz="3200" dirty="0">
                <a:solidFill>
                  <a:srgbClr val="FFFF00"/>
                </a:solidFill>
                <a:effectLst>
                  <a:outerShdw blurRad="38100" dist="38100" dir="2700000" algn="tl">
                    <a:srgbClr val="000000">
                      <a:alpha val="43137"/>
                    </a:srgbClr>
                  </a:outerShdw>
                </a:effectLst>
              </a:rPr>
              <a:t>God</a:t>
            </a:r>
            <a:r>
              <a:rPr lang="en-US" sz="3200" dirty="0">
                <a:effectLst>
                  <a:outerShdw blurRad="38100" dist="38100" dir="2700000" algn="tl">
                    <a:srgbClr val="000000">
                      <a:alpha val="43137"/>
                    </a:srgbClr>
                  </a:outerShdw>
                </a:effectLst>
              </a:rPr>
              <a:t> he could not </a:t>
            </a:r>
            <a:r>
              <a:rPr lang="en-US" sz="3200" dirty="0" smtClean="0">
                <a:effectLst>
                  <a:outerShdw blurRad="38100" dist="38100" dir="2700000" algn="tl">
                    <a:srgbClr val="000000">
                      <a:alpha val="43137"/>
                    </a:srgbClr>
                  </a:outerShdw>
                </a:effectLst>
              </a:rPr>
              <a:t>see… </a:t>
            </a:r>
            <a:endParaRPr lang="en-US" sz="3200" dirty="0">
              <a:effectLst>
                <a:outerShdw blurRad="38100" dist="38100" dir="2700000" algn="tl">
                  <a:srgbClr val="000000">
                    <a:alpha val="43137"/>
                  </a:srgbClr>
                </a:outerShdw>
              </a:effectLst>
            </a:endParaRPr>
          </a:p>
        </p:txBody>
      </p:sp>
      <p:sp>
        <p:nvSpPr>
          <p:cNvPr id="14" name="TextBox 13"/>
          <p:cNvSpPr txBox="1"/>
          <p:nvPr/>
        </p:nvSpPr>
        <p:spPr>
          <a:xfrm>
            <a:off x="1295400" y="6044625"/>
            <a:ext cx="7315200" cy="584775"/>
          </a:xfrm>
          <a:prstGeom prst="rect">
            <a:avLst/>
          </a:prstGeom>
          <a:noFill/>
        </p:spPr>
        <p:txBody>
          <a:bodyPr wrap="square">
            <a:spAutoFit/>
          </a:bodyPr>
          <a:lstStyle/>
          <a:p>
            <a:pPr>
              <a:defRPr/>
            </a:pPr>
            <a:r>
              <a:rPr lang="en-US" sz="3200" dirty="0" smtClean="0">
                <a:effectLst>
                  <a:outerShdw blurRad="38100" dist="38100" dir="2700000" algn="tl">
                    <a:srgbClr val="000000">
                      <a:alpha val="43137"/>
                    </a:srgbClr>
                  </a:outerShdw>
                </a:effectLst>
              </a:rPr>
              <a:t>…In </a:t>
            </a:r>
            <a:r>
              <a:rPr lang="en-US" sz="3200" dirty="0">
                <a:effectLst>
                  <a:outerShdw blurRad="38100" dist="38100" dir="2700000" algn="tl">
                    <a:srgbClr val="000000">
                      <a:alpha val="43137"/>
                    </a:srgbClr>
                  </a:outerShdw>
                </a:effectLst>
              </a:rPr>
              <a:t>hope of a </a:t>
            </a:r>
            <a:r>
              <a:rPr lang="en-US" sz="3200" dirty="0">
                <a:solidFill>
                  <a:srgbClr val="FFFF00"/>
                </a:solidFill>
                <a:effectLst>
                  <a:outerShdw blurRad="38100" dist="38100" dir="2700000" algn="tl">
                    <a:srgbClr val="000000">
                      <a:alpha val="43137"/>
                    </a:srgbClr>
                  </a:outerShdw>
                </a:effectLst>
              </a:rPr>
              <a:t>reward</a:t>
            </a:r>
            <a:r>
              <a:rPr lang="en-US" sz="3200" dirty="0">
                <a:effectLst>
                  <a:outerShdw blurRad="38100" dist="38100" dir="2700000" algn="tl">
                    <a:srgbClr val="000000">
                      <a:alpha val="43137"/>
                    </a:srgbClr>
                  </a:outerShdw>
                </a:effectLst>
              </a:rPr>
              <a:t> beyond this </a:t>
            </a:r>
            <a:r>
              <a:rPr lang="en-US" sz="3200" dirty="0" smtClean="0">
                <a:effectLst>
                  <a:outerShdw blurRad="38100" dist="38100" dir="2700000" algn="tl">
                    <a:srgbClr val="000000">
                      <a:alpha val="43137"/>
                    </a:srgbClr>
                  </a:outerShdw>
                </a:effectLst>
              </a:rPr>
              <a:t>life</a:t>
            </a:r>
            <a:r>
              <a:rPr lang="en-US" sz="32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2244593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 calcmode="lin" valueType="num">
                                      <p:cBhvr>
                                        <p:cTn id="7" dur="500" fill="hold"/>
                                        <p:tgtEl>
                                          <p:spTgt spid="53253"/>
                                        </p:tgtEl>
                                        <p:attrNameLst>
                                          <p:attrName>ppt_w</p:attrName>
                                        </p:attrNameLst>
                                      </p:cBhvr>
                                      <p:tavLst>
                                        <p:tav tm="0">
                                          <p:val>
                                            <p:fltVal val="0"/>
                                          </p:val>
                                        </p:tav>
                                        <p:tav tm="100000">
                                          <p:val>
                                            <p:strVal val="#ppt_w"/>
                                          </p:val>
                                        </p:tav>
                                      </p:tavLst>
                                    </p:anim>
                                    <p:anim calcmode="lin" valueType="num">
                                      <p:cBhvr>
                                        <p:cTn id="8" dur="500" fill="hold"/>
                                        <p:tgtEl>
                                          <p:spTgt spid="5325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wipe(left)">
                                      <p:cBhvr>
                                        <p:cTn id="13" dur="500"/>
                                        <p:tgtEl>
                                          <p:spTgt spid="53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nodeType="afterGroup">
                            <p:stCondLst>
                              <p:cond delay="5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914400" y="228600"/>
            <a:ext cx="7924800" cy="1431925"/>
          </a:xfrm>
        </p:spPr>
        <p:txBody>
          <a:bodyPr/>
          <a:lstStyle/>
          <a:p>
            <a:pPr algn="ctr" eaLnBrk="1" hangingPunct="1">
              <a:defRPr/>
            </a:pPr>
            <a:r>
              <a:rPr lang="en-US" spc="600" dirty="0" smtClean="0">
                <a:latin typeface="Arial Narrow" pitchFamily="34" charset="0"/>
              </a:rPr>
              <a:t>This is how Enoch                 </a:t>
            </a:r>
            <a:r>
              <a:rPr lang="en-US" spc="600" dirty="0" smtClean="0">
                <a:solidFill>
                  <a:srgbClr val="FFFF00"/>
                </a:solidFill>
                <a:latin typeface="Arial Narrow" pitchFamily="34" charset="0"/>
              </a:rPr>
              <a:t>“walked with God”</a:t>
            </a:r>
            <a:endParaRPr lang="en-US" sz="5400" spc="600" dirty="0" smtClean="0">
              <a:solidFill>
                <a:srgbClr val="FFFF00"/>
              </a:solidFill>
              <a:latin typeface="Arial Narrow" pitchFamily="34" charset="0"/>
            </a:endParaRPr>
          </a:p>
        </p:txBody>
      </p:sp>
      <p:sp>
        <p:nvSpPr>
          <p:cNvPr id="52233" name="Rectangle 9"/>
          <p:cNvSpPr>
            <a:spLocks noGrp="1" noChangeArrowheads="1"/>
          </p:cNvSpPr>
          <p:nvPr>
            <p:ph type="body" idx="1"/>
          </p:nvPr>
        </p:nvSpPr>
        <p:spPr>
          <a:xfrm>
            <a:off x="533400" y="2057400"/>
            <a:ext cx="8077200" cy="4191000"/>
          </a:xfrm>
        </p:spPr>
        <p:txBody>
          <a:bodyPr/>
          <a:lstStyle/>
          <a:p>
            <a:pPr eaLnBrk="1" hangingPunct="1">
              <a:buFont typeface="Wingdings" pitchFamily="2" charset="2"/>
              <a:buNone/>
              <a:defRPr/>
            </a:pPr>
            <a:r>
              <a:rPr lang="en-US" b="1" dirty="0" smtClean="0"/>
              <a:t>	</a:t>
            </a:r>
            <a:r>
              <a:rPr lang="en-US" sz="3200" b="1" u="sng" dirty="0" smtClean="0"/>
              <a:t>Genesis 5:24</a:t>
            </a:r>
            <a:r>
              <a:rPr lang="en-US" sz="3200" b="1" dirty="0" smtClean="0"/>
              <a:t>  </a:t>
            </a:r>
            <a:r>
              <a:rPr lang="en-US" sz="3200" dirty="0" smtClean="0"/>
              <a:t>And Enoch </a:t>
            </a:r>
            <a:r>
              <a:rPr lang="en-US" sz="3200" b="1" dirty="0" smtClean="0">
                <a:solidFill>
                  <a:srgbClr val="FFFF00"/>
                </a:solidFill>
              </a:rPr>
              <a:t>walked with God;</a:t>
            </a:r>
            <a:r>
              <a:rPr lang="en-US" sz="3200" dirty="0" smtClean="0"/>
              <a:t> and he </a:t>
            </a:r>
            <a:r>
              <a:rPr lang="en-US" sz="3200" i="1" dirty="0" smtClean="0"/>
              <a:t>was</a:t>
            </a:r>
            <a:r>
              <a:rPr lang="en-US" sz="3200" dirty="0" smtClean="0"/>
              <a:t> not, for God took him. </a:t>
            </a:r>
          </a:p>
          <a:p>
            <a:pPr eaLnBrk="1" hangingPunct="1">
              <a:buFont typeface="Wingdings" pitchFamily="2" charset="2"/>
              <a:buNone/>
              <a:defRPr/>
            </a:pPr>
            <a:r>
              <a:rPr lang="en-US" dirty="0" smtClean="0"/>
              <a:t>	</a:t>
            </a:r>
          </a:p>
        </p:txBody>
      </p:sp>
      <p:sp>
        <p:nvSpPr>
          <p:cNvPr id="5" name="TextBox 4"/>
          <p:cNvSpPr txBox="1">
            <a:spLocks noChangeArrowheads="1"/>
          </p:cNvSpPr>
          <p:nvPr/>
        </p:nvSpPr>
        <p:spPr bwMode="auto">
          <a:xfrm>
            <a:off x="914400" y="3352800"/>
            <a:ext cx="784860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charset="0"/>
              </a:defRPr>
            </a:lvl1pPr>
            <a:lvl2pPr marL="742950" indent="-285750" eaLnBrk="0" hangingPunct="0">
              <a:spcBef>
                <a:spcPct val="20000"/>
              </a:spcBef>
              <a:buClr>
                <a:schemeClr val="tx1"/>
              </a:buClr>
              <a:buChar char="–"/>
              <a:defRPr sz="2800">
                <a:solidFill>
                  <a:schemeClr val="tx1"/>
                </a:solidFill>
                <a:latin typeface="Tahoma"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charset="0"/>
              </a:defRPr>
            </a:lvl3pPr>
            <a:lvl4pPr marL="1600200" indent="-228600" eaLnBrk="0" hangingPunct="0">
              <a:spcBef>
                <a:spcPct val="20000"/>
              </a:spcBef>
              <a:buClr>
                <a:schemeClr val="tx1"/>
              </a:buClr>
              <a:buChar char="–"/>
              <a:defRPr sz="2000">
                <a:solidFill>
                  <a:schemeClr val="tx1"/>
                </a:solidFill>
                <a:latin typeface="Tahoma"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charset="0"/>
              </a:defRPr>
            </a:lvl9pPr>
          </a:lstStyle>
          <a:p>
            <a:pPr eaLnBrk="1" hangingPunct="1">
              <a:spcBef>
                <a:spcPct val="0"/>
              </a:spcBef>
              <a:buClrTx/>
              <a:buSzTx/>
              <a:buFontTx/>
              <a:buNone/>
            </a:pPr>
            <a:r>
              <a:rPr lang="en-US" altLang="en-US" u="sng" dirty="0">
                <a:solidFill>
                  <a:schemeClr val="tx2"/>
                </a:solidFill>
              </a:rPr>
              <a:t>Heb. 11:5</a:t>
            </a:r>
            <a:r>
              <a:rPr lang="en-US" altLang="en-US" dirty="0">
                <a:solidFill>
                  <a:schemeClr val="tx2"/>
                </a:solidFill>
              </a:rPr>
              <a:t>   </a:t>
            </a:r>
            <a:r>
              <a:rPr lang="en-US" altLang="en-US" sz="3000" dirty="0">
                <a:solidFill>
                  <a:srgbClr val="FFFF00"/>
                </a:solidFill>
              </a:rPr>
              <a:t>By faith</a:t>
            </a:r>
            <a:r>
              <a:rPr lang="en-US" altLang="en-US" sz="3000" dirty="0">
                <a:solidFill>
                  <a:schemeClr val="tx2"/>
                </a:solidFill>
              </a:rPr>
              <a:t> Enoch was taken away so that he did not see death, </a:t>
            </a:r>
            <a:r>
              <a:rPr lang="en-US" altLang="en-US" sz="3000" i="1" dirty="0">
                <a:solidFill>
                  <a:schemeClr val="tx2"/>
                </a:solidFill>
              </a:rPr>
              <a:t>“and was not found, because God had taken him”</a:t>
            </a:r>
            <a:r>
              <a:rPr lang="en-US" altLang="en-US" sz="3000" dirty="0">
                <a:solidFill>
                  <a:schemeClr val="tx2"/>
                </a:solidFill>
              </a:rPr>
              <a:t>; for before he was taken he had this testimony, that he pleased God.</a:t>
            </a:r>
          </a:p>
        </p:txBody>
      </p:sp>
      <p:cxnSp>
        <p:nvCxnSpPr>
          <p:cNvPr id="7" name="Straight Connector 6"/>
          <p:cNvCxnSpPr>
            <a:cxnSpLocks noChangeShapeType="1"/>
          </p:cNvCxnSpPr>
          <p:nvPr/>
        </p:nvCxnSpPr>
        <p:spPr bwMode="auto">
          <a:xfrm>
            <a:off x="4572000" y="5257800"/>
            <a:ext cx="35814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
        <p:nvSpPr>
          <p:cNvPr id="8" name="TextBox 7"/>
          <p:cNvSpPr txBox="1"/>
          <p:nvPr/>
        </p:nvSpPr>
        <p:spPr>
          <a:xfrm>
            <a:off x="990600" y="6019800"/>
            <a:ext cx="7848600"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a:defRPr/>
            </a:pPr>
            <a:r>
              <a:rPr lang="en-US" sz="4000" spc="-15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rPr>
              <a:t>Walking </a:t>
            </a:r>
            <a:r>
              <a:rPr lang="en-US" sz="4000" spc="-150" dirty="0" smtClean="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rPr>
              <a:t>With God </a:t>
            </a:r>
            <a:r>
              <a:rPr lang="en-US" sz="4000" spc="-150" dirty="0">
                <a:solidFill>
                  <a:srgbClr val="FFFF00"/>
                </a:solidFill>
                <a:effectLst>
                  <a:outerShdw blurRad="38100" dist="38100" dir="2700000" algn="tl">
                    <a:srgbClr val="000000">
                      <a:alpha val="43137"/>
                    </a:srgbClr>
                  </a:outerShdw>
                </a:effectLst>
                <a:latin typeface="Adobe Fan Heiti Std B" pitchFamily="34" charset="-128"/>
                <a:ea typeface="Adobe Fan Heiti Std B" pitchFamily="34" charset="-128"/>
              </a:rPr>
              <a:t>= Pleasing God</a:t>
            </a:r>
          </a:p>
        </p:txBody>
      </p:sp>
      <p:cxnSp>
        <p:nvCxnSpPr>
          <p:cNvPr id="9" name="Straight Connector 8"/>
          <p:cNvCxnSpPr>
            <a:cxnSpLocks noChangeShapeType="1"/>
          </p:cNvCxnSpPr>
          <p:nvPr/>
        </p:nvCxnSpPr>
        <p:spPr bwMode="auto">
          <a:xfrm>
            <a:off x="990600" y="5715000"/>
            <a:ext cx="3429000" cy="0"/>
          </a:xfrm>
          <a:prstGeom prst="line">
            <a:avLst/>
          </a:prstGeom>
          <a:noFill/>
          <a:ln w="38100" algn="ctr">
            <a:solidFill>
              <a:srgbClr val="FFFF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423868808"/>
      </p:ext>
    </p:extLst>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52233">
                                            <p:txEl>
                                              <p:pRg st="1" end="1"/>
                                            </p:txEl>
                                          </p:spTgt>
                                        </p:tgtEl>
                                        <p:attrNameLst>
                                          <p:attrName>style.visibility</p:attrName>
                                        </p:attrNameLst>
                                      </p:cBhvr>
                                      <p:to>
                                        <p:strVal val="visible"/>
                                      </p:to>
                                    </p:set>
                                    <p:anim calcmode="lin" valueType="num">
                                      <p:cBhvr>
                                        <p:cTn id="7" dur="500" fill="hold"/>
                                        <p:tgtEl>
                                          <p:spTgt spid="5223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223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223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nodeType="with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1000"/>
                            </p:stCondLst>
                            <p:childTnLst>
                              <p:par>
                                <p:cTn id="27" presetID="55"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strVal val="#ppt_w*0.70"/>
                                          </p:val>
                                        </p:tav>
                                        <p:tav tm="100000">
                                          <p:val>
                                            <p:strVal val="#ppt_w"/>
                                          </p:val>
                                        </p:tav>
                                      </p:tavLst>
                                    </p:anim>
                                    <p:anim calcmode="lin" valueType="num">
                                      <p:cBhvr>
                                        <p:cTn id="30" dur="1000" fill="hold"/>
                                        <p:tgtEl>
                                          <p:spTgt spid="8"/>
                                        </p:tgtEl>
                                        <p:attrNameLst>
                                          <p:attrName>ppt_h</p:attrName>
                                        </p:attrNameLst>
                                      </p:cBhvr>
                                      <p:tavLst>
                                        <p:tav tm="0">
                                          <p:val>
                                            <p:strVal val="#ppt_h"/>
                                          </p:val>
                                        </p:tav>
                                        <p:tav tm="100000">
                                          <p:val>
                                            <p:strVal val="#ppt_h"/>
                                          </p:val>
                                        </p:tav>
                                      </p:tavLst>
                                    </p:anim>
                                    <p:animEffect transition="in" filter="fade">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066800" y="1600200"/>
            <a:ext cx="7391400" cy="1431925"/>
          </a:xfrm>
        </p:spPr>
        <p:txBody>
          <a:bodyPr/>
          <a:lstStyle/>
          <a:p>
            <a:pPr>
              <a:defRPr/>
            </a:pPr>
            <a:r>
              <a:rPr lang="en-US" dirty="0" smtClean="0"/>
              <a:t>Walking with God requires agreeing with Him. </a:t>
            </a:r>
          </a:p>
        </p:txBody>
      </p:sp>
      <p:sp>
        <p:nvSpPr>
          <p:cNvPr id="5" name="Subtitle 4"/>
          <p:cNvSpPr>
            <a:spLocks noGrp="1"/>
          </p:cNvSpPr>
          <p:nvPr>
            <p:ph type="subTitle" sz="quarter" idx="1"/>
          </p:nvPr>
        </p:nvSpPr>
        <p:spPr/>
        <p:txBody>
          <a:bodyPr>
            <a:normAutofit/>
          </a:bodyPr>
          <a:lstStyle/>
          <a:p>
            <a:pPr>
              <a:defRPr/>
            </a:pPr>
            <a:r>
              <a:rPr lang="en-US" sz="3200" dirty="0" smtClean="0"/>
              <a:t>Can two walk together, unless they are agreed? (Amos 3:3)</a:t>
            </a:r>
          </a:p>
        </p:txBody>
      </p:sp>
    </p:spTree>
    <p:extLst>
      <p:ext uri="{BB962C8B-B14F-4D97-AF65-F5344CB8AC3E}">
        <p14:creationId xmlns:p14="http://schemas.microsoft.com/office/powerpoint/2010/main" val="1570706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1066800" y="1600200"/>
            <a:ext cx="7391400" cy="1431925"/>
          </a:xfrm>
        </p:spPr>
        <p:txBody>
          <a:bodyPr/>
          <a:lstStyle/>
          <a:p>
            <a:pPr>
              <a:defRPr/>
            </a:pPr>
            <a:r>
              <a:rPr lang="en-US" sz="4400" dirty="0"/>
              <a:t>Teach me </a:t>
            </a:r>
            <a:r>
              <a:rPr lang="en-US" sz="4400" dirty="0">
                <a:solidFill>
                  <a:schemeClr val="accent3"/>
                </a:solidFill>
              </a:rPr>
              <a:t>Your way</a:t>
            </a:r>
            <a:r>
              <a:rPr lang="en-US" sz="4400" dirty="0"/>
              <a:t>, O LORD; I will walk in </a:t>
            </a:r>
            <a:r>
              <a:rPr lang="en-US" sz="4400" dirty="0">
                <a:solidFill>
                  <a:schemeClr val="accent3"/>
                </a:solidFill>
              </a:rPr>
              <a:t>Your truth</a:t>
            </a:r>
            <a:r>
              <a:rPr lang="en-US" sz="4400" dirty="0"/>
              <a:t>; Unite my heart to fear </a:t>
            </a:r>
            <a:r>
              <a:rPr lang="en-US" sz="4400" dirty="0">
                <a:solidFill>
                  <a:schemeClr val="accent3"/>
                </a:solidFill>
              </a:rPr>
              <a:t>Your </a:t>
            </a:r>
            <a:r>
              <a:rPr lang="en-US" sz="4400" dirty="0" smtClean="0">
                <a:solidFill>
                  <a:schemeClr val="accent3"/>
                </a:solidFill>
              </a:rPr>
              <a:t>name</a:t>
            </a:r>
            <a:r>
              <a:rPr lang="en-US" sz="4400" dirty="0" smtClean="0"/>
              <a:t>” (Ps. 86:11)</a:t>
            </a:r>
            <a:endParaRPr lang="en-US" sz="4400" dirty="0"/>
          </a:p>
        </p:txBody>
      </p:sp>
      <p:sp>
        <p:nvSpPr>
          <p:cNvPr id="5" name="Subtitle 4"/>
          <p:cNvSpPr>
            <a:spLocks noGrp="1"/>
          </p:cNvSpPr>
          <p:nvPr>
            <p:ph type="subTitle" sz="quarter" idx="1"/>
          </p:nvPr>
        </p:nvSpPr>
        <p:spPr>
          <a:xfrm>
            <a:off x="1143000" y="3767862"/>
            <a:ext cx="3352800" cy="1752600"/>
          </a:xfrm>
        </p:spPr>
        <p:txBody>
          <a:bodyPr>
            <a:normAutofit/>
          </a:bodyPr>
          <a:lstStyle/>
          <a:p>
            <a:pPr>
              <a:defRPr/>
            </a:pPr>
            <a:r>
              <a:rPr lang="en-US" sz="3200" dirty="0" smtClean="0"/>
              <a:t>“Your Way”</a:t>
            </a:r>
          </a:p>
          <a:p>
            <a:pPr>
              <a:defRPr/>
            </a:pPr>
            <a:r>
              <a:rPr lang="en-US" sz="3200" dirty="0" smtClean="0"/>
              <a:t>“Your Truth”</a:t>
            </a:r>
          </a:p>
          <a:p>
            <a:pPr>
              <a:defRPr/>
            </a:pPr>
            <a:r>
              <a:rPr lang="en-US" sz="3200" dirty="0" smtClean="0"/>
              <a:t>“Your Name”</a:t>
            </a:r>
          </a:p>
        </p:txBody>
      </p:sp>
      <p:sp>
        <p:nvSpPr>
          <p:cNvPr id="6" name="TextBox 5"/>
          <p:cNvSpPr txBox="1"/>
          <p:nvPr/>
        </p:nvSpPr>
        <p:spPr>
          <a:xfrm>
            <a:off x="4991100" y="3799852"/>
            <a:ext cx="3467100" cy="2308324"/>
          </a:xfrm>
          <a:prstGeom prst="rect">
            <a:avLst/>
          </a:prstGeom>
          <a:noFill/>
        </p:spPr>
        <p:txBody>
          <a:bodyPr wrap="square">
            <a:spAutoFit/>
          </a:bodyPr>
          <a:lstStyle/>
          <a:p>
            <a:pPr algn="ctr">
              <a:defRPr/>
            </a:pPr>
            <a:r>
              <a:rPr lang="en-US" sz="3600" dirty="0" smtClean="0">
                <a:solidFill>
                  <a:srgbClr val="FFFF00"/>
                </a:solidFill>
                <a:effectLst>
                  <a:outerShdw blurRad="38100" dist="38100" dir="2700000" algn="tl">
                    <a:srgbClr val="000000">
                      <a:alpha val="43137"/>
                    </a:srgbClr>
                  </a:outerShdw>
                </a:effectLst>
              </a:rPr>
              <a:t>“Teach me”</a:t>
            </a:r>
          </a:p>
          <a:p>
            <a:pPr algn="ctr">
              <a:defRPr/>
            </a:pPr>
            <a:r>
              <a:rPr lang="en-US" sz="3600" dirty="0" smtClean="0">
                <a:solidFill>
                  <a:srgbClr val="FFFF00"/>
                </a:solidFill>
                <a:effectLst>
                  <a:outerShdw blurRad="38100" dist="38100" dir="2700000" algn="tl">
                    <a:srgbClr val="000000">
                      <a:alpha val="43137"/>
                    </a:srgbClr>
                  </a:outerShdw>
                </a:effectLst>
              </a:rPr>
              <a:t>“I will walk in”</a:t>
            </a:r>
          </a:p>
          <a:p>
            <a:pPr algn="ctr">
              <a:defRPr/>
            </a:pPr>
            <a:r>
              <a:rPr lang="en-US" sz="3600" dirty="0" smtClean="0">
                <a:solidFill>
                  <a:srgbClr val="FFFF00"/>
                </a:solidFill>
                <a:effectLst>
                  <a:outerShdw blurRad="38100" dist="38100" dir="2700000" algn="tl">
                    <a:srgbClr val="000000">
                      <a:alpha val="43137"/>
                    </a:srgbClr>
                  </a:outerShdw>
                </a:effectLst>
              </a:rPr>
              <a:t>“Unite my heart to fear”</a:t>
            </a:r>
            <a:endParaRPr lang="en-US" sz="3600" dirty="0">
              <a:solidFill>
                <a:srgbClr val="FFFF00"/>
              </a:solidFill>
              <a:effectLst>
                <a:outerShdw blurRad="38100" dist="38100" dir="2700000" algn="tl">
                  <a:srgbClr val="000000">
                    <a:alpha val="43137"/>
                  </a:srgbClr>
                </a:outerShdw>
              </a:effectLst>
            </a:endParaRPr>
          </a:p>
        </p:txBody>
      </p:sp>
      <p:sp>
        <p:nvSpPr>
          <p:cNvPr id="2" name="TextBox 1"/>
          <p:cNvSpPr txBox="1"/>
          <p:nvPr/>
        </p:nvSpPr>
        <p:spPr>
          <a:xfrm>
            <a:off x="1752600" y="6019800"/>
            <a:ext cx="5933034" cy="584775"/>
          </a:xfrm>
          <a:prstGeom prst="rect">
            <a:avLst/>
          </a:prstGeom>
          <a:noFill/>
        </p:spPr>
        <p:txBody>
          <a:bodyPr wrap="none" rtlCol="0">
            <a:spAutoFit/>
          </a:bodyPr>
          <a:lstStyle/>
          <a:p>
            <a:r>
              <a:rPr lang="en-US" sz="3200" spc="300" dirty="0" smtClean="0"/>
              <a:t>FEARFULLY TEACHABLE</a:t>
            </a:r>
            <a:endParaRPr lang="en-US" sz="3200" spc="300" dirty="0"/>
          </a:p>
        </p:txBody>
      </p:sp>
      <p:cxnSp>
        <p:nvCxnSpPr>
          <p:cNvPr id="7" name="Straight Connector 6"/>
          <p:cNvCxnSpPr/>
          <p:nvPr/>
        </p:nvCxnSpPr>
        <p:spPr>
          <a:xfrm>
            <a:off x="4191000" y="4724400"/>
            <a:ext cx="4953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a:off x="4191000" y="5257800"/>
            <a:ext cx="495300" cy="0"/>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a:off x="4191000" y="4114800"/>
            <a:ext cx="4953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473492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par>
                                <p:cTn id="21" presetID="22" presetClass="entr" presetSubtype="8"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55"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strVal val="#ppt_w*0.70"/>
                                          </p:val>
                                        </p:tav>
                                        <p:tav tm="100000">
                                          <p:val>
                                            <p:strVal val="#ppt_w"/>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animEffect transition="in" filter="fade">
                                      <p:cBhvr>
                                        <p:cTn id="29" dur="10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2800" dirty="0" smtClean="0"/>
              <a:t>5:5-5:32 (cf. 3:19)</a:t>
            </a:r>
          </a:p>
          <a:p>
            <a:pPr lvl="1"/>
            <a:r>
              <a:rPr lang="en-US" sz="2400" dirty="0" smtClean="0"/>
              <a:t>Named his son, “</a:t>
            </a:r>
            <a:r>
              <a:rPr lang="en-US" sz="2400" dirty="0" err="1" smtClean="0"/>
              <a:t>Methusaleh</a:t>
            </a:r>
            <a:r>
              <a:rPr lang="en-US" sz="2400" dirty="0" smtClean="0"/>
              <a:t>”</a:t>
            </a:r>
            <a:endParaRPr lang="en-US" sz="2400" dirty="0"/>
          </a:p>
          <a:p>
            <a:pPr lvl="2"/>
            <a:r>
              <a:rPr lang="en-US" sz="2400" dirty="0" smtClean="0"/>
              <a:t>Hebrew “man of the dart”</a:t>
            </a:r>
          </a:p>
          <a:p>
            <a:pPr lvl="2"/>
            <a:r>
              <a:rPr lang="en-US" sz="2400" dirty="0" smtClean="0"/>
              <a:t>Greek “when he dies there will be an emission/judgment” (Lk. 3:37)</a:t>
            </a:r>
          </a:p>
          <a:p>
            <a:pPr lvl="2"/>
            <a:r>
              <a:rPr lang="en-US" sz="2400" dirty="0" smtClean="0"/>
              <a:t>Died in the year of the flood</a:t>
            </a:r>
          </a:p>
          <a:p>
            <a:pPr lvl="2"/>
            <a:r>
              <a:rPr lang="en-US" sz="2400" dirty="0" smtClean="0"/>
              <a:t>Longest living man (969) – longsuffering of God!</a:t>
            </a:r>
            <a:endParaRPr lang="en-US" sz="2400" dirty="0"/>
          </a:p>
        </p:txBody>
      </p:sp>
      <p:sp>
        <p:nvSpPr>
          <p:cNvPr id="3" name="Title 2"/>
          <p:cNvSpPr>
            <a:spLocks noGrp="1"/>
          </p:cNvSpPr>
          <p:nvPr>
            <p:ph type="title"/>
          </p:nvPr>
        </p:nvSpPr>
        <p:spPr/>
        <p:txBody>
          <a:bodyPr/>
          <a:lstStyle/>
          <a:p>
            <a:r>
              <a:rPr lang="en-US" sz="4800" dirty="0" smtClean="0"/>
              <a:t>Magnification of the Curse</a:t>
            </a:r>
            <a:endParaRPr lang="en-US" sz="4800" dirty="0"/>
          </a:p>
        </p:txBody>
      </p:sp>
    </p:spTree>
    <p:extLst>
      <p:ext uri="{BB962C8B-B14F-4D97-AF65-F5344CB8AC3E}">
        <p14:creationId xmlns:p14="http://schemas.microsoft.com/office/powerpoint/2010/main" val="2050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Noah 5:28-32</a:t>
            </a:r>
          </a:p>
          <a:p>
            <a:pPr lvl="1"/>
            <a:r>
              <a:rPr lang="en-US" sz="2800" dirty="0" smtClean="0"/>
              <a:t>Noah “rest”</a:t>
            </a:r>
          </a:p>
          <a:p>
            <a:pPr lvl="1"/>
            <a:r>
              <a:rPr lang="en-US" sz="2800" dirty="0" smtClean="0"/>
              <a:t>Anticipating a rest from the toil associated with the cursed ground (cf. 3:17, 18)</a:t>
            </a:r>
          </a:p>
          <a:p>
            <a:pPr lvl="1"/>
            <a:r>
              <a:rPr lang="en-US" sz="2800" dirty="0" smtClean="0"/>
              <a:t>Becomes the main character in the global judgment upon a wicked world</a:t>
            </a:r>
          </a:p>
          <a:p>
            <a:pPr lvl="1"/>
            <a:r>
              <a:rPr lang="en-US" sz="2800" dirty="0" smtClean="0"/>
              <a:t>Righteous despite living in a wicked world</a:t>
            </a:r>
            <a:endParaRPr lang="en-US" sz="2800" dirty="0"/>
          </a:p>
        </p:txBody>
      </p:sp>
      <p:sp>
        <p:nvSpPr>
          <p:cNvPr id="3" name="Title 2"/>
          <p:cNvSpPr>
            <a:spLocks noGrp="1"/>
          </p:cNvSpPr>
          <p:nvPr>
            <p:ph type="title"/>
          </p:nvPr>
        </p:nvSpPr>
        <p:spPr/>
        <p:txBody>
          <a:bodyPr/>
          <a:lstStyle/>
          <a:p>
            <a:r>
              <a:rPr lang="en-US" dirty="0" smtClean="0"/>
              <a:t>The Comfort Bringer</a:t>
            </a:r>
            <a:endParaRPr lang="en-US" dirty="0"/>
          </a:p>
        </p:txBody>
      </p:sp>
    </p:spTree>
    <p:extLst>
      <p:ext uri="{BB962C8B-B14F-4D97-AF65-F5344CB8AC3E}">
        <p14:creationId xmlns:p14="http://schemas.microsoft.com/office/powerpoint/2010/main" val="364475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anose="05000000000000000000" pitchFamily="2" charset="2"/>
              <a:buChar char="Ø"/>
            </a:pPr>
            <a:r>
              <a:rPr lang="en-US" sz="2800" dirty="0" smtClean="0"/>
              <a:t>What door did God warn Cain about?</a:t>
            </a:r>
          </a:p>
          <a:p>
            <a:pPr>
              <a:buFont typeface="Wingdings" panose="05000000000000000000" pitchFamily="2" charset="2"/>
              <a:buChar char="Ø"/>
            </a:pPr>
            <a:r>
              <a:rPr lang="en-US" sz="2800" dirty="0" smtClean="0"/>
              <a:t>Where did Cain kill Abel?</a:t>
            </a:r>
          </a:p>
          <a:p>
            <a:pPr>
              <a:buFont typeface="Wingdings" panose="05000000000000000000" pitchFamily="2" charset="2"/>
              <a:buChar char="Ø"/>
            </a:pPr>
            <a:r>
              <a:rPr lang="en-US" sz="2800" dirty="0" smtClean="0"/>
              <a:t>Was early man competent and skillful or an unintelligent cave man?</a:t>
            </a:r>
          </a:p>
          <a:p>
            <a:pPr>
              <a:buFont typeface="Wingdings" panose="05000000000000000000" pitchFamily="2" charset="2"/>
              <a:buChar char="Ø"/>
            </a:pPr>
            <a:r>
              <a:rPr lang="en-US" sz="2800" dirty="0" smtClean="0"/>
              <a:t>Who is the first person in the Bible to take two wives?</a:t>
            </a:r>
          </a:p>
          <a:p>
            <a:pPr>
              <a:buFont typeface="Wingdings" panose="05000000000000000000" pitchFamily="2" charset="2"/>
              <a:buChar char="Ø"/>
            </a:pPr>
            <a:r>
              <a:rPr lang="en-US" sz="2800" dirty="0" smtClean="0"/>
              <a:t>How old was </a:t>
            </a:r>
            <a:r>
              <a:rPr lang="en-US" sz="2800" dirty="0" err="1" smtClean="0"/>
              <a:t>Methusaleh</a:t>
            </a:r>
            <a:r>
              <a:rPr lang="en-US" sz="2800" dirty="0" smtClean="0"/>
              <a:t> when he died?</a:t>
            </a:r>
          </a:p>
        </p:txBody>
      </p:sp>
      <p:sp>
        <p:nvSpPr>
          <p:cNvPr id="3" name="Title 2"/>
          <p:cNvSpPr>
            <a:spLocks noGrp="1"/>
          </p:cNvSpPr>
          <p:nvPr>
            <p:ph type="title"/>
          </p:nvPr>
        </p:nvSpPr>
        <p:spPr/>
        <p:txBody>
          <a:bodyPr/>
          <a:lstStyle/>
          <a:p>
            <a:r>
              <a:rPr lang="en-US" dirty="0" smtClean="0"/>
              <a:t>Question</a:t>
            </a:r>
            <a:endParaRPr lang="en-US" dirty="0"/>
          </a:p>
        </p:txBody>
      </p:sp>
    </p:spTree>
    <p:extLst>
      <p:ext uri="{BB962C8B-B14F-4D97-AF65-F5344CB8AC3E}">
        <p14:creationId xmlns:p14="http://schemas.microsoft.com/office/powerpoint/2010/main" val="187352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457200" indent="-457200">
              <a:buFont typeface="+mj-lt"/>
              <a:buAutoNum type="arabicPeriod"/>
            </a:pPr>
            <a:r>
              <a:rPr lang="en-US" sz="3600" dirty="0" smtClean="0"/>
              <a:t>Sin separates man from God (3:23, 24; 4:14, 16)</a:t>
            </a:r>
          </a:p>
          <a:p>
            <a:pPr marL="457200" indent="-457200">
              <a:buFont typeface="+mj-lt"/>
              <a:buAutoNum type="arabicPeriod"/>
            </a:pPr>
            <a:r>
              <a:rPr lang="en-US" sz="3600" dirty="0" smtClean="0"/>
              <a:t>Sin separates man from his fellow man (4:8)</a:t>
            </a:r>
          </a:p>
          <a:p>
            <a:pPr marL="457200" indent="-457200">
              <a:buFont typeface="+mj-lt"/>
              <a:buAutoNum type="arabicPeriod"/>
            </a:pPr>
            <a:r>
              <a:rPr lang="en-US" sz="3600" dirty="0" smtClean="0"/>
              <a:t>Sin brings forth death (5:5, 8, 11, 14, 17, 20, 27, 31)</a:t>
            </a:r>
            <a:endParaRPr lang="en-US" sz="3600" dirty="0"/>
          </a:p>
        </p:txBody>
      </p:sp>
      <p:sp>
        <p:nvSpPr>
          <p:cNvPr id="3" name="Title 2"/>
          <p:cNvSpPr>
            <a:spLocks noGrp="1"/>
          </p:cNvSpPr>
          <p:nvPr>
            <p:ph type="title"/>
          </p:nvPr>
        </p:nvSpPr>
        <p:spPr/>
        <p:txBody>
          <a:bodyPr/>
          <a:lstStyle/>
          <a:p>
            <a:r>
              <a:rPr lang="en-US" sz="4800" dirty="0" smtClean="0"/>
              <a:t>Three Consequences of Sin</a:t>
            </a:r>
            <a:endParaRPr lang="en-US" sz="4800" dirty="0"/>
          </a:p>
        </p:txBody>
      </p:sp>
    </p:spTree>
    <p:extLst>
      <p:ext uri="{BB962C8B-B14F-4D97-AF65-F5344CB8AC3E}">
        <p14:creationId xmlns:p14="http://schemas.microsoft.com/office/powerpoint/2010/main" val="178912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4:1-8</a:t>
            </a:r>
          </a:p>
          <a:p>
            <a:pPr lvl="1"/>
            <a:r>
              <a:rPr lang="en-US" sz="2800" dirty="0" smtClean="0"/>
              <a:t>Conflict regarding worship</a:t>
            </a:r>
          </a:p>
          <a:p>
            <a:pPr lvl="1"/>
            <a:r>
              <a:rPr lang="en-US" sz="2800" dirty="0" smtClean="0"/>
              <a:t>Road of faith versus the road of sin (Heb. 11:4; 1 Jn. 3:12)</a:t>
            </a:r>
          </a:p>
          <a:p>
            <a:pPr lvl="2"/>
            <a:r>
              <a:rPr lang="en-US" sz="2800" dirty="0" smtClean="0"/>
              <a:t>Abel and his sacrifice respected</a:t>
            </a:r>
          </a:p>
          <a:p>
            <a:pPr lvl="2"/>
            <a:r>
              <a:rPr lang="en-US" sz="2800" dirty="0" smtClean="0"/>
              <a:t>Cain and his sacrifice not respected</a:t>
            </a:r>
            <a:endParaRPr lang="en-US" sz="2800" dirty="0"/>
          </a:p>
        </p:txBody>
      </p:sp>
      <p:sp>
        <p:nvSpPr>
          <p:cNvPr id="3" name="Title 2"/>
          <p:cNvSpPr>
            <a:spLocks noGrp="1"/>
          </p:cNvSpPr>
          <p:nvPr>
            <p:ph type="title"/>
          </p:nvPr>
        </p:nvSpPr>
        <p:spPr/>
        <p:txBody>
          <a:bodyPr/>
          <a:lstStyle/>
          <a:p>
            <a:r>
              <a:rPr lang="en-US" sz="4800" dirty="0" smtClean="0"/>
              <a:t>Conflict of Genesis 3:15 Begins To Unfold</a:t>
            </a:r>
            <a:endParaRPr lang="en-US" sz="4800" dirty="0"/>
          </a:p>
        </p:txBody>
      </p:sp>
    </p:spTree>
    <p:extLst>
      <p:ext uri="{BB962C8B-B14F-4D97-AF65-F5344CB8AC3E}">
        <p14:creationId xmlns:p14="http://schemas.microsoft.com/office/powerpoint/2010/main" val="292889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r>
              <a:rPr lang="en-US" sz="3200" dirty="0" smtClean="0"/>
              <a:t>4:1-8</a:t>
            </a:r>
          </a:p>
          <a:p>
            <a:pPr lvl="1"/>
            <a:r>
              <a:rPr lang="en-US" sz="2800" dirty="0" smtClean="0"/>
              <a:t>Why was Abel’s sacrifice respected and Cain’s rejected?</a:t>
            </a:r>
          </a:p>
          <a:p>
            <a:pPr lvl="2"/>
            <a:r>
              <a:rPr lang="en-US" sz="2600" dirty="0" smtClean="0"/>
              <a:t>Abel “by faith” (Heb. 11:4)</a:t>
            </a:r>
          </a:p>
          <a:p>
            <a:pPr lvl="3"/>
            <a:r>
              <a:rPr lang="en-US" sz="2400" dirty="0" smtClean="0"/>
              <a:t>“Faith” comes by hearing the word of the God (Rom. 10:17)</a:t>
            </a:r>
          </a:p>
          <a:p>
            <a:pPr lvl="3"/>
            <a:r>
              <a:rPr lang="en-US" sz="2400" dirty="0" smtClean="0"/>
              <a:t>God must have spoken as to what He wanted in worship</a:t>
            </a:r>
          </a:p>
          <a:p>
            <a:pPr lvl="2"/>
            <a:r>
              <a:rPr lang="en-US" sz="2600" dirty="0" smtClean="0"/>
              <a:t>Cain could have been respected if he would heed and obey (Gen. 4:7; 1 Sam. 15:22)</a:t>
            </a:r>
            <a:endParaRPr lang="en-US" sz="2600" dirty="0"/>
          </a:p>
        </p:txBody>
      </p:sp>
      <p:sp>
        <p:nvSpPr>
          <p:cNvPr id="3" name="Title 2"/>
          <p:cNvSpPr>
            <a:spLocks noGrp="1"/>
          </p:cNvSpPr>
          <p:nvPr>
            <p:ph type="title"/>
          </p:nvPr>
        </p:nvSpPr>
        <p:spPr/>
        <p:txBody>
          <a:bodyPr/>
          <a:lstStyle/>
          <a:p>
            <a:r>
              <a:rPr lang="en-US" sz="4800" dirty="0" smtClean="0"/>
              <a:t>Conflict of Genesis 3:15 Begins To Unfold</a:t>
            </a:r>
            <a:endParaRPr lang="en-US" sz="4800" dirty="0"/>
          </a:p>
        </p:txBody>
      </p:sp>
    </p:spTree>
    <p:extLst>
      <p:ext uri="{BB962C8B-B14F-4D97-AF65-F5344CB8AC3E}">
        <p14:creationId xmlns:p14="http://schemas.microsoft.com/office/powerpoint/2010/main" val="25364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4:1-8</a:t>
            </a:r>
          </a:p>
          <a:p>
            <a:pPr lvl="1"/>
            <a:r>
              <a:rPr lang="en-US" sz="2800" dirty="0" smtClean="0"/>
              <a:t>Why do you think Abel was in the field when he did not till the ground (Gen. 4:8)?</a:t>
            </a:r>
          </a:p>
          <a:p>
            <a:pPr lvl="1"/>
            <a:r>
              <a:rPr lang="en-US" sz="2800" dirty="0" smtClean="0"/>
              <a:t>See Luke 11:50, 51</a:t>
            </a:r>
            <a:endParaRPr lang="en-US" sz="2600" dirty="0"/>
          </a:p>
        </p:txBody>
      </p:sp>
      <p:sp>
        <p:nvSpPr>
          <p:cNvPr id="3" name="Title 2"/>
          <p:cNvSpPr>
            <a:spLocks noGrp="1"/>
          </p:cNvSpPr>
          <p:nvPr>
            <p:ph type="title"/>
          </p:nvPr>
        </p:nvSpPr>
        <p:spPr/>
        <p:txBody>
          <a:bodyPr/>
          <a:lstStyle/>
          <a:p>
            <a:r>
              <a:rPr lang="en-US" sz="4800" dirty="0" smtClean="0"/>
              <a:t>Conflict of Genesis 3:15 Begins To Unfold</a:t>
            </a:r>
            <a:endParaRPr lang="en-US" sz="4800" dirty="0"/>
          </a:p>
        </p:txBody>
      </p:sp>
    </p:spTree>
    <p:extLst>
      <p:ext uri="{BB962C8B-B14F-4D97-AF65-F5344CB8AC3E}">
        <p14:creationId xmlns:p14="http://schemas.microsoft.com/office/powerpoint/2010/main" val="318428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a:bodyPr>
          <a:lstStyle/>
          <a:p>
            <a:pPr marL="457200" indent="-457200">
              <a:buFont typeface="+mj-lt"/>
              <a:buAutoNum type="arabicPeriod"/>
            </a:pPr>
            <a:r>
              <a:rPr lang="en-US" dirty="0" smtClean="0"/>
              <a:t>Worship matters (Jn. 4:24)</a:t>
            </a:r>
          </a:p>
          <a:p>
            <a:pPr marL="457200" indent="-457200">
              <a:buFont typeface="+mj-lt"/>
              <a:buAutoNum type="arabicPeriod"/>
            </a:pPr>
            <a:r>
              <a:rPr lang="en-US" dirty="0" smtClean="0"/>
              <a:t>Cain may have labored harder for his sacrifice than Abel but he was still wrong</a:t>
            </a:r>
          </a:p>
          <a:p>
            <a:pPr marL="457200" indent="-457200">
              <a:buFont typeface="+mj-lt"/>
              <a:buAutoNum type="arabicPeriod"/>
            </a:pPr>
            <a:r>
              <a:rPr lang="en-US" dirty="0" smtClean="0"/>
              <a:t>The truth makes some angry (4:5)</a:t>
            </a:r>
          </a:p>
          <a:p>
            <a:pPr marL="457200" indent="-457200">
              <a:buFont typeface="+mj-lt"/>
              <a:buAutoNum type="arabicPeriod"/>
            </a:pPr>
            <a:r>
              <a:rPr lang="en-US" dirty="0" smtClean="0"/>
              <a:t>Cain was not made to sin – had freewill to obey (4:7)</a:t>
            </a:r>
          </a:p>
          <a:p>
            <a:pPr marL="457200" indent="-457200">
              <a:buFont typeface="+mj-lt"/>
              <a:buAutoNum type="arabicPeriod"/>
            </a:pPr>
            <a:r>
              <a:rPr lang="en-US" dirty="0" smtClean="0"/>
              <a:t>Cain could have ruled over sin</a:t>
            </a:r>
          </a:p>
          <a:p>
            <a:pPr marL="457200" indent="-457200">
              <a:buFont typeface="+mj-lt"/>
              <a:buAutoNum type="arabicPeriod"/>
            </a:pPr>
            <a:r>
              <a:rPr lang="en-US" dirty="0" smtClean="0"/>
              <a:t>The killing of Abel foreshadows a long conflict which follows Genesis 4 and culminates in the killing of Jesus (note similar conflict in Jn. 8:31-59)</a:t>
            </a:r>
          </a:p>
          <a:p>
            <a:pPr marL="457200" indent="-457200">
              <a:buFont typeface="+mj-lt"/>
              <a:buAutoNum type="arabicPeriod"/>
            </a:pPr>
            <a:r>
              <a:rPr lang="en-US" dirty="0" smtClean="0"/>
              <a:t>Sin has a way of affecting not only the guilty, but also the innocent</a:t>
            </a:r>
            <a:endParaRPr lang="en-US" dirty="0"/>
          </a:p>
        </p:txBody>
      </p:sp>
      <p:sp>
        <p:nvSpPr>
          <p:cNvPr id="3" name="Title 2"/>
          <p:cNvSpPr>
            <a:spLocks noGrp="1"/>
          </p:cNvSpPr>
          <p:nvPr>
            <p:ph type="title"/>
          </p:nvPr>
        </p:nvSpPr>
        <p:spPr/>
        <p:txBody>
          <a:bodyPr/>
          <a:lstStyle/>
          <a:p>
            <a:r>
              <a:rPr lang="en-US" dirty="0" smtClean="0"/>
              <a:t>Facts</a:t>
            </a:r>
            <a:endParaRPr lang="en-US" dirty="0"/>
          </a:p>
        </p:txBody>
      </p:sp>
    </p:spTree>
    <p:extLst>
      <p:ext uri="{BB962C8B-B14F-4D97-AF65-F5344CB8AC3E}">
        <p14:creationId xmlns:p14="http://schemas.microsoft.com/office/powerpoint/2010/main" val="33974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smtClean="0"/>
              <a:t>4:9-15</a:t>
            </a:r>
          </a:p>
          <a:p>
            <a:pPr lvl="1"/>
            <a:r>
              <a:rPr lang="en-US" sz="2400" dirty="0" smtClean="0"/>
              <a:t>Hardness of heart (4:9)</a:t>
            </a:r>
          </a:p>
          <a:p>
            <a:pPr lvl="1"/>
            <a:r>
              <a:rPr lang="en-US" sz="2400" dirty="0" smtClean="0"/>
              <a:t>God knows when the innocent are killed (4:10)</a:t>
            </a:r>
          </a:p>
          <a:p>
            <a:pPr lvl="1"/>
            <a:r>
              <a:rPr lang="en-US" sz="2400" dirty="0" smtClean="0"/>
              <a:t>Punishment</a:t>
            </a:r>
          </a:p>
          <a:p>
            <a:pPr lvl="2"/>
            <a:r>
              <a:rPr lang="en-US" sz="2400" dirty="0" smtClean="0"/>
              <a:t>Cursed from the earth (4:11)</a:t>
            </a:r>
          </a:p>
          <a:p>
            <a:pPr lvl="2"/>
            <a:r>
              <a:rPr lang="en-US" sz="2400" dirty="0" smtClean="0"/>
              <a:t>Retributive - ground will not yield strength (4:12)</a:t>
            </a:r>
          </a:p>
          <a:p>
            <a:pPr lvl="2"/>
            <a:r>
              <a:rPr lang="en-US" sz="2400" dirty="0" smtClean="0"/>
              <a:t>A wanderer - a life of being a fugitive and vagabond  (4:12)</a:t>
            </a:r>
            <a:endParaRPr lang="en-US" sz="2400" dirty="0"/>
          </a:p>
        </p:txBody>
      </p:sp>
      <p:sp>
        <p:nvSpPr>
          <p:cNvPr id="3" name="Title 2"/>
          <p:cNvSpPr>
            <a:spLocks noGrp="1"/>
          </p:cNvSpPr>
          <p:nvPr>
            <p:ph type="title"/>
          </p:nvPr>
        </p:nvSpPr>
        <p:spPr/>
        <p:txBody>
          <a:bodyPr/>
          <a:lstStyle/>
          <a:p>
            <a:r>
              <a:rPr lang="en-US" dirty="0" smtClean="0"/>
              <a:t>Judgment On Cain</a:t>
            </a:r>
            <a:endParaRPr lang="en-US" dirty="0"/>
          </a:p>
        </p:txBody>
      </p:sp>
    </p:spTree>
    <p:extLst>
      <p:ext uri="{BB962C8B-B14F-4D97-AF65-F5344CB8AC3E}">
        <p14:creationId xmlns:p14="http://schemas.microsoft.com/office/powerpoint/2010/main" val="139662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Autofit/>
          </a:bodyPr>
          <a:lstStyle/>
          <a:p>
            <a:r>
              <a:rPr lang="en-US" sz="2800" dirty="0" smtClean="0"/>
              <a:t>4-16-24</a:t>
            </a:r>
          </a:p>
          <a:p>
            <a:pPr lvl="1"/>
            <a:r>
              <a:rPr lang="en-US" sz="2400" dirty="0" smtClean="0"/>
              <a:t>Built a city with son</a:t>
            </a:r>
          </a:p>
          <a:p>
            <a:pPr lvl="1"/>
            <a:r>
              <a:rPr lang="en-US" sz="2400" dirty="0" smtClean="0"/>
              <a:t>Polygamy began through descendants (4:19)</a:t>
            </a:r>
          </a:p>
          <a:p>
            <a:pPr lvl="2"/>
            <a:r>
              <a:rPr lang="en-US" sz="2400" dirty="0" smtClean="0"/>
              <a:t>Deviation from the Genesis 2:24 pattern</a:t>
            </a:r>
          </a:p>
          <a:p>
            <a:pPr lvl="1"/>
            <a:r>
              <a:rPr lang="en-US" sz="2400" dirty="0" smtClean="0"/>
              <a:t>Worldly success</a:t>
            </a:r>
          </a:p>
          <a:p>
            <a:pPr lvl="2"/>
            <a:r>
              <a:rPr lang="en-US" sz="2400" dirty="0" err="1" smtClean="0"/>
              <a:t>Jabal</a:t>
            </a:r>
            <a:r>
              <a:rPr lang="en-US" sz="2400" dirty="0" smtClean="0"/>
              <a:t> – inventor of tents and managing cattle (4:20)</a:t>
            </a:r>
          </a:p>
          <a:p>
            <a:pPr lvl="2"/>
            <a:r>
              <a:rPr lang="en-US" sz="2400" dirty="0" smtClean="0"/>
              <a:t>Jubal – inventor of musical instrument (4:21)</a:t>
            </a:r>
          </a:p>
          <a:p>
            <a:pPr lvl="2"/>
            <a:r>
              <a:rPr lang="en-US" sz="2400" dirty="0" smtClean="0"/>
              <a:t>Tubal-Cain – craftsman in bronze and iron (4:22)</a:t>
            </a:r>
            <a:endParaRPr lang="en-US" sz="2400" dirty="0"/>
          </a:p>
        </p:txBody>
      </p:sp>
      <p:sp>
        <p:nvSpPr>
          <p:cNvPr id="3" name="Title 2"/>
          <p:cNvSpPr>
            <a:spLocks noGrp="1"/>
          </p:cNvSpPr>
          <p:nvPr>
            <p:ph type="title"/>
          </p:nvPr>
        </p:nvSpPr>
        <p:spPr/>
        <p:txBody>
          <a:bodyPr/>
          <a:lstStyle/>
          <a:p>
            <a:r>
              <a:rPr lang="en-US" dirty="0" smtClean="0"/>
              <a:t>Cain’s Descendants</a:t>
            </a:r>
            <a:endParaRPr lang="en-US" dirty="0"/>
          </a:p>
        </p:txBody>
      </p:sp>
    </p:spTree>
    <p:extLst>
      <p:ext uri="{BB962C8B-B14F-4D97-AF65-F5344CB8AC3E}">
        <p14:creationId xmlns:p14="http://schemas.microsoft.com/office/powerpoint/2010/main" val="354200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TotalTime>
  <Words>1111</Words>
  <Application>Microsoft Office PowerPoint</Application>
  <PresentationFormat>On-screen Show (4:3)</PresentationFormat>
  <Paragraphs>128</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Arial Narrow</vt:lpstr>
      <vt:lpstr>Calibri</vt:lpstr>
      <vt:lpstr>Tahoma</vt:lpstr>
      <vt:lpstr>Book Antiqua</vt:lpstr>
      <vt:lpstr>Wingdings</vt:lpstr>
      <vt:lpstr>High Tower Text</vt:lpstr>
      <vt:lpstr>Aharoni</vt:lpstr>
      <vt:lpstr>Adobe Fan Heiti Std B</vt:lpstr>
      <vt:lpstr>Hardcover</vt:lpstr>
      <vt:lpstr>Theme Of The Bible</vt:lpstr>
      <vt:lpstr>Question</vt:lpstr>
      <vt:lpstr>Three Consequences of Sin</vt:lpstr>
      <vt:lpstr>Conflict of Genesis 3:15 Begins To Unfold</vt:lpstr>
      <vt:lpstr>Conflict of Genesis 3:15 Begins To Unfold</vt:lpstr>
      <vt:lpstr>Conflict of Genesis 3:15 Begins To Unfold</vt:lpstr>
      <vt:lpstr>Facts</vt:lpstr>
      <vt:lpstr>Judgment On Cain</vt:lpstr>
      <vt:lpstr>Cain’s Descendants</vt:lpstr>
      <vt:lpstr>Seth</vt:lpstr>
      <vt:lpstr>Magnification of the Curse</vt:lpstr>
      <vt:lpstr>Faith Walks with God</vt:lpstr>
      <vt:lpstr>Description of True Faith </vt:lpstr>
      <vt:lpstr>Requirements Of Faith</vt:lpstr>
      <vt:lpstr>This is how Enoch                 “walked with God”</vt:lpstr>
      <vt:lpstr>Walking with God requires agreeing with Him. </vt:lpstr>
      <vt:lpstr>Teach me Your way, O LORD; I will walk in Your truth; Unite my heart to fear Your name” (Ps. 86:11)</vt:lpstr>
      <vt:lpstr>Magnification of the Curse</vt:lpstr>
      <vt:lpstr>The Comfort Bringer</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The Bible</dc:title>
  <dc:creator>Steven J. Wallace</dc:creator>
  <cp:lastModifiedBy>Steven J. Wallace</cp:lastModifiedBy>
  <cp:revision>18</cp:revision>
  <dcterms:created xsi:type="dcterms:W3CDTF">2013-10-30T18:54:02Z</dcterms:created>
  <dcterms:modified xsi:type="dcterms:W3CDTF">2013-11-13T18:39:47Z</dcterms:modified>
</cp:coreProperties>
</file>