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7" r:id="rId2"/>
    <p:sldId id="269" r:id="rId3"/>
    <p:sldId id="270" r:id="rId4"/>
    <p:sldId id="271" r:id="rId5"/>
    <p:sldId id="272" r:id="rId6"/>
    <p:sldId id="273" r:id="rId7"/>
    <p:sldId id="280" r:id="rId8"/>
    <p:sldId id="274" r:id="rId9"/>
    <p:sldId id="275" r:id="rId10"/>
    <p:sldId id="276" r:id="rId11"/>
    <p:sldId id="277" r:id="rId12"/>
    <p:sldId id="278" r:id="rId13"/>
    <p:sldId id="27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027" autoAdjust="0"/>
  </p:normalViewPr>
  <p:slideViewPr>
    <p:cSldViewPr>
      <p:cViewPr>
        <p:scale>
          <a:sx n="60" d="100"/>
          <a:sy n="60" d="100"/>
        </p:scale>
        <p:origin x="-1086" y="-144"/>
      </p:cViewPr>
      <p:guideLst>
        <p:guide orient="horz" pos="2160"/>
        <p:guide pos="2880"/>
      </p:guideLst>
    </p:cSldViewPr>
  </p:slideViewPr>
  <p:notesTextViewPr>
    <p:cViewPr>
      <p:scale>
        <a:sx n="1" d="1"/>
        <a:sy n="1" d="1"/>
      </p:scale>
      <p:origin x="0" y="324"/>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6C2E4E-3660-43DD-AB91-7575CAD639D2}" type="datetimeFigureOut">
              <a:rPr lang="en-US" smtClean="0"/>
              <a:t>2/11/2014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2071BF-26DA-4A09-812E-E881CEC15439}" type="slidenum">
              <a:rPr lang="en-US" smtClean="0"/>
              <a:t>‹#›</a:t>
            </a:fld>
            <a:endParaRPr lang="en-US"/>
          </a:p>
        </p:txBody>
      </p:sp>
    </p:spTree>
    <p:extLst>
      <p:ext uri="{BB962C8B-B14F-4D97-AF65-F5344CB8AC3E}">
        <p14:creationId xmlns:p14="http://schemas.microsoft.com/office/powerpoint/2010/main" val="40484445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10:2-5 – through Japheth</a:t>
            </a:r>
          </a:p>
          <a:p>
            <a:r>
              <a:rPr lang="en-US" dirty="0" smtClean="0"/>
              <a:t>Gomer – Galatians (Josephus, Ant. 1:6:1)</a:t>
            </a:r>
          </a:p>
          <a:p>
            <a:r>
              <a:rPr lang="en-US" dirty="0" err="1" smtClean="0"/>
              <a:t>Magog</a:t>
            </a:r>
            <a:r>
              <a:rPr lang="en-US" dirty="0" smtClean="0"/>
              <a:t> –Scythians (ibid.)</a:t>
            </a:r>
          </a:p>
          <a:p>
            <a:r>
              <a:rPr lang="en-US" dirty="0" err="1" smtClean="0"/>
              <a:t>Madai</a:t>
            </a:r>
            <a:r>
              <a:rPr lang="en-US" dirty="0" smtClean="0"/>
              <a:t> – Medes (ibid.); northern Iran</a:t>
            </a:r>
          </a:p>
          <a:p>
            <a:r>
              <a:rPr lang="en-US" dirty="0" err="1" smtClean="0"/>
              <a:t>Javan</a:t>
            </a:r>
            <a:r>
              <a:rPr lang="en-US" dirty="0" smtClean="0"/>
              <a:t> – Greek (ibid.; translated Greece, Dan. 8:21; 10:20)</a:t>
            </a:r>
          </a:p>
          <a:p>
            <a:r>
              <a:rPr lang="en-US" dirty="0" err="1" smtClean="0"/>
              <a:t>Ashkenaz</a:t>
            </a:r>
            <a:r>
              <a:rPr lang="en-US" baseline="0" dirty="0" smtClean="0"/>
              <a:t> – has been identified by some Jews with Germany. The Jews of Germany are known as Ashkenazi Jews.</a:t>
            </a:r>
          </a:p>
          <a:p>
            <a:r>
              <a:rPr lang="en-US" dirty="0" err="1" smtClean="0"/>
              <a:t>Togarmah</a:t>
            </a:r>
            <a:r>
              <a:rPr lang="en-US" dirty="0" smtClean="0"/>
              <a:t> – with the Armenians</a:t>
            </a:r>
          </a:p>
          <a:p>
            <a:r>
              <a:rPr lang="en-US" dirty="0" err="1" smtClean="0"/>
              <a:t>Tarshish</a:t>
            </a:r>
            <a:r>
              <a:rPr lang="en-US" baseline="0" dirty="0" smtClean="0"/>
              <a:t> – has been connected to a harbor city in south Spain known as </a:t>
            </a:r>
            <a:r>
              <a:rPr lang="en-US" baseline="0" dirty="0" err="1" smtClean="0"/>
              <a:t>Tartessos</a:t>
            </a:r>
            <a:r>
              <a:rPr lang="en-US" baseline="0" dirty="0" smtClean="0"/>
              <a:t>.  Others have connected it to Tarsus which is near the northeast corner of the Mediterranean Sea in modern Turkey.</a:t>
            </a:r>
          </a:p>
          <a:p>
            <a:r>
              <a:rPr lang="en-US" baseline="0" dirty="0" err="1" smtClean="0"/>
              <a:t>Kittim</a:t>
            </a:r>
            <a:r>
              <a:rPr lang="en-US" baseline="0" dirty="0" smtClean="0"/>
              <a:t> has been connected with Cyprus. </a:t>
            </a:r>
          </a:p>
          <a:p>
            <a:endParaRPr lang="en-US" baseline="0" dirty="0" smtClean="0"/>
          </a:p>
          <a:p>
            <a:r>
              <a:rPr lang="en-US" baseline="0" dirty="0" smtClean="0"/>
              <a:t>Cush – Ethiopia</a:t>
            </a:r>
          </a:p>
          <a:p>
            <a:r>
              <a:rPr lang="en-US" baseline="0" dirty="0" err="1" smtClean="0"/>
              <a:t>Mizraim</a:t>
            </a:r>
            <a:r>
              <a:rPr lang="en-US" baseline="0" dirty="0" smtClean="0"/>
              <a:t> – Egypt</a:t>
            </a:r>
          </a:p>
          <a:p>
            <a:r>
              <a:rPr lang="en-US" baseline="0" dirty="0" smtClean="0"/>
              <a:t>Put or </a:t>
            </a:r>
            <a:r>
              <a:rPr lang="en-US" baseline="0" dirty="0" err="1" smtClean="0"/>
              <a:t>Phut</a:t>
            </a:r>
            <a:r>
              <a:rPr lang="en-US" baseline="0" dirty="0" smtClean="0"/>
              <a:t>- </a:t>
            </a:r>
            <a:r>
              <a:rPr lang="en-US" baseline="0" dirty="0" err="1" smtClean="0"/>
              <a:t>Lybia</a:t>
            </a:r>
            <a:endParaRPr lang="en-US" baseline="0" dirty="0" smtClean="0"/>
          </a:p>
          <a:p>
            <a:r>
              <a:rPr lang="en-US" baseline="0" dirty="0" smtClean="0"/>
              <a:t>Canaan – Canaanites </a:t>
            </a:r>
          </a:p>
          <a:p>
            <a:r>
              <a:rPr lang="en-US" baseline="0" dirty="0" smtClean="0"/>
              <a:t>Nimrod – 10:8-12, he began the first empire we read of in scripture in the land of Shinar which may mean Sumer. Accad was immediately north of Babylon. It is also spelled Akkad and the Akkadian empire is the oldest known empire which was at its peak between the 24</a:t>
            </a:r>
            <a:r>
              <a:rPr lang="en-US" baseline="30000" dirty="0" smtClean="0"/>
              <a:t>th</a:t>
            </a:r>
            <a:r>
              <a:rPr lang="en-US" baseline="0" dirty="0" smtClean="0"/>
              <a:t> and 22</a:t>
            </a:r>
            <a:r>
              <a:rPr lang="en-US" baseline="30000" dirty="0" smtClean="0"/>
              <a:t>nd</a:t>
            </a:r>
            <a:r>
              <a:rPr lang="en-US" baseline="0" dirty="0" smtClean="0"/>
              <a:t> centuries BC with Sargon 1. What is interesting is that the Bible narrows in on this part of the world where the first empire began.</a:t>
            </a:r>
          </a:p>
          <a:p>
            <a:r>
              <a:rPr lang="en-US" baseline="0" dirty="0" err="1" smtClean="0"/>
              <a:t>Heth</a:t>
            </a:r>
            <a:r>
              <a:rPr lang="en-US" baseline="0" dirty="0" smtClean="0"/>
              <a:t>- Hittites</a:t>
            </a:r>
          </a:p>
          <a:p>
            <a:r>
              <a:rPr lang="en-US" baseline="0" dirty="0" err="1" smtClean="0"/>
              <a:t>Jebusites</a:t>
            </a:r>
            <a:r>
              <a:rPr lang="en-US" baseline="0" dirty="0" smtClean="0"/>
              <a:t> – Jerusalem</a:t>
            </a:r>
          </a:p>
          <a:p>
            <a:r>
              <a:rPr lang="en-US" baseline="0" dirty="0" smtClean="0"/>
              <a:t>Amorites lived in Palestine</a:t>
            </a:r>
          </a:p>
        </p:txBody>
      </p:sp>
      <p:sp>
        <p:nvSpPr>
          <p:cNvPr id="4" name="Slide Number Placeholder 3"/>
          <p:cNvSpPr>
            <a:spLocks noGrp="1"/>
          </p:cNvSpPr>
          <p:nvPr>
            <p:ph type="sldNum" sz="quarter" idx="10"/>
          </p:nvPr>
        </p:nvSpPr>
        <p:spPr/>
        <p:txBody>
          <a:bodyPr/>
          <a:lstStyle/>
          <a:p>
            <a:fld id="{CA2071BF-26DA-4A09-812E-E881CEC15439}" type="slidenum">
              <a:rPr lang="en-US" smtClean="0"/>
              <a:t>3</a:t>
            </a:fld>
            <a:endParaRPr lang="en-US"/>
          </a:p>
        </p:txBody>
      </p:sp>
    </p:spTree>
    <p:extLst>
      <p:ext uri="{BB962C8B-B14F-4D97-AF65-F5344CB8AC3E}">
        <p14:creationId xmlns:p14="http://schemas.microsoft.com/office/powerpoint/2010/main" val="2271020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narrows</a:t>
            </a:r>
            <a:r>
              <a:rPr lang="en-US" baseline="0" dirty="0" smtClean="0"/>
              <a:t> the focus in on Abraham from whom would come Jacob (Israel) from whom would come the Christ, redeemer of the world.</a:t>
            </a:r>
          </a:p>
        </p:txBody>
      </p:sp>
      <p:sp>
        <p:nvSpPr>
          <p:cNvPr id="4" name="Slide Number Placeholder 3"/>
          <p:cNvSpPr>
            <a:spLocks noGrp="1"/>
          </p:cNvSpPr>
          <p:nvPr>
            <p:ph type="sldNum" sz="quarter" idx="10"/>
          </p:nvPr>
        </p:nvSpPr>
        <p:spPr/>
        <p:txBody>
          <a:bodyPr/>
          <a:lstStyle/>
          <a:p>
            <a:fld id="{CA2071BF-26DA-4A09-812E-E881CEC15439}" type="slidenum">
              <a:rPr lang="en-US" smtClean="0"/>
              <a:t>4</a:t>
            </a:fld>
            <a:endParaRPr lang="en-US"/>
          </a:p>
        </p:txBody>
      </p:sp>
    </p:spTree>
    <p:extLst>
      <p:ext uri="{BB962C8B-B14F-4D97-AF65-F5344CB8AC3E}">
        <p14:creationId xmlns:p14="http://schemas.microsoft.com/office/powerpoint/2010/main" val="1804615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Empire - </a:t>
            </a:r>
            <a:r>
              <a:rPr lang="en-US" sz="1200" b="0" i="0" kern="1200" dirty="0" smtClean="0">
                <a:solidFill>
                  <a:schemeClr val="tx1"/>
                </a:solidFill>
                <a:effectLst/>
                <a:latin typeface="+mn-lt"/>
                <a:ea typeface="+mn-ea"/>
                <a:cs typeface="+mn-cs"/>
              </a:rPr>
              <a:t>a group of countries or regions that are controlled by one ruler or one government; </a:t>
            </a:r>
            <a:r>
              <a:rPr lang="en-US" sz="1200" b="0" i="1" kern="1200" dirty="0" smtClean="0">
                <a:solidFill>
                  <a:schemeClr val="tx1"/>
                </a:solidFill>
                <a:effectLst/>
                <a:latin typeface="+mn-lt"/>
                <a:ea typeface="+mn-ea"/>
                <a:cs typeface="+mn-cs"/>
              </a:rPr>
              <a:t>especially</a:t>
            </a:r>
            <a:r>
              <a:rPr lang="en-US" sz="1200" b="0" i="0" kern="1200" dirty="0" smtClean="0">
                <a:solidFill>
                  <a:schemeClr val="tx1"/>
                </a:solidFill>
                <a:effectLst/>
                <a:latin typeface="+mn-lt"/>
                <a:ea typeface="+mn-ea"/>
                <a:cs typeface="+mn-cs"/>
              </a:rPr>
              <a:t> : a group of countries ruled by an emperor or empress</a:t>
            </a:r>
            <a:endParaRPr lang="en-US" dirty="0"/>
          </a:p>
        </p:txBody>
      </p:sp>
      <p:sp>
        <p:nvSpPr>
          <p:cNvPr id="4" name="Slide Number Placeholder 3"/>
          <p:cNvSpPr>
            <a:spLocks noGrp="1"/>
          </p:cNvSpPr>
          <p:nvPr>
            <p:ph type="sldNum" sz="quarter" idx="10"/>
          </p:nvPr>
        </p:nvSpPr>
        <p:spPr/>
        <p:txBody>
          <a:bodyPr/>
          <a:lstStyle/>
          <a:p>
            <a:fld id="{CA2071BF-26DA-4A09-812E-E881CEC15439}" type="slidenum">
              <a:rPr lang="en-US" smtClean="0"/>
              <a:t>5</a:t>
            </a:fld>
            <a:endParaRPr lang="en-US"/>
          </a:p>
        </p:txBody>
      </p:sp>
    </p:spTree>
    <p:extLst>
      <p:ext uri="{BB962C8B-B14F-4D97-AF65-F5344CB8AC3E}">
        <p14:creationId xmlns:p14="http://schemas.microsoft.com/office/powerpoint/2010/main" val="10976357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a:t>
            </a:r>
            <a:r>
              <a:rPr lang="en-US" sz="1200" kern="1200" dirty="0" smtClean="0">
                <a:solidFill>
                  <a:schemeClr val="tx1"/>
                </a:solidFill>
                <a:effectLst/>
                <a:latin typeface="+mn-lt"/>
                <a:ea typeface="+mn-ea"/>
                <a:cs typeface="+mn-cs"/>
              </a:rPr>
              <a:t>God was opposed to the motive behind building Babel—making a name for themselves and not filling the earth.  The Lord by confusing their language merely postponed man making large buildings rather than altogether prohibiting such.</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2. Daylight Atheism affirmed, “</a:t>
            </a:r>
            <a:r>
              <a:rPr lang="en-US" sz="1200" kern="1200" dirty="0" smtClean="0">
                <a:solidFill>
                  <a:schemeClr val="tx1"/>
                </a:solidFill>
                <a:effectLst/>
                <a:latin typeface="+mn-lt"/>
                <a:ea typeface="+mn-ea"/>
                <a:cs typeface="+mn-cs"/>
              </a:rPr>
              <a:t>According to Genesis, God was worried that human beings would become too powerful for him to control if they learned to work together. Thus, his only choice was to keep them divided and separate, prevented from cooperating by barriers of mutual incomprehension. This is, ironically, a fairly good allegory for the effect religion has actually had on the world” ((http://www.daylightatheism.org/2007/07/do-you-really-believe-that-ii.html#comment-25781).</a:t>
            </a:r>
            <a:r>
              <a:rPr lang="en-US" sz="1200" kern="1200" baseline="0" dirty="0" smtClean="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Our secular friends seek to imagine that God fears man will become omnipotent if the tower to the heavens is completed.  We would ask the brilliant mind who wrote this article to tell us how man erecting a structure into the heavens would make man omnipotent?  September 11, 2001 easily reminds us that while we may have buildings 110 stories tall, they can fall into rubble and be a death-bringer for thousands in a moment’s notice.  The twin towers certainly made no one omnipotent.   We would ask our atheist friend to tell us how he knows “God fears” an “omnipotent manhood” when Jehovah had been watching man go from the womb to the tomb for centuries (cf. Gen 5)? There is nothing in man that is “all powerful” with or without a tower.</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Genesis 11:6, does not speak of God </a:t>
            </a:r>
            <a:r>
              <a:rPr lang="en-US" sz="1200" i="1" kern="1200" dirty="0" smtClean="0">
                <a:solidFill>
                  <a:schemeClr val="tx1"/>
                </a:solidFill>
                <a:effectLst/>
                <a:latin typeface="+mn-lt"/>
                <a:ea typeface="+mn-ea"/>
                <a:cs typeface="+mn-cs"/>
              </a:rPr>
              <a:t>fearing</a:t>
            </a:r>
            <a:r>
              <a:rPr lang="en-US" sz="1200" kern="1200" dirty="0" smtClean="0">
                <a:solidFill>
                  <a:schemeClr val="tx1"/>
                </a:solidFill>
                <a:effectLst/>
                <a:latin typeface="+mn-lt"/>
                <a:ea typeface="+mn-ea"/>
                <a:cs typeface="+mn-cs"/>
              </a:rPr>
              <a:t> or </a:t>
            </a:r>
            <a:r>
              <a:rPr lang="en-US" sz="1200" i="1" kern="1200" dirty="0" smtClean="0">
                <a:solidFill>
                  <a:schemeClr val="tx1"/>
                </a:solidFill>
                <a:effectLst/>
                <a:latin typeface="+mn-lt"/>
                <a:ea typeface="+mn-ea"/>
                <a:cs typeface="+mn-cs"/>
              </a:rPr>
              <a:t>worrying</a:t>
            </a:r>
            <a:r>
              <a:rPr lang="en-US" sz="1200" kern="1200" dirty="0" smtClean="0">
                <a:solidFill>
                  <a:schemeClr val="tx1"/>
                </a:solidFill>
                <a:effectLst/>
                <a:latin typeface="+mn-lt"/>
                <a:ea typeface="+mn-ea"/>
                <a:cs typeface="+mn-cs"/>
              </a:rPr>
              <a:t> about anything pertaining to man’s quest for omnipotence. </a:t>
            </a:r>
            <a:r>
              <a:rPr lang="en-US" sz="1200" i="1" kern="1200" dirty="0" smtClean="0">
                <a:solidFill>
                  <a:schemeClr val="tx1"/>
                </a:solidFill>
                <a:effectLst/>
                <a:latin typeface="+mn-lt"/>
                <a:ea typeface="+mn-ea"/>
                <a:cs typeface="+mn-cs"/>
              </a:rPr>
              <a:t>Daylight Atheism</a:t>
            </a:r>
            <a:r>
              <a:rPr lang="en-US" sz="1200" kern="1200" dirty="0" smtClean="0">
                <a:solidFill>
                  <a:schemeClr val="tx1"/>
                </a:solidFill>
                <a:effectLst/>
                <a:latin typeface="+mn-lt"/>
                <a:ea typeface="+mn-ea"/>
                <a:cs typeface="+mn-cs"/>
              </a:rPr>
              <a:t> builds a straw-man to break down when they say, </a:t>
            </a:r>
            <a:r>
              <a:rPr lang="en-US" sz="1200" i="1" kern="1200" dirty="0" smtClean="0">
                <a:solidFill>
                  <a:schemeClr val="tx1"/>
                </a:solidFill>
                <a:effectLst/>
                <a:latin typeface="+mn-lt"/>
                <a:ea typeface="+mn-ea"/>
                <a:cs typeface="+mn-cs"/>
              </a:rPr>
              <a:t>“According to Genesis, God was worried that human beings would become too powerful for him to control if they learned to work together.”</a:t>
            </a:r>
            <a:r>
              <a:rPr lang="en-US" sz="1200" kern="1200" dirty="0" smtClean="0">
                <a:solidFill>
                  <a:schemeClr val="tx1"/>
                </a:solidFill>
                <a:effectLst/>
                <a:latin typeface="+mn-lt"/>
                <a:ea typeface="+mn-ea"/>
                <a:cs typeface="+mn-cs"/>
              </a:rPr>
              <a:t> Rather, Genesis 11 speaks of God’s wrath upon man for using unity of tongue to do whatever they will to do against God’s law. Atheists would spare themselves embarrassment if they would only read the Biblical text with more care prior to their commenting on it.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3. God does not deny man the ability to make cities. He is not some blood-thirsty tyrant walking about the face of the earth finding cities to destroy.  Nineveh was a great city which took three days to go from one end to the other and the Lord defended His mercy for sparing the city to Jonah (Jon. 3:3; 4:11).  Even the ungodly city, Sodom, would have been spared if the city would have produced only ten righteous persons (Gen. 18:26-32).</a:t>
            </a:r>
          </a:p>
        </p:txBody>
      </p:sp>
      <p:sp>
        <p:nvSpPr>
          <p:cNvPr id="4" name="Slide Number Placeholder 3"/>
          <p:cNvSpPr>
            <a:spLocks noGrp="1"/>
          </p:cNvSpPr>
          <p:nvPr>
            <p:ph type="sldNum" sz="quarter" idx="10"/>
          </p:nvPr>
        </p:nvSpPr>
        <p:spPr/>
        <p:txBody>
          <a:bodyPr/>
          <a:lstStyle/>
          <a:p>
            <a:fld id="{CA2071BF-26DA-4A09-812E-E881CEC15439}" type="slidenum">
              <a:rPr lang="en-US" smtClean="0"/>
              <a:t>8</a:t>
            </a:fld>
            <a:endParaRPr lang="en-US"/>
          </a:p>
        </p:txBody>
      </p:sp>
    </p:spTree>
    <p:extLst>
      <p:ext uri="{BB962C8B-B14F-4D97-AF65-F5344CB8AC3E}">
        <p14:creationId xmlns:p14="http://schemas.microsoft.com/office/powerpoint/2010/main" val="3416255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Where evolutionists</a:t>
            </a:r>
            <a:r>
              <a:rPr lang="en-US" baseline="0" dirty="0" smtClean="0"/>
              <a:t> admit that the ultimate roots of human language may be lost, the Bible boldly asserts that languages have their origin in the confusion that God placed upon man at the tower of Babel. Like what is true biologically, so it is true linguistically, that origin of each is accepted by faith either as an evolutionist or a creationist. No one living today was there to observe the origin of languages. However, there was One who was there who had it written down in a book which tells us how these things came into existence. If evolution is true, then man likely would have begun with grunts and groans as his language. How that could evolve into the technical and specific words today is hard to image. </a:t>
            </a:r>
            <a:endParaRPr lang="en-US" dirty="0"/>
          </a:p>
        </p:txBody>
      </p:sp>
      <p:sp>
        <p:nvSpPr>
          <p:cNvPr id="4" name="Slide Number Placeholder 3"/>
          <p:cNvSpPr>
            <a:spLocks noGrp="1"/>
          </p:cNvSpPr>
          <p:nvPr>
            <p:ph type="sldNum" sz="quarter" idx="10"/>
          </p:nvPr>
        </p:nvSpPr>
        <p:spPr/>
        <p:txBody>
          <a:bodyPr/>
          <a:lstStyle/>
          <a:p>
            <a:fld id="{CA2071BF-26DA-4A09-812E-E881CEC15439}" type="slidenum">
              <a:rPr lang="en-US" smtClean="0"/>
              <a:t>10</a:t>
            </a:fld>
            <a:endParaRPr lang="en-US"/>
          </a:p>
        </p:txBody>
      </p:sp>
    </p:spTree>
    <p:extLst>
      <p:ext uri="{BB962C8B-B14F-4D97-AF65-F5344CB8AC3E}">
        <p14:creationId xmlns:p14="http://schemas.microsoft.com/office/powerpoint/2010/main" val="5646537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very fact that we raise our young for so long before they can do anything for themselves necessitates an environment that nurtures language and vocal play.  We show emotion and establish control most often by what we say and how we say it (by the manipulation of the pitch and tone.) </a:t>
            </a:r>
            <a:endParaRPr lang="en-US" baseline="0" dirty="0" smtClean="0"/>
          </a:p>
          <a:p>
            <a:endParaRPr lang="en-US" sz="1200" i="1"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“Scanning the field of language in general overview of oratory, debate and literature, we see man has a compulsion to speak and if he lacked language, he would surely explode or become an acrobatic contortionist gesticulating in sign language” (</a:t>
            </a:r>
            <a:r>
              <a:rPr lang="en-US" sz="1200" kern="1200" dirty="0" smtClean="0">
                <a:solidFill>
                  <a:schemeClr val="tx1"/>
                </a:solidFill>
                <a:effectLst/>
                <a:latin typeface="+mn-lt"/>
                <a:ea typeface="+mn-ea"/>
                <a:cs typeface="+mn-cs"/>
              </a:rPr>
              <a:t>Hall, A </a:t>
            </a:r>
            <a:r>
              <a:rPr lang="en-US" sz="1200" i="1" kern="1200" dirty="0" smtClean="0">
                <a:solidFill>
                  <a:schemeClr val="tx1"/>
                </a:solidFill>
                <a:effectLst/>
                <a:latin typeface="+mn-lt"/>
                <a:ea typeface="+mn-ea"/>
                <a:cs typeface="+mn-cs"/>
              </a:rPr>
              <a:t>Creation</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2</a:t>
            </a:r>
            <a:r>
              <a:rPr lang="en-US" sz="1200" kern="1200" dirty="0" smtClean="0">
                <a:solidFill>
                  <a:schemeClr val="tx1"/>
                </a:solidFill>
                <a:effectLst/>
                <a:latin typeface="+mn-lt"/>
                <a:ea typeface="+mn-ea"/>
                <a:cs typeface="+mn-cs"/>
              </a:rPr>
              <a:t>(4):27–34; October 1979)</a:t>
            </a:r>
          </a:p>
          <a:p>
            <a:endParaRPr lang="en-US" dirty="0" smtClean="0"/>
          </a:p>
          <a:p>
            <a:r>
              <a:rPr lang="en-US" dirty="0" smtClean="0"/>
              <a:t>The Bible</a:t>
            </a:r>
            <a:r>
              <a:rPr lang="en-US" baseline="0" dirty="0" smtClean="0"/>
              <a:t> affirms that man is created in the image of God and as such, came equipped with the ability to communicate (Gen. 2:20, naming children Gen. 4:1, 2, 25,26 names with meaning “Cain,” possession; “Abel,” breath; “Seth,” compensation). Words are vessels of information and since man is a highly intelligent creature capable of understanding complex ideas and debating issues, it only makes sense that he would have ways to communicate information in a clear and concise way.</a:t>
            </a:r>
            <a:endParaRPr lang="en-US" dirty="0" smtClean="0"/>
          </a:p>
        </p:txBody>
      </p:sp>
      <p:sp>
        <p:nvSpPr>
          <p:cNvPr id="4" name="Slide Number Placeholder 3"/>
          <p:cNvSpPr>
            <a:spLocks noGrp="1"/>
          </p:cNvSpPr>
          <p:nvPr>
            <p:ph type="sldNum" sz="quarter" idx="10"/>
          </p:nvPr>
        </p:nvSpPr>
        <p:spPr/>
        <p:txBody>
          <a:bodyPr/>
          <a:lstStyle/>
          <a:p>
            <a:fld id="{CA2071BF-26DA-4A09-812E-E881CEC15439}" type="slidenum">
              <a:rPr lang="en-US" smtClean="0"/>
              <a:t>11</a:t>
            </a:fld>
            <a:endParaRPr lang="en-US"/>
          </a:p>
        </p:txBody>
      </p:sp>
    </p:spTree>
    <p:extLst>
      <p:ext uri="{BB962C8B-B14F-4D97-AF65-F5344CB8AC3E}">
        <p14:creationId xmlns:p14="http://schemas.microsoft.com/office/powerpoint/2010/main" val="34128129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Last point, monotheism</a:t>
            </a:r>
            <a:r>
              <a:rPr lang="en-US" baseline="0" dirty="0" smtClean="0"/>
              <a:t> has produced the greatest literary masterpiece of all—the bible!</a:t>
            </a:r>
            <a:endParaRPr lang="en-US" dirty="0"/>
          </a:p>
        </p:txBody>
      </p:sp>
      <p:sp>
        <p:nvSpPr>
          <p:cNvPr id="4" name="Slide Number Placeholder 3"/>
          <p:cNvSpPr>
            <a:spLocks noGrp="1"/>
          </p:cNvSpPr>
          <p:nvPr>
            <p:ph type="sldNum" sz="quarter" idx="10"/>
          </p:nvPr>
        </p:nvSpPr>
        <p:spPr/>
        <p:txBody>
          <a:bodyPr/>
          <a:lstStyle/>
          <a:p>
            <a:fld id="{CA2071BF-26DA-4A09-812E-E881CEC15439}" type="slidenum">
              <a:rPr lang="en-US" smtClean="0"/>
              <a:t>12</a:t>
            </a:fld>
            <a:endParaRPr lang="en-US"/>
          </a:p>
        </p:txBody>
      </p:sp>
    </p:spTree>
    <p:extLst>
      <p:ext uri="{BB962C8B-B14F-4D97-AF65-F5344CB8AC3E}">
        <p14:creationId xmlns:p14="http://schemas.microsoft.com/office/powerpoint/2010/main" val="10706637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B41ABA4E-CD72-497B-97AA-7213B3980F60}" type="datetimeFigureOut">
              <a:rPr lang="en-US" smtClean="0">
                <a:solidFill>
                  <a:srgbClr val="ECE9C6"/>
                </a:solidFill>
              </a:rPr>
              <a:pPr/>
              <a:t>2/11/2014</a:t>
            </a:fld>
            <a:endParaRPr lang="en-US">
              <a:solidFill>
                <a:srgbClr val="ECE9C6"/>
              </a:solidFill>
            </a:endParaRP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solidFill>
                <a:srgbClr val="ECE9C6"/>
              </a:solidFill>
            </a:endParaRP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D2E57653-3E58-4892-A7ED-712530ACC680}" type="slidenum">
              <a:rPr lang="en-US" smtClean="0">
                <a:solidFill>
                  <a:srgbClr val="ECE9C6"/>
                </a:solidFill>
              </a:rPr>
              <a:pPr/>
              <a:t>‹#›</a:t>
            </a:fld>
            <a:endParaRPr lang="en-US">
              <a:solidFill>
                <a:srgbClr val="ECE9C6"/>
              </a:solidFill>
            </a:endParaRP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ln w="3175">
                    <a:solidFill>
                      <a:srgbClr val="ECE9C6">
                        <a:alpha val="60000"/>
                      </a:srgbClr>
                    </a:solidFill>
                  </a:ln>
                  <a:solidFill>
                    <a:srgbClr val="ECE9C6">
                      <a:lumMod val="90000"/>
                    </a:srgbClr>
                  </a:solidFill>
                  <a:effectLst>
                    <a:outerShdw blurRad="34925" dist="12700" dir="14400000" algn="ctr" rotWithShape="0">
                      <a:srgbClr val="000000">
                        <a:alpha val="21000"/>
                      </a:srgbClr>
                    </a:outerShdw>
                  </a:effectLst>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107327710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1ABA4E-CD72-497B-97AA-7213B3980F60}" type="datetimeFigureOut">
              <a:rPr lang="en-US" smtClean="0">
                <a:solidFill>
                  <a:srgbClr val="895D1D"/>
                </a:solidFill>
              </a:rPr>
              <a:pPr/>
              <a:t>2/11/2014</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D2E57653-3E58-4892-A7ED-712530ACC680}" type="slidenum">
              <a:rPr lang="en-US" smtClean="0">
                <a:solidFill>
                  <a:srgbClr val="895D1D"/>
                </a:solidFill>
              </a:rPr>
              <a:pPr/>
              <a:t>‹#›</a:t>
            </a:fld>
            <a:endParaRPr lang="en-US">
              <a:solidFill>
                <a:srgbClr val="895D1D"/>
              </a:solidFill>
            </a:endParaRP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a:solidFill>
                    <a:srgbClr val="895D1D">
                      <a:lumMod val="60000"/>
                      <a:lumOff val="40000"/>
                    </a:srgbClr>
                  </a:solidFill>
                  <a:latin typeface="Wingdings" pitchFamily="2" charset="2"/>
                </a:rPr>
                <a:t></a:t>
              </a: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579996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1ABA4E-CD72-497B-97AA-7213B3980F60}" type="datetimeFigureOut">
              <a:rPr lang="en-US" smtClean="0">
                <a:solidFill>
                  <a:srgbClr val="895D1D"/>
                </a:solidFill>
              </a:rPr>
              <a:pPr/>
              <a:t>2/11/2014</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D2E57653-3E58-4892-A7ED-712530ACC680}" type="slidenum">
              <a:rPr lang="en-US" smtClean="0">
                <a:solidFill>
                  <a:srgbClr val="895D1D"/>
                </a:solidFill>
              </a:rPr>
              <a:pPr/>
              <a:t>‹#›</a:t>
            </a:fld>
            <a:endParaRPr lang="en-US">
              <a:solidFill>
                <a:srgbClr val="895D1D"/>
              </a:solidFill>
            </a:endParaRP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a:solidFill>
                    <a:srgbClr val="895D1D">
                      <a:lumMod val="60000"/>
                      <a:lumOff val="40000"/>
                    </a:srgbClr>
                  </a:solidFill>
                  <a:latin typeface="Wingdings" pitchFamily="2" charset="2"/>
                </a:rPr>
                <a:t></a:t>
              </a: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203223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1ABA4E-CD72-497B-97AA-7213B3980F60}" type="datetimeFigureOut">
              <a:rPr lang="en-US" smtClean="0">
                <a:solidFill>
                  <a:srgbClr val="895D1D"/>
                </a:solidFill>
              </a:rPr>
              <a:pPr/>
              <a:t>2/11/2014</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D2E57653-3E58-4892-A7ED-712530ACC680}" type="slidenum">
              <a:rPr lang="en-US" smtClean="0">
                <a:solidFill>
                  <a:srgbClr val="895D1D"/>
                </a:solidFill>
              </a:rPr>
              <a:pPr/>
              <a:t>‹#›</a:t>
            </a:fld>
            <a:endParaRPr lang="en-US">
              <a:solidFill>
                <a:srgbClr val="895D1D"/>
              </a:solidFill>
            </a:endParaRPr>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a:solidFill>
                    <a:srgbClr val="895D1D">
                      <a:lumMod val="60000"/>
                      <a:lumOff val="40000"/>
                    </a:srgbClr>
                  </a:solidFill>
                  <a:latin typeface="Wingdings" pitchFamily="2" charset="2"/>
                </a:rPr>
                <a:t></a:t>
              </a: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73822812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solidFill>
                    <a:srgbClr val="895D1D">
                      <a:lumMod val="60000"/>
                      <a:lumOff val="40000"/>
                    </a:srgbClr>
                  </a:solidFill>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1ABA4E-CD72-497B-97AA-7213B3980F60}" type="datetimeFigureOut">
              <a:rPr lang="en-US" smtClean="0">
                <a:solidFill>
                  <a:srgbClr val="895D1D"/>
                </a:solidFill>
              </a:rPr>
              <a:pPr/>
              <a:t>2/11/2014</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D2E57653-3E58-4892-A7ED-712530ACC680}"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299408547"/>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1ABA4E-CD72-497B-97AA-7213B3980F60}" type="datetimeFigureOut">
              <a:rPr lang="en-US" smtClean="0">
                <a:solidFill>
                  <a:srgbClr val="895D1D"/>
                </a:solidFill>
              </a:rPr>
              <a:pPr/>
              <a:t>2/11/2014</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D2E57653-3E58-4892-A7ED-712530ACC680}" type="slidenum">
              <a:rPr lang="en-US" smtClean="0">
                <a:solidFill>
                  <a:srgbClr val="895D1D"/>
                </a:solidFill>
              </a:rPr>
              <a:pPr/>
              <a:t>‹#›</a:t>
            </a:fld>
            <a:endParaRPr lang="en-US">
              <a:solidFill>
                <a:srgbClr val="895D1D"/>
              </a:solidFill>
            </a:endParaRPr>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rgbClr val="895D1D">
                      <a:lumMod val="60000"/>
                      <a:lumOff val="40000"/>
                    </a:srgb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56014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41ABA4E-CD72-497B-97AA-7213B3980F60}" type="datetimeFigureOut">
              <a:rPr lang="en-US" smtClean="0">
                <a:solidFill>
                  <a:srgbClr val="895D1D"/>
                </a:solidFill>
              </a:rPr>
              <a:pPr/>
              <a:t>2/11/2014</a:t>
            </a:fld>
            <a:endParaRPr lang="en-US">
              <a:solidFill>
                <a:srgbClr val="895D1D"/>
              </a:solidFill>
            </a:endParaRPr>
          </a:p>
        </p:txBody>
      </p:sp>
      <p:sp>
        <p:nvSpPr>
          <p:cNvPr id="8" name="Footer Placeholder 7"/>
          <p:cNvSpPr>
            <a:spLocks noGrp="1"/>
          </p:cNvSpPr>
          <p:nvPr>
            <p:ph type="ftr" sz="quarter" idx="11"/>
          </p:nvPr>
        </p:nvSpPr>
        <p:spPr/>
        <p:txBody>
          <a:bodyPr/>
          <a:lstStyle/>
          <a:p>
            <a:endParaRPr lang="en-US">
              <a:solidFill>
                <a:srgbClr val="895D1D"/>
              </a:solidFill>
            </a:endParaRPr>
          </a:p>
        </p:txBody>
      </p:sp>
      <p:sp>
        <p:nvSpPr>
          <p:cNvPr id="9" name="Slide Number Placeholder 8"/>
          <p:cNvSpPr>
            <a:spLocks noGrp="1"/>
          </p:cNvSpPr>
          <p:nvPr>
            <p:ph type="sldNum" sz="quarter" idx="12"/>
          </p:nvPr>
        </p:nvSpPr>
        <p:spPr/>
        <p:txBody>
          <a:bodyPr/>
          <a:lstStyle/>
          <a:p>
            <a:fld id="{D2E57653-3E58-4892-A7ED-712530ACC680}" type="slidenum">
              <a:rPr lang="en-US" smtClean="0">
                <a:solidFill>
                  <a:srgbClr val="895D1D"/>
                </a:solidFill>
              </a:rPr>
              <a:pPr/>
              <a:t>‹#›</a:t>
            </a:fld>
            <a:endParaRPr lang="en-US">
              <a:solidFill>
                <a:srgbClr val="895D1D"/>
              </a:solidFill>
            </a:endParaRP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a:solidFill>
                    <a:srgbClr val="895D1D">
                      <a:lumMod val="60000"/>
                      <a:lumOff val="40000"/>
                    </a:srgbClr>
                  </a:solidFill>
                  <a:latin typeface="Wingdings" pitchFamily="2" charset="2"/>
                </a:rPr>
                <a:t></a:t>
              </a: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951908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41ABA4E-CD72-497B-97AA-7213B3980F60}" type="datetimeFigureOut">
              <a:rPr lang="en-US" smtClean="0">
                <a:solidFill>
                  <a:srgbClr val="895D1D"/>
                </a:solidFill>
              </a:rPr>
              <a:pPr/>
              <a:t>2/11/2014</a:t>
            </a:fld>
            <a:endParaRPr lang="en-US">
              <a:solidFill>
                <a:srgbClr val="895D1D"/>
              </a:solidFill>
            </a:endParaRPr>
          </a:p>
        </p:txBody>
      </p:sp>
      <p:sp>
        <p:nvSpPr>
          <p:cNvPr id="4" name="Footer Placeholder 3"/>
          <p:cNvSpPr>
            <a:spLocks noGrp="1"/>
          </p:cNvSpPr>
          <p:nvPr>
            <p:ph type="ftr" sz="quarter" idx="11"/>
          </p:nvPr>
        </p:nvSpPr>
        <p:spPr/>
        <p:txBody>
          <a:bodyPr/>
          <a:lstStyle/>
          <a:p>
            <a:endParaRPr lang="en-US">
              <a:solidFill>
                <a:srgbClr val="895D1D"/>
              </a:solidFill>
            </a:endParaRPr>
          </a:p>
        </p:txBody>
      </p:sp>
      <p:sp>
        <p:nvSpPr>
          <p:cNvPr id="5" name="Slide Number Placeholder 4"/>
          <p:cNvSpPr>
            <a:spLocks noGrp="1"/>
          </p:cNvSpPr>
          <p:nvPr>
            <p:ph type="sldNum" sz="quarter" idx="12"/>
          </p:nvPr>
        </p:nvSpPr>
        <p:spPr/>
        <p:txBody>
          <a:bodyPr/>
          <a:lstStyle/>
          <a:p>
            <a:fld id="{D2E57653-3E58-4892-A7ED-712530ACC680}" type="slidenum">
              <a:rPr lang="en-US" smtClean="0">
                <a:solidFill>
                  <a:srgbClr val="895D1D"/>
                </a:solidFill>
              </a:rPr>
              <a:pPr/>
              <a:t>‹#›</a:t>
            </a:fld>
            <a:endParaRPr lang="en-US">
              <a:solidFill>
                <a:srgbClr val="895D1D"/>
              </a:solidFill>
            </a:endParaRP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rgbClr val="895D1D">
                      <a:lumMod val="60000"/>
                      <a:lumOff val="40000"/>
                    </a:srgb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427561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1ABA4E-CD72-497B-97AA-7213B3980F60}" type="datetimeFigureOut">
              <a:rPr lang="en-US" smtClean="0">
                <a:solidFill>
                  <a:srgbClr val="895D1D"/>
                </a:solidFill>
              </a:rPr>
              <a:pPr/>
              <a:t>2/11/2014</a:t>
            </a:fld>
            <a:endParaRPr lang="en-US">
              <a:solidFill>
                <a:srgbClr val="895D1D"/>
              </a:solidFill>
            </a:endParaRPr>
          </a:p>
        </p:txBody>
      </p:sp>
      <p:sp>
        <p:nvSpPr>
          <p:cNvPr id="3" name="Footer Placeholder 2"/>
          <p:cNvSpPr>
            <a:spLocks noGrp="1"/>
          </p:cNvSpPr>
          <p:nvPr>
            <p:ph type="ftr" sz="quarter" idx="11"/>
          </p:nvPr>
        </p:nvSpPr>
        <p:spPr/>
        <p:txBody>
          <a:bodyPr/>
          <a:lstStyle/>
          <a:p>
            <a:endParaRPr lang="en-US">
              <a:solidFill>
                <a:srgbClr val="895D1D"/>
              </a:solidFill>
            </a:endParaRPr>
          </a:p>
        </p:txBody>
      </p:sp>
      <p:sp>
        <p:nvSpPr>
          <p:cNvPr id="4" name="Slide Number Placeholder 3"/>
          <p:cNvSpPr>
            <a:spLocks noGrp="1"/>
          </p:cNvSpPr>
          <p:nvPr>
            <p:ph type="sldNum" sz="quarter" idx="12"/>
          </p:nvPr>
        </p:nvSpPr>
        <p:spPr/>
        <p:txBody>
          <a:bodyPr/>
          <a:lstStyle/>
          <a:p>
            <a:fld id="{D2E57653-3E58-4892-A7ED-712530ACC680}"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4100470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1ABA4E-CD72-497B-97AA-7213B3980F60}" type="datetimeFigureOut">
              <a:rPr lang="en-US" smtClean="0">
                <a:solidFill>
                  <a:srgbClr val="895D1D"/>
                </a:solidFill>
              </a:rPr>
              <a:pPr/>
              <a:t>2/11/2014</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D2E57653-3E58-4892-A7ED-712530ACC680}"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1403590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1ABA4E-CD72-497B-97AA-7213B3980F60}" type="datetimeFigureOut">
              <a:rPr lang="en-US" smtClean="0">
                <a:solidFill>
                  <a:srgbClr val="895D1D"/>
                </a:solidFill>
              </a:rPr>
              <a:pPr/>
              <a:t>2/11/2014</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D2E57653-3E58-4892-A7ED-712530ACC680}"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1299852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1909345-DEE0-4B07-8E32-441AC9DA095E}" type="datetime1">
              <a:rPr lang="en-US" smtClean="0">
                <a:solidFill>
                  <a:srgbClr val="895D1D"/>
                </a:solidFill>
              </a:rPr>
              <a:pPr/>
              <a:t>2/11/2014</a:t>
            </a:fld>
            <a:endParaRPr lang="en-US" dirty="0">
              <a:solidFill>
                <a:srgbClr val="895D1D"/>
              </a:solidFill>
            </a:endParaRP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solidFill>
                <a:srgbClr val="895D1D"/>
              </a:solidFill>
            </a:endParaRP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28536753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Theme Of The Bible</a:t>
            </a:r>
            <a:endParaRPr lang="en-US" dirty="0"/>
          </a:p>
        </p:txBody>
      </p:sp>
      <p:sp>
        <p:nvSpPr>
          <p:cNvPr id="3" name="Subtitle 2"/>
          <p:cNvSpPr>
            <a:spLocks noGrp="1"/>
          </p:cNvSpPr>
          <p:nvPr>
            <p:ph type="subTitle" idx="1"/>
          </p:nvPr>
        </p:nvSpPr>
        <p:spPr/>
        <p:txBody>
          <a:bodyPr>
            <a:normAutofit/>
          </a:bodyPr>
          <a:lstStyle/>
          <a:p>
            <a:r>
              <a:rPr lang="en-US" sz="3200" dirty="0" smtClean="0">
                <a:solidFill>
                  <a:schemeClr val="accent3"/>
                </a:solidFill>
                <a:effectLst>
                  <a:outerShdw blurRad="38100" dist="38100" dir="2700000" algn="tl">
                    <a:srgbClr val="000000">
                      <a:alpha val="43137"/>
                    </a:srgbClr>
                  </a:outerShdw>
                </a:effectLst>
                <a:latin typeface="High Tower Text" panose="02040502050506030303" pitchFamily="18" charset="0"/>
              </a:rPr>
              <a:t>Section VII:  Genesis 10; 11</a:t>
            </a:r>
            <a:endParaRPr lang="en-US" sz="3200" dirty="0">
              <a:solidFill>
                <a:schemeClr val="accent3"/>
              </a:solidFill>
              <a:effectLst>
                <a:outerShdw blurRad="38100" dist="38100" dir="2700000" algn="tl">
                  <a:srgbClr val="000000">
                    <a:alpha val="43137"/>
                  </a:srgbClr>
                </a:outerShdw>
              </a:effectLst>
              <a:latin typeface="High Tower Text" panose="02040502050506030303" pitchFamily="18" charset="0"/>
            </a:endParaRPr>
          </a:p>
        </p:txBody>
      </p:sp>
      <p:sp>
        <p:nvSpPr>
          <p:cNvPr id="4" name="TextBox 3"/>
          <p:cNvSpPr txBox="1"/>
          <p:nvPr/>
        </p:nvSpPr>
        <p:spPr>
          <a:xfrm>
            <a:off x="2819400" y="6519446"/>
            <a:ext cx="3446777" cy="338554"/>
          </a:xfrm>
          <a:prstGeom prst="rect">
            <a:avLst/>
          </a:prstGeom>
          <a:noFill/>
        </p:spPr>
        <p:txBody>
          <a:bodyPr wrap="none" rtlCol="0">
            <a:spAutoFit/>
          </a:bodyPr>
          <a:lstStyle/>
          <a:p>
            <a:pPr algn="ctr"/>
            <a:r>
              <a:rPr lang="en-US" sz="1600" i="1" dirty="0">
                <a:solidFill>
                  <a:prstClr val="white"/>
                </a:solidFill>
              </a:rPr>
              <a:t>All verses from the </a:t>
            </a:r>
            <a:r>
              <a:rPr lang="en-US" sz="1600" i="1" dirty="0" err="1">
                <a:solidFill>
                  <a:prstClr val="white"/>
                </a:solidFill>
              </a:rPr>
              <a:t>NKJV</a:t>
            </a:r>
            <a:r>
              <a:rPr lang="en-US" sz="1600" i="1" dirty="0">
                <a:solidFill>
                  <a:prstClr val="white"/>
                </a:solidFill>
              </a:rPr>
              <a:t> unless noted.</a:t>
            </a:r>
          </a:p>
        </p:txBody>
      </p:sp>
      <p:sp>
        <p:nvSpPr>
          <p:cNvPr id="5" name="Rectangle 4"/>
          <p:cNvSpPr/>
          <p:nvPr/>
        </p:nvSpPr>
        <p:spPr>
          <a:xfrm>
            <a:off x="2595337" y="381000"/>
            <a:ext cx="3953326" cy="369332"/>
          </a:xfrm>
          <a:prstGeom prst="rect">
            <a:avLst/>
          </a:prstGeom>
        </p:spPr>
        <p:txBody>
          <a:bodyPr wrap="none">
            <a:spAutoFit/>
          </a:bodyPr>
          <a:lstStyle/>
          <a:p>
            <a:r>
              <a:rPr lang="en-US" dirty="0">
                <a:solidFill>
                  <a:prstClr val="white"/>
                </a:solidFill>
              </a:rPr>
              <a:t>“The Redemption Of Man From Sin”</a:t>
            </a:r>
          </a:p>
        </p:txBody>
      </p:sp>
      <p:sp>
        <p:nvSpPr>
          <p:cNvPr id="6" name="Rectangle 5"/>
          <p:cNvSpPr/>
          <p:nvPr/>
        </p:nvSpPr>
        <p:spPr>
          <a:xfrm>
            <a:off x="2619393" y="4507468"/>
            <a:ext cx="3905236" cy="400110"/>
          </a:xfrm>
          <a:prstGeom prst="rect">
            <a:avLst/>
          </a:prstGeom>
        </p:spPr>
        <p:txBody>
          <a:bodyPr wrap="none">
            <a:spAutoFit/>
          </a:bodyPr>
          <a:lstStyle/>
          <a:p>
            <a:pPr algn="ctr"/>
            <a:r>
              <a:rPr lang="en-US" sz="2000" i="1" dirty="0" smtClean="0">
                <a:solidFill>
                  <a:srgbClr val="D0BE40"/>
                </a:solidFill>
                <a:effectLst>
                  <a:outerShdw blurRad="38100" dist="38100" dir="2700000" algn="tl">
                    <a:srgbClr val="000000">
                      <a:alpha val="43137"/>
                    </a:srgbClr>
                  </a:outerShdw>
                </a:effectLst>
              </a:rPr>
              <a:t>(Table of Nations &amp; Tower of Babel)</a:t>
            </a:r>
            <a:endParaRPr lang="en-US" sz="2000" i="1" dirty="0">
              <a:solidFill>
                <a:srgbClr val="D0BE4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19208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43000" y="2248347"/>
            <a:ext cx="7620000" cy="4609653"/>
          </a:xfrm>
        </p:spPr>
        <p:txBody>
          <a:bodyPr>
            <a:normAutofit lnSpcReduction="10000"/>
          </a:bodyPr>
          <a:lstStyle/>
          <a:p>
            <a:r>
              <a:rPr lang="en-US" sz="2800" dirty="0" smtClean="0">
                <a:latin typeface="Calibri" panose="020F0502020204030204" pitchFamily="34" charset="0"/>
              </a:rPr>
              <a:t>Confusion led to the formation of people-groups, migration and finally nation building</a:t>
            </a:r>
          </a:p>
          <a:p>
            <a:pPr lvl="1"/>
            <a:r>
              <a:rPr lang="en-US" sz="2600" dirty="0" smtClean="0">
                <a:latin typeface="Calibri" panose="020F0502020204030204" pitchFamily="34" charset="0"/>
              </a:rPr>
              <a:t>Offers the key to understanding how the nations came into existence</a:t>
            </a:r>
          </a:p>
          <a:p>
            <a:pPr lvl="1"/>
            <a:r>
              <a:rPr lang="en-US" sz="2600" dirty="0" smtClean="0">
                <a:latin typeface="Calibri" panose="020F0502020204030204" pitchFamily="34" charset="0"/>
              </a:rPr>
              <a:t>Offers the key to understand the origin of different cultures and the emergence of unique physical traits (cf. Acts 17:26)</a:t>
            </a:r>
          </a:p>
          <a:p>
            <a:pPr lvl="1"/>
            <a:r>
              <a:rPr lang="en-US" sz="2600" dirty="0" smtClean="0">
                <a:latin typeface="Calibri" panose="020F0502020204030204" pitchFamily="34" charset="0"/>
              </a:rPr>
              <a:t>Offers the key to understand the origin of the world’s languages</a:t>
            </a:r>
          </a:p>
          <a:p>
            <a:pPr lvl="2"/>
            <a:r>
              <a:rPr lang="en-US" sz="2400" dirty="0" smtClean="0">
                <a:latin typeface="Calibri" panose="020F0502020204030204" pitchFamily="34" charset="0"/>
              </a:rPr>
              <a:t>Not gradual evolution over time</a:t>
            </a:r>
          </a:p>
          <a:p>
            <a:pPr lvl="2"/>
            <a:r>
              <a:rPr lang="en-US" sz="2400" dirty="0" smtClean="0">
                <a:latin typeface="Calibri" panose="020F0502020204030204" pitchFamily="34" charset="0"/>
              </a:rPr>
              <a:t>Fully developed languages instantly</a:t>
            </a:r>
            <a:endParaRPr lang="en-US" sz="2400" dirty="0">
              <a:latin typeface="Calibri" panose="020F0502020204030204" pitchFamily="34" charset="0"/>
            </a:endParaRPr>
          </a:p>
        </p:txBody>
      </p:sp>
      <p:sp>
        <p:nvSpPr>
          <p:cNvPr id="3" name="Title 2"/>
          <p:cNvSpPr>
            <a:spLocks noGrp="1"/>
          </p:cNvSpPr>
          <p:nvPr>
            <p:ph type="title"/>
          </p:nvPr>
        </p:nvSpPr>
        <p:spPr/>
        <p:txBody>
          <a:bodyPr/>
          <a:lstStyle/>
          <a:p>
            <a:r>
              <a:rPr lang="en-US" sz="4800" dirty="0" smtClean="0"/>
              <a:t>How Would Confused Tongues End This Work?</a:t>
            </a:r>
            <a:endParaRPr lang="en-US" sz="4800" dirty="0"/>
          </a:p>
        </p:txBody>
      </p:sp>
      <p:pic>
        <p:nvPicPr>
          <p:cNvPr id="3074" name="Picture 2" descr="C:\Users\Steven\AppData\Local\Microsoft\Windows\Temporary Internet Files\Content.IE5\UPOZELO0\MP900442417[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8427"/>
          <a:stretch/>
        </p:blipFill>
        <p:spPr bwMode="auto">
          <a:xfrm>
            <a:off x="0" y="3276600"/>
            <a:ext cx="1605162" cy="2969099"/>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4030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074"/>
                                        </p:tgtEl>
                                        <p:attrNameLst>
                                          <p:attrName>style.visibility</p:attrName>
                                        </p:attrNameLst>
                                      </p:cBhvr>
                                      <p:to>
                                        <p:strVal val="visible"/>
                                      </p:to>
                                    </p:set>
                                    <p:animEffect transition="in" filter="wipe(down)">
                                      <p:cBhvr>
                                        <p:cTn id="10" dur="500"/>
                                        <p:tgtEl>
                                          <p:spTgt spid="307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fade">
                                      <p:cBhvr>
                                        <p:cTn id="20" dur="500"/>
                                        <p:tgtEl>
                                          <p:spTgt spid="2">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fade">
                                      <p:cBhvr>
                                        <p:cTn id="25" dur="500"/>
                                        <p:tgtEl>
                                          <p:spTgt spid="2">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2">
                                            <p:txEl>
                                              <p:pRg st="5" end="5"/>
                                            </p:txEl>
                                          </p:spTgt>
                                        </p:tgtEl>
                                        <p:attrNameLst>
                                          <p:attrName>style.visibility</p:attrName>
                                        </p:attrNameLst>
                                      </p:cBhvr>
                                      <p:to>
                                        <p:strVal val="visible"/>
                                      </p:to>
                                    </p:set>
                                    <p:animEffect transition="in" filter="fade">
                                      <p:cBhvr>
                                        <p:cTn id="30"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7745505" cy="4457253"/>
          </a:xfrm>
        </p:spPr>
        <p:txBody>
          <a:bodyPr>
            <a:normAutofit lnSpcReduction="10000"/>
          </a:bodyPr>
          <a:lstStyle/>
          <a:p>
            <a:pPr marL="0" indent="0">
              <a:buNone/>
            </a:pPr>
            <a:r>
              <a:rPr lang="en-US" sz="2800" dirty="0" smtClean="0">
                <a:latin typeface="Arial Black" panose="020B0A04020102020204" pitchFamily="34" charset="0"/>
              </a:rPr>
              <a:t>Genesis 1:26</a:t>
            </a:r>
          </a:p>
          <a:p>
            <a:pPr marL="0" indent="0">
              <a:buNone/>
            </a:pPr>
            <a:r>
              <a:rPr lang="en-US" sz="2800" dirty="0" smtClean="0"/>
              <a:t>26  Then </a:t>
            </a:r>
            <a:r>
              <a:rPr lang="en-US" sz="2800" dirty="0"/>
              <a:t>God said, "Let Us make man in Our image, according to Our likeness; let them have dominion over the fish of the sea, over the birds of the air, and over the cattle, over all the earth and over every creeping thing that creeps on the earth."</a:t>
            </a:r>
          </a:p>
          <a:p>
            <a:pPr marL="0" indent="0">
              <a:buNone/>
            </a:pPr>
            <a:r>
              <a:rPr lang="en-US" sz="2800" dirty="0"/>
              <a:t>27  So God created man in His own image; in the image of God He created him; male and female He created them</a:t>
            </a:r>
            <a:r>
              <a:rPr lang="en-US" sz="2800" dirty="0" smtClean="0"/>
              <a:t>.</a:t>
            </a:r>
            <a:endParaRPr lang="en-US" sz="2800" dirty="0"/>
          </a:p>
          <a:p>
            <a:pPr marL="0" indent="0">
              <a:buNone/>
            </a:pPr>
            <a:endParaRPr lang="en-US" sz="2800" dirty="0"/>
          </a:p>
        </p:txBody>
      </p:sp>
      <p:sp>
        <p:nvSpPr>
          <p:cNvPr id="3" name="Title 2"/>
          <p:cNvSpPr>
            <a:spLocks noGrp="1"/>
          </p:cNvSpPr>
          <p:nvPr>
            <p:ph type="title"/>
          </p:nvPr>
        </p:nvSpPr>
        <p:spPr/>
        <p:txBody>
          <a:bodyPr/>
          <a:lstStyle/>
          <a:p>
            <a:r>
              <a:rPr lang="en-US" dirty="0" smtClean="0"/>
              <a:t>God Created Man With The Need For Language</a:t>
            </a:r>
            <a:endParaRPr lang="en-US" dirty="0"/>
          </a:p>
        </p:txBody>
      </p:sp>
      <p:sp>
        <p:nvSpPr>
          <p:cNvPr id="4" name="TextBox 3"/>
          <p:cNvSpPr txBox="1"/>
          <p:nvPr/>
        </p:nvSpPr>
        <p:spPr>
          <a:xfrm>
            <a:off x="0" y="6396335"/>
            <a:ext cx="9143999" cy="461665"/>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r>
              <a:rPr lang="en-US" sz="2400" dirty="0" smtClean="0"/>
              <a:t>Genesis 20; 4:1, 2, 25, 26</a:t>
            </a:r>
            <a:endParaRPr lang="en-US" sz="2400" dirty="0"/>
          </a:p>
        </p:txBody>
      </p:sp>
    </p:spTree>
    <p:extLst>
      <p:ext uri="{BB962C8B-B14F-4D97-AF65-F5344CB8AC3E}">
        <p14:creationId xmlns:p14="http://schemas.microsoft.com/office/powerpoint/2010/main" val="3108492853"/>
      </p:ext>
    </p:extLst>
  </p:cSld>
  <p:clrMapOvr>
    <a:overrideClrMapping bg1="dk1" tx1="lt1" bg2="dk2" tx2="lt2" accent1="accent1" accent2="accent2" accent3="accent3" accent4="accent4" accent5="accent5" accent6="accent6" hlink="hlink" folHlink="folHlink"/>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7745505" cy="4609653"/>
          </a:xfrm>
        </p:spPr>
        <p:txBody>
          <a:bodyPr>
            <a:normAutofit lnSpcReduction="10000"/>
          </a:bodyPr>
          <a:lstStyle/>
          <a:p>
            <a:r>
              <a:rPr lang="en-US" sz="2800" dirty="0" smtClean="0"/>
              <a:t>Is a question often asked by atheists to Christians</a:t>
            </a:r>
          </a:p>
          <a:p>
            <a:r>
              <a:rPr lang="en-US" sz="2800" dirty="0" smtClean="0"/>
              <a:t>BUT, do you really believe that…</a:t>
            </a:r>
          </a:p>
          <a:p>
            <a:pPr marL="868680" lvl="1" indent="-457200">
              <a:buFont typeface="+mj-lt"/>
              <a:buAutoNum type="arabicPeriod"/>
            </a:pPr>
            <a:r>
              <a:rPr lang="en-US" sz="2400" dirty="0" smtClean="0"/>
              <a:t>From nothing came something?</a:t>
            </a:r>
          </a:p>
          <a:p>
            <a:pPr marL="868680" lvl="1" indent="-457200">
              <a:buFont typeface="+mj-lt"/>
              <a:buAutoNum type="arabicPeriod"/>
            </a:pPr>
            <a:r>
              <a:rPr lang="en-US" sz="2400" dirty="0" smtClean="0"/>
              <a:t>From non-living came living material?</a:t>
            </a:r>
          </a:p>
          <a:p>
            <a:pPr marL="868680" lvl="1" indent="-457200">
              <a:buFont typeface="+mj-lt"/>
              <a:buAutoNum type="arabicPeriod"/>
            </a:pPr>
            <a:r>
              <a:rPr lang="en-US" sz="2400" dirty="0" smtClean="0"/>
              <a:t>From nothing the complex and organized cell arose?</a:t>
            </a:r>
          </a:p>
          <a:p>
            <a:pPr marL="868680" lvl="1" indent="-457200">
              <a:buFont typeface="+mj-lt"/>
              <a:buAutoNum type="arabicPeriod"/>
            </a:pPr>
            <a:r>
              <a:rPr lang="en-US" sz="2400" dirty="0" smtClean="0"/>
              <a:t>From one cell arose all the complex life forms of today?</a:t>
            </a:r>
          </a:p>
          <a:p>
            <a:r>
              <a:rPr lang="en-US" sz="2800" dirty="0" smtClean="0"/>
              <a:t>What great literary masterpieces have been created from atheism?</a:t>
            </a:r>
            <a:endParaRPr lang="en-US" sz="2800" dirty="0"/>
          </a:p>
        </p:txBody>
      </p:sp>
      <p:sp>
        <p:nvSpPr>
          <p:cNvPr id="3" name="Title 2"/>
          <p:cNvSpPr>
            <a:spLocks noGrp="1"/>
          </p:cNvSpPr>
          <p:nvPr>
            <p:ph type="title"/>
          </p:nvPr>
        </p:nvSpPr>
        <p:spPr/>
        <p:style>
          <a:lnRef idx="2">
            <a:schemeClr val="accent5"/>
          </a:lnRef>
          <a:fillRef idx="1">
            <a:schemeClr val="lt1"/>
          </a:fillRef>
          <a:effectRef idx="0">
            <a:schemeClr val="accent5"/>
          </a:effectRef>
          <a:fontRef idx="minor">
            <a:schemeClr val="dk1"/>
          </a:fontRef>
        </p:style>
        <p:txBody>
          <a:bodyPr/>
          <a:lstStyle/>
          <a:p>
            <a:r>
              <a:rPr lang="en-US" sz="4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dobe Gothic Std B" pitchFamily="34" charset="-128"/>
                <a:ea typeface="Adobe Gothic Std B" pitchFamily="34" charset="-128"/>
              </a:rPr>
              <a:t>Do You Really Believe That?</a:t>
            </a:r>
            <a:endParaRPr lang="en-US"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dobe Gothic Std B" pitchFamily="34" charset="-128"/>
              <a:ea typeface="Adobe Gothic Std B" pitchFamily="34" charset="-128"/>
            </a:endParaRPr>
          </a:p>
        </p:txBody>
      </p:sp>
    </p:spTree>
    <p:extLst>
      <p:ext uri="{BB962C8B-B14F-4D97-AF65-F5344CB8AC3E}">
        <p14:creationId xmlns:p14="http://schemas.microsoft.com/office/powerpoint/2010/main" val="2424195280"/>
      </p:ext>
    </p:extLst>
  </p:cSld>
  <p:clrMapOvr>
    <a:overrideClrMapping bg1="dk1" tx1="lt1" bg2="dk2" tx2="lt2" accent1="accent1" accent2="accent2" accent3="accent3" accent4="accent4" accent5="accent5" accent6="accent6" hlink="hlink" folHlink="folHlink"/>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If Man’s Origin Could Be Traced Back To Nothing,</a:t>
            </a:r>
            <a:endParaRPr lang="en-US" dirty="0"/>
          </a:p>
        </p:txBody>
      </p:sp>
      <p:sp>
        <p:nvSpPr>
          <p:cNvPr id="7" name="Text Placeholder 6"/>
          <p:cNvSpPr>
            <a:spLocks noGrp="1"/>
          </p:cNvSpPr>
          <p:nvPr>
            <p:ph type="body" idx="1"/>
          </p:nvPr>
        </p:nvSpPr>
        <p:spPr/>
        <p:txBody>
          <a:bodyPr>
            <a:normAutofit/>
          </a:bodyPr>
          <a:lstStyle/>
          <a:p>
            <a:r>
              <a:rPr lang="en-US" sz="4400" b="1" dirty="0" smtClean="0">
                <a:latin typeface="Berlin Sans FB Demi" panose="020E0802020502020306" pitchFamily="34" charset="0"/>
              </a:rPr>
              <a:t>Why</a:t>
            </a:r>
            <a:r>
              <a:rPr lang="en-US" sz="4400" dirty="0" smtClean="0"/>
              <a:t> </a:t>
            </a:r>
            <a:r>
              <a:rPr lang="en-US" sz="3200" dirty="0" smtClean="0"/>
              <a:t>would he create languages which all praise Someone greater than man?</a:t>
            </a:r>
            <a:endParaRPr lang="en-US" sz="3200" dirty="0"/>
          </a:p>
        </p:txBody>
      </p:sp>
      <p:sp>
        <p:nvSpPr>
          <p:cNvPr id="8" name="TextBox 7"/>
          <p:cNvSpPr txBox="1"/>
          <p:nvPr/>
        </p:nvSpPr>
        <p:spPr>
          <a:xfrm>
            <a:off x="609600" y="5486400"/>
            <a:ext cx="7848600" cy="954107"/>
          </a:xfrm>
          <a:prstGeom prst="rect">
            <a:avLst/>
          </a:prstGeom>
          <a:noFill/>
        </p:spPr>
        <p:txBody>
          <a:bodyPr wrap="square" rtlCol="0">
            <a:spAutoFit/>
          </a:bodyPr>
          <a:lstStyle/>
          <a:p>
            <a:pPr algn="ctr"/>
            <a:r>
              <a:rPr lang="en-US" sz="2800" dirty="0" smtClean="0"/>
              <a:t>If evolution is true…Man created God!</a:t>
            </a:r>
          </a:p>
          <a:p>
            <a:pPr algn="ctr"/>
            <a:r>
              <a:rPr lang="en-US" sz="2800" dirty="0" smtClean="0"/>
              <a:t>If the Bible is true…God created man!</a:t>
            </a:r>
            <a:endParaRPr lang="en-US" sz="2800" dirty="0"/>
          </a:p>
        </p:txBody>
      </p:sp>
    </p:spTree>
    <p:extLst>
      <p:ext uri="{BB962C8B-B14F-4D97-AF65-F5344CB8AC3E}">
        <p14:creationId xmlns:p14="http://schemas.microsoft.com/office/powerpoint/2010/main" val="1057122613"/>
      </p:ext>
    </p:extLst>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7745505" cy="4609653"/>
          </a:xfrm>
        </p:spPr>
        <p:txBody>
          <a:bodyPr>
            <a:normAutofit/>
          </a:bodyPr>
          <a:lstStyle/>
          <a:p>
            <a:r>
              <a:rPr lang="en-US" sz="3600" dirty="0" smtClean="0"/>
              <a:t>A genealogy of nations </a:t>
            </a:r>
            <a:br>
              <a:rPr lang="en-US" sz="3600" dirty="0" smtClean="0"/>
            </a:br>
            <a:r>
              <a:rPr lang="en-US" sz="3600" dirty="0" smtClean="0"/>
              <a:t>(table of nations)</a:t>
            </a:r>
          </a:p>
          <a:p>
            <a:pPr lvl="1">
              <a:buFont typeface="Wingdings" panose="05000000000000000000" pitchFamily="2" charset="2"/>
              <a:buChar char="§"/>
            </a:pPr>
            <a:r>
              <a:rPr lang="en-US" sz="2800" dirty="0" smtClean="0"/>
              <a:t>Genesis 10:32</a:t>
            </a:r>
          </a:p>
          <a:p>
            <a:pPr lvl="1"/>
            <a:endParaRPr lang="en-US" sz="2800" dirty="0" smtClean="0"/>
          </a:p>
          <a:p>
            <a:pPr lvl="1"/>
            <a:endParaRPr lang="en-US" sz="2800" dirty="0" smtClean="0"/>
          </a:p>
        </p:txBody>
      </p:sp>
      <p:sp>
        <p:nvSpPr>
          <p:cNvPr id="3" name="Title 2"/>
          <p:cNvSpPr>
            <a:spLocks noGrp="1"/>
          </p:cNvSpPr>
          <p:nvPr>
            <p:ph type="title"/>
          </p:nvPr>
        </p:nvSpPr>
        <p:spPr/>
        <p:txBody>
          <a:bodyPr/>
          <a:lstStyle/>
          <a:p>
            <a:r>
              <a:rPr lang="en-US" smtClean="0"/>
              <a:t>Genesis 10</a:t>
            </a:r>
            <a:endParaRPr lang="en-US" dirty="0"/>
          </a:p>
        </p:txBody>
      </p:sp>
    </p:spTree>
    <p:extLst>
      <p:ext uri="{BB962C8B-B14F-4D97-AF65-F5344CB8AC3E}">
        <p14:creationId xmlns:p14="http://schemas.microsoft.com/office/powerpoint/2010/main" val="2859076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fade">
                                      <p:cBhvr>
                                        <p:cTn id="10"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endParaRPr lang="en-US"/>
          </a:p>
        </p:txBody>
      </p:sp>
      <p:pic>
        <p:nvPicPr>
          <p:cNvPr id="1026" name="Picture 2" descr="File:Josephustable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862" y="0"/>
            <a:ext cx="9109138"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6366641" y="6019800"/>
            <a:ext cx="2516586" cy="369332"/>
          </a:xfrm>
          <a:prstGeom prst="rect">
            <a:avLst/>
          </a:prstGeom>
          <a:noFill/>
        </p:spPr>
        <p:txBody>
          <a:bodyPr wrap="none" rtlCol="0">
            <a:spAutoFit/>
          </a:bodyPr>
          <a:lstStyle/>
          <a:p>
            <a:r>
              <a:rPr lang="en-US" b="1" dirty="0"/>
              <a:t>Wikimedia Commons</a:t>
            </a:r>
            <a:endParaRPr lang="en-US" dirty="0"/>
          </a:p>
        </p:txBody>
      </p:sp>
      <p:sp>
        <p:nvSpPr>
          <p:cNvPr id="5" name="Rectangle 4"/>
          <p:cNvSpPr/>
          <p:nvPr/>
        </p:nvSpPr>
        <p:spPr>
          <a:xfrm>
            <a:off x="2123090" y="6400800"/>
            <a:ext cx="7010400" cy="369332"/>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dirty="0"/>
              <a:t>Geographic identifications of Flavius Josephus, c. 100 </a:t>
            </a:r>
            <a:r>
              <a:rPr lang="en-US" dirty="0" smtClean="0"/>
              <a:t>AD</a:t>
            </a:r>
            <a:endParaRPr lang="en-US" dirty="0"/>
          </a:p>
        </p:txBody>
      </p:sp>
    </p:spTree>
    <p:extLst>
      <p:ext uri="{BB962C8B-B14F-4D97-AF65-F5344CB8AC3E}">
        <p14:creationId xmlns:p14="http://schemas.microsoft.com/office/powerpoint/2010/main" val="23362850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dirty="0"/>
              <a:t>“And children were born also to Shem, the father of all the children of </a:t>
            </a:r>
            <a:r>
              <a:rPr lang="en-US" sz="3200" dirty="0" err="1"/>
              <a:t>Eber</a:t>
            </a:r>
            <a:r>
              <a:rPr lang="en-US" sz="3200" dirty="0"/>
              <a:t>, the brother of Japheth the </a:t>
            </a:r>
            <a:r>
              <a:rPr lang="en-US" sz="3200" dirty="0" smtClean="0"/>
              <a:t>elder”</a:t>
            </a:r>
          </a:p>
          <a:p>
            <a:pPr lvl="1"/>
            <a:r>
              <a:rPr lang="en-US" sz="2800" dirty="0" smtClean="0"/>
              <a:t>“</a:t>
            </a:r>
            <a:r>
              <a:rPr lang="en-US" sz="2800" dirty="0" err="1" smtClean="0"/>
              <a:t>Eber</a:t>
            </a:r>
            <a:r>
              <a:rPr lang="en-US" sz="2800" dirty="0" smtClean="0"/>
              <a:t>” or “Heber” (one from beyond)</a:t>
            </a:r>
          </a:p>
          <a:p>
            <a:pPr lvl="1"/>
            <a:r>
              <a:rPr lang="en-US" sz="2800" dirty="0" smtClean="0"/>
              <a:t>“Hebrew” derived from “</a:t>
            </a:r>
            <a:r>
              <a:rPr lang="en-US" sz="2800" dirty="0" err="1" smtClean="0"/>
              <a:t>Eber</a:t>
            </a:r>
            <a:r>
              <a:rPr lang="en-US" sz="2800" dirty="0" smtClean="0"/>
              <a:t>”</a:t>
            </a:r>
          </a:p>
          <a:p>
            <a:pPr lvl="1"/>
            <a:r>
              <a:rPr lang="en-US" sz="2800" dirty="0" smtClean="0"/>
              <a:t>“Abram the Hebrew” (Gen. 14:13)</a:t>
            </a:r>
            <a:endParaRPr lang="en-US" sz="2800" dirty="0"/>
          </a:p>
        </p:txBody>
      </p:sp>
      <p:sp>
        <p:nvSpPr>
          <p:cNvPr id="3" name="Title 2"/>
          <p:cNvSpPr>
            <a:spLocks noGrp="1"/>
          </p:cNvSpPr>
          <p:nvPr>
            <p:ph type="title"/>
          </p:nvPr>
        </p:nvSpPr>
        <p:spPr/>
        <p:txBody>
          <a:bodyPr/>
          <a:lstStyle/>
          <a:p>
            <a:r>
              <a:rPr lang="en-US" dirty="0" smtClean="0"/>
              <a:t>10:21</a:t>
            </a:r>
            <a:endParaRPr lang="en-US" dirty="0"/>
          </a:p>
        </p:txBody>
      </p:sp>
    </p:spTree>
    <p:extLst>
      <p:ext uri="{BB962C8B-B14F-4D97-AF65-F5344CB8AC3E}">
        <p14:creationId xmlns:p14="http://schemas.microsoft.com/office/powerpoint/2010/main" val="305454696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t>Akkadian (~2400 BC)</a:t>
            </a:r>
          </a:p>
          <a:p>
            <a:r>
              <a:rPr lang="en-US" sz="2800" dirty="0" smtClean="0"/>
              <a:t>Old Babylonian (1700 BC) – Hammurabi</a:t>
            </a:r>
          </a:p>
          <a:p>
            <a:r>
              <a:rPr lang="en-US" sz="2800" dirty="0" smtClean="0"/>
              <a:t>Egyptian (1500 – 1200 BC) </a:t>
            </a:r>
          </a:p>
          <a:p>
            <a:r>
              <a:rPr lang="en-US" sz="2800" dirty="0" smtClean="0"/>
              <a:t>Hittite (1500 – 1200 BC) </a:t>
            </a:r>
          </a:p>
          <a:p>
            <a:r>
              <a:rPr lang="en-US" sz="2800" dirty="0" smtClean="0"/>
              <a:t>Israelite (1000 BC) – David and Solomon</a:t>
            </a:r>
          </a:p>
          <a:p>
            <a:r>
              <a:rPr lang="en-US" sz="2800" dirty="0" smtClean="0"/>
              <a:t>Assyrian (934-609 BC, </a:t>
            </a:r>
            <a:r>
              <a:rPr lang="en-US" sz="2800" i="1" dirty="0" err="1" smtClean="0"/>
              <a:t>wikipedia</a:t>
            </a:r>
            <a:r>
              <a:rPr lang="en-US" sz="2800" dirty="0" smtClean="0"/>
              <a:t>)</a:t>
            </a:r>
          </a:p>
          <a:p>
            <a:r>
              <a:rPr lang="en-US" sz="2800" dirty="0" smtClean="0"/>
              <a:t>Neo-Babylonians (626-539 BC, </a:t>
            </a:r>
            <a:r>
              <a:rPr lang="en-US" sz="2800" i="1" dirty="0" err="1" smtClean="0"/>
              <a:t>wikipedia</a:t>
            </a:r>
            <a:r>
              <a:rPr lang="en-US" sz="2800" dirty="0" smtClean="0"/>
              <a:t>)</a:t>
            </a:r>
          </a:p>
        </p:txBody>
      </p:sp>
      <p:sp>
        <p:nvSpPr>
          <p:cNvPr id="3" name="Title 2"/>
          <p:cNvSpPr>
            <a:spLocks noGrp="1"/>
          </p:cNvSpPr>
          <p:nvPr>
            <p:ph type="title"/>
          </p:nvPr>
        </p:nvSpPr>
        <p:spPr/>
        <p:txBody>
          <a:bodyPr/>
          <a:lstStyle/>
          <a:p>
            <a:r>
              <a:rPr lang="en-US" dirty="0" smtClean="0"/>
              <a:t>Some Empires</a:t>
            </a:r>
            <a:endParaRPr lang="en-US" dirty="0"/>
          </a:p>
        </p:txBody>
      </p:sp>
    </p:spTree>
    <p:extLst>
      <p:ext uri="{BB962C8B-B14F-4D97-AF65-F5344CB8AC3E}">
        <p14:creationId xmlns:p14="http://schemas.microsoft.com/office/powerpoint/2010/main" val="2679943066"/>
      </p:ext>
    </p:extLst>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7745505" cy="4609653"/>
          </a:xfrm>
        </p:spPr>
        <p:txBody>
          <a:bodyPr>
            <a:normAutofit/>
          </a:bodyPr>
          <a:lstStyle/>
          <a:p>
            <a:r>
              <a:rPr lang="en-US" sz="3600" dirty="0" smtClean="0"/>
              <a:t>What the text affirms:</a:t>
            </a:r>
          </a:p>
          <a:p>
            <a:pPr marL="868680" lvl="1" indent="-457200">
              <a:buFont typeface="+mj-lt"/>
              <a:buAutoNum type="arabicPeriod"/>
            </a:pPr>
            <a:r>
              <a:rPr lang="en-US" sz="3200" dirty="0" smtClean="0"/>
              <a:t>A time when there was only one language</a:t>
            </a:r>
          </a:p>
          <a:p>
            <a:pPr marL="868680" lvl="1" indent="-457200">
              <a:buFont typeface="+mj-lt"/>
              <a:buAutoNum type="arabicPeriod"/>
            </a:pPr>
            <a:r>
              <a:rPr lang="en-US" sz="3200" dirty="0" smtClean="0"/>
              <a:t>Early man was advanced enough in technology to build large structures</a:t>
            </a:r>
          </a:p>
          <a:p>
            <a:pPr marL="868680" lvl="1" indent="-457200">
              <a:buFont typeface="+mj-lt"/>
              <a:buAutoNum type="arabicPeriod"/>
            </a:pPr>
            <a:r>
              <a:rPr lang="en-US" sz="3200" dirty="0" smtClean="0"/>
              <a:t>Motives: </a:t>
            </a:r>
          </a:p>
          <a:p>
            <a:pPr marL="1348740" lvl="2" indent="-571500">
              <a:buFont typeface="+mj-lt"/>
              <a:buAutoNum type="alphaLcPeriod"/>
            </a:pPr>
            <a:r>
              <a:rPr lang="en-US" sz="3000" dirty="0" smtClean="0"/>
              <a:t>to make a name for themselves</a:t>
            </a:r>
          </a:p>
          <a:p>
            <a:pPr marL="1348740" lvl="2" indent="-571500">
              <a:buFont typeface="+mj-lt"/>
              <a:buAutoNum type="alphaLcPeriod"/>
            </a:pPr>
            <a:r>
              <a:rPr lang="en-US" sz="3000" dirty="0" smtClean="0"/>
              <a:t>to </a:t>
            </a:r>
            <a:r>
              <a:rPr lang="en-US" sz="3000" dirty="0"/>
              <a:t>not scatter (rebellion to Gen. 9:1</a:t>
            </a:r>
            <a:r>
              <a:rPr lang="en-US" sz="3000" dirty="0" smtClean="0"/>
              <a:t>)</a:t>
            </a:r>
            <a:endParaRPr lang="en-US" sz="3000" dirty="0"/>
          </a:p>
        </p:txBody>
      </p:sp>
      <p:sp>
        <p:nvSpPr>
          <p:cNvPr id="3" name="Title 2"/>
          <p:cNvSpPr>
            <a:spLocks noGrp="1"/>
          </p:cNvSpPr>
          <p:nvPr>
            <p:ph type="title"/>
          </p:nvPr>
        </p:nvSpPr>
        <p:spPr>
          <a:xfrm>
            <a:off x="688491" y="570156"/>
            <a:ext cx="6321910" cy="1054250"/>
          </a:xfrm>
        </p:spPr>
        <p:txBody>
          <a:bodyPr/>
          <a:lstStyle/>
          <a:p>
            <a:r>
              <a:rPr lang="en-US" dirty="0" smtClean="0"/>
              <a:t>Tower of Babel</a:t>
            </a:r>
            <a:r>
              <a:rPr lang="en-US" sz="4000" dirty="0" smtClean="0"/>
              <a:t> </a:t>
            </a:r>
            <a:br>
              <a:rPr lang="en-US" sz="4000" dirty="0" smtClean="0"/>
            </a:br>
            <a:r>
              <a:rPr lang="en-US" sz="4000" dirty="0" smtClean="0"/>
              <a:t>(Gen. 11:1-9)</a:t>
            </a:r>
            <a:endParaRPr lang="en-US" sz="4000" dirty="0"/>
          </a:p>
        </p:txBody>
      </p:sp>
      <p:pic>
        <p:nvPicPr>
          <p:cNvPr id="5" name="Picture 2" descr="C:\Users\Steven\Documents\preaching\TRANSPARENCIES\AI designed creation charts\Babe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5200" y="76201"/>
            <a:ext cx="1740673" cy="1685978"/>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7229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5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5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fade">
                                      <p:cBhvr>
                                        <p:cTn id="2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7745505" cy="4609653"/>
          </a:xfrm>
        </p:spPr>
        <p:txBody>
          <a:bodyPr>
            <a:noAutofit/>
          </a:bodyPr>
          <a:lstStyle/>
          <a:p>
            <a:r>
              <a:rPr lang="en-US" sz="3600" dirty="0" smtClean="0"/>
              <a:t>What the text affirms:</a:t>
            </a:r>
          </a:p>
          <a:p>
            <a:pPr marL="925830" lvl="1" indent="-514350">
              <a:buFont typeface="+mj-lt"/>
              <a:buAutoNum type="arabicPeriod" startAt="4"/>
            </a:pPr>
            <a:r>
              <a:rPr lang="en-US" sz="3200" dirty="0" smtClean="0"/>
              <a:t>God has interest in mankind’s work</a:t>
            </a:r>
          </a:p>
          <a:p>
            <a:pPr marL="868680" lvl="1" indent="-457200">
              <a:buFont typeface="+mj-lt"/>
              <a:buAutoNum type="arabicPeriod" startAt="4"/>
            </a:pPr>
            <a:r>
              <a:rPr lang="en-US" sz="3200" dirty="0" smtClean="0"/>
              <a:t>God disapproved of their work</a:t>
            </a:r>
          </a:p>
          <a:p>
            <a:pPr marL="868680" lvl="1" indent="-457200">
              <a:buFont typeface="+mj-lt"/>
              <a:buAutoNum type="arabicPeriod" startAt="4"/>
            </a:pPr>
            <a:r>
              <a:rPr lang="en-US" sz="3200" dirty="0" smtClean="0"/>
              <a:t>God confused their language to end their work</a:t>
            </a:r>
          </a:p>
          <a:p>
            <a:pPr marL="868680" lvl="1" indent="-457200">
              <a:buFont typeface="+mj-lt"/>
              <a:buAutoNum type="arabicPeriod" startAt="4"/>
            </a:pPr>
            <a:r>
              <a:rPr lang="en-US" sz="3200" dirty="0" smtClean="0"/>
              <a:t>That construction ceased</a:t>
            </a:r>
          </a:p>
          <a:p>
            <a:pPr marL="868680" lvl="1" indent="-457200">
              <a:buFont typeface="+mj-lt"/>
              <a:buAutoNum type="arabicPeriod" startAt="4"/>
            </a:pPr>
            <a:r>
              <a:rPr lang="en-US" sz="3200" dirty="0" smtClean="0"/>
              <a:t>Man was scattered</a:t>
            </a:r>
            <a:endParaRPr lang="en-US" sz="3200" dirty="0"/>
          </a:p>
        </p:txBody>
      </p:sp>
      <p:sp>
        <p:nvSpPr>
          <p:cNvPr id="3" name="Title 2"/>
          <p:cNvSpPr>
            <a:spLocks noGrp="1"/>
          </p:cNvSpPr>
          <p:nvPr>
            <p:ph type="title"/>
          </p:nvPr>
        </p:nvSpPr>
        <p:spPr>
          <a:xfrm>
            <a:off x="688491" y="570156"/>
            <a:ext cx="6321910" cy="1054250"/>
          </a:xfrm>
        </p:spPr>
        <p:txBody>
          <a:bodyPr/>
          <a:lstStyle/>
          <a:p>
            <a:r>
              <a:rPr lang="en-US" dirty="0" smtClean="0"/>
              <a:t>Tower of Babel</a:t>
            </a:r>
            <a:r>
              <a:rPr lang="en-US" sz="4000" dirty="0" smtClean="0"/>
              <a:t> </a:t>
            </a:r>
            <a:br>
              <a:rPr lang="en-US" sz="4000" dirty="0" smtClean="0"/>
            </a:br>
            <a:r>
              <a:rPr lang="en-US" sz="4000" dirty="0" smtClean="0"/>
              <a:t>(Gen. 11:1-9)</a:t>
            </a:r>
            <a:endParaRPr lang="en-US" sz="4000" dirty="0"/>
          </a:p>
        </p:txBody>
      </p:sp>
      <p:pic>
        <p:nvPicPr>
          <p:cNvPr id="5" name="Picture 2" descr="C:\Users\Steven\Documents\preaching\TRANSPARENCIES\AI designed creation charts\Babe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5200" y="76201"/>
            <a:ext cx="1740673" cy="1685978"/>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6294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5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5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fade">
                                      <p:cBhvr>
                                        <p:cTn id="2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marL="457200" indent="-457200">
              <a:buFont typeface="+mj-lt"/>
              <a:buAutoNum type="arabicPeriod"/>
            </a:pPr>
            <a:r>
              <a:rPr lang="en-US" sz="3200" dirty="0" smtClean="0"/>
              <a:t>God is opposed to man building large structures (Noah’s ark, Gen. 6:15)</a:t>
            </a:r>
          </a:p>
          <a:p>
            <a:pPr marL="457200" indent="-457200">
              <a:buFont typeface="+mj-lt"/>
              <a:buAutoNum type="arabicPeriod"/>
            </a:pPr>
            <a:r>
              <a:rPr lang="en-US" sz="3200" dirty="0" smtClean="0"/>
              <a:t>God fears man becoming omnipotent</a:t>
            </a:r>
          </a:p>
          <a:p>
            <a:pPr marL="457200" indent="-457200">
              <a:buFont typeface="+mj-lt"/>
              <a:buAutoNum type="arabicPeriod"/>
            </a:pPr>
            <a:r>
              <a:rPr lang="en-US" sz="3200" dirty="0" smtClean="0"/>
              <a:t>God despises cities (Jon. 4:11)</a:t>
            </a:r>
          </a:p>
          <a:p>
            <a:pPr marL="457200" indent="-457200">
              <a:buFont typeface="+mj-lt"/>
              <a:buAutoNum type="arabicPeriod"/>
            </a:pPr>
            <a:r>
              <a:rPr lang="en-US" sz="3200" dirty="0" smtClean="0"/>
              <a:t>God destroyed the city because it was dedicated to a Babylonian god</a:t>
            </a:r>
          </a:p>
          <a:p>
            <a:pPr marL="457200" indent="-457200">
              <a:buFont typeface="+mj-lt"/>
              <a:buAutoNum type="arabicPeriod"/>
            </a:pPr>
            <a:endParaRPr lang="en-US" sz="3200" dirty="0"/>
          </a:p>
        </p:txBody>
      </p:sp>
      <p:sp>
        <p:nvSpPr>
          <p:cNvPr id="3" name="Title 2"/>
          <p:cNvSpPr>
            <a:spLocks noGrp="1"/>
          </p:cNvSpPr>
          <p:nvPr>
            <p:ph type="title"/>
          </p:nvPr>
        </p:nvSpPr>
        <p:spPr>
          <a:xfrm>
            <a:off x="688491" y="570156"/>
            <a:ext cx="6169510" cy="1054250"/>
          </a:xfrm>
        </p:spPr>
        <p:txBody>
          <a:bodyPr/>
          <a:lstStyle/>
          <a:p>
            <a:r>
              <a:rPr lang="en-US" dirty="0" smtClean="0"/>
              <a:t>What The Text Does </a:t>
            </a:r>
            <a:r>
              <a:rPr lang="en-US" dirty="0" smtClean="0">
                <a:latin typeface="Arial Black" panose="020B0A04020102020204" pitchFamily="34" charset="0"/>
                <a:ea typeface="Adobe Gothic Std B" pitchFamily="34" charset="-128"/>
              </a:rPr>
              <a:t>NOT</a:t>
            </a:r>
            <a:r>
              <a:rPr lang="en-US" dirty="0" smtClean="0"/>
              <a:t> Affirm:</a:t>
            </a:r>
            <a:endParaRPr lang="en-US" dirty="0"/>
          </a:p>
        </p:txBody>
      </p:sp>
      <p:pic>
        <p:nvPicPr>
          <p:cNvPr id="4" name="Picture 2" descr="C:\Users\Steven\Documents\preaching\TRANSPARENCIES\AI designed creation charts\Babe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15200" y="76201"/>
            <a:ext cx="1740673" cy="1685978"/>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5782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7745505" cy="4609653"/>
          </a:xfrm>
        </p:spPr>
        <p:txBody>
          <a:bodyPr>
            <a:normAutofit/>
          </a:bodyPr>
          <a:lstStyle/>
          <a:p>
            <a:r>
              <a:rPr lang="en-US" sz="3000" dirty="0" smtClean="0">
                <a:latin typeface="Calibri" panose="020F0502020204030204" pitchFamily="34" charset="0"/>
              </a:rPr>
              <a:t>Some have actually argued against this effect using the United Nations as a model‽</a:t>
            </a:r>
          </a:p>
          <a:p>
            <a:r>
              <a:rPr lang="en-US" sz="3000" dirty="0" smtClean="0">
                <a:latin typeface="Calibri" panose="020F0502020204030204" pitchFamily="34" charset="0"/>
              </a:rPr>
              <a:t>Likely the division of tongues did not affect members of the immediate family (husband/wife/father/son/mother/daughter)</a:t>
            </a:r>
          </a:p>
        </p:txBody>
      </p:sp>
      <p:sp>
        <p:nvSpPr>
          <p:cNvPr id="3" name="Title 2"/>
          <p:cNvSpPr>
            <a:spLocks noGrp="1"/>
          </p:cNvSpPr>
          <p:nvPr>
            <p:ph type="title"/>
          </p:nvPr>
        </p:nvSpPr>
        <p:spPr/>
        <p:txBody>
          <a:bodyPr/>
          <a:lstStyle/>
          <a:p>
            <a:r>
              <a:rPr lang="en-US" sz="4800" dirty="0" smtClean="0"/>
              <a:t>How Would Confused Tongues End This Work?</a:t>
            </a:r>
            <a:endParaRPr lang="en-US" sz="4800" dirty="0"/>
          </a:p>
        </p:txBody>
      </p:sp>
    </p:spTree>
    <p:extLst>
      <p:ext uri="{BB962C8B-B14F-4D97-AF65-F5344CB8AC3E}">
        <p14:creationId xmlns:p14="http://schemas.microsoft.com/office/powerpoint/2010/main" val="3866943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1402</TotalTime>
  <Words>1405</Words>
  <Application>Microsoft Office PowerPoint</Application>
  <PresentationFormat>On-screen Show (4:3)</PresentationFormat>
  <Paragraphs>109</Paragraphs>
  <Slides>13</Slides>
  <Notes>7</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Hardcover</vt:lpstr>
      <vt:lpstr>Theme Of The Bible</vt:lpstr>
      <vt:lpstr>Genesis 10</vt:lpstr>
      <vt:lpstr>PowerPoint Presentation</vt:lpstr>
      <vt:lpstr>10:21</vt:lpstr>
      <vt:lpstr>Some Empires</vt:lpstr>
      <vt:lpstr>Tower of Babel  (Gen. 11:1-9)</vt:lpstr>
      <vt:lpstr>Tower of Babel  (Gen. 11:1-9)</vt:lpstr>
      <vt:lpstr>What The Text Does NOT Affirm:</vt:lpstr>
      <vt:lpstr>How Would Confused Tongues End This Work?</vt:lpstr>
      <vt:lpstr>How Would Confused Tongues End This Work?</vt:lpstr>
      <vt:lpstr>God Created Man With The Need For Language</vt:lpstr>
      <vt:lpstr>Do You Really Believe That?</vt:lpstr>
      <vt:lpstr>If Man’s Origin Could Be Traced Back To Nothing,</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Theme Of The Bible</dc:title>
  <dc:creator>Steven J. Wallace</dc:creator>
  <cp:lastModifiedBy>Steven J. Wallace</cp:lastModifiedBy>
  <cp:revision>42</cp:revision>
  <dcterms:created xsi:type="dcterms:W3CDTF">2014-01-08T18:35:12Z</dcterms:created>
  <dcterms:modified xsi:type="dcterms:W3CDTF">2014-02-12T18:52:05Z</dcterms:modified>
</cp:coreProperties>
</file>