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36"/>
  </p:notesMasterIdLst>
  <p:sldIdLst>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468" autoAdjust="0"/>
  </p:normalViewPr>
  <p:slideViewPr>
    <p:cSldViewPr>
      <p:cViewPr varScale="1">
        <p:scale>
          <a:sx n="48" d="100"/>
          <a:sy n="48" d="100"/>
        </p:scale>
        <p:origin x="-144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72A8E6-30B3-4BF1-A165-63AA9BFE6D46}" type="datetimeFigureOut">
              <a:rPr lang="en-US" smtClean="0"/>
              <a:t>4/30/2014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6D2226-E9E0-4BD7-A215-D342F78D0C3C}" type="slidenum">
              <a:rPr lang="en-US" smtClean="0"/>
              <a:t>‹#›</a:t>
            </a:fld>
            <a:endParaRPr lang="en-US"/>
          </a:p>
        </p:txBody>
      </p:sp>
    </p:spTree>
    <p:extLst>
      <p:ext uri="{BB962C8B-B14F-4D97-AF65-F5344CB8AC3E}">
        <p14:creationId xmlns:p14="http://schemas.microsoft.com/office/powerpoint/2010/main" val="2327216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cel.org/ccel/bible/asv.iiCor.6.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ccel.org/ccel/bible/asv.Rev.18.html"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a:t>
            </a:r>
            <a:r>
              <a:rPr lang="en-US" baseline="0" dirty="0" smtClean="0"/>
              <a:t> Inserted from “Sodom and Gomorrah, Battle of the Kings” follow.</a:t>
            </a:r>
            <a:endParaRPr lang="en-US" dirty="0"/>
          </a:p>
        </p:txBody>
      </p:sp>
      <p:sp>
        <p:nvSpPr>
          <p:cNvPr id="4" name="Slide Number Placeholder 3"/>
          <p:cNvSpPr>
            <a:spLocks noGrp="1"/>
          </p:cNvSpPr>
          <p:nvPr>
            <p:ph type="sldNum" sz="quarter" idx="10"/>
          </p:nvPr>
        </p:nvSpPr>
        <p:spPr/>
        <p:txBody>
          <a:bodyPr/>
          <a:lstStyle/>
          <a:p>
            <a:fld id="{8E6D2226-E9E0-4BD7-A215-D342F78D0C3C}" type="slidenum">
              <a:rPr lang="en-US" smtClean="0"/>
              <a:t>1</a:t>
            </a:fld>
            <a:endParaRPr lang="en-US"/>
          </a:p>
        </p:txBody>
      </p:sp>
    </p:spTree>
    <p:extLst>
      <p:ext uri="{BB962C8B-B14F-4D97-AF65-F5344CB8AC3E}">
        <p14:creationId xmlns:p14="http://schemas.microsoft.com/office/powerpoint/2010/main" val="528947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t>
            </a:r>
            <a:r>
              <a:rPr lang="en-US" baseline="0" dirty="0" smtClean="0"/>
              <a:t> Average height of man today. I could not get a universal fixed number but I could on various nations. For Japan and Mexico, the average height of a man was 5’7” and women being 5’2” and 5’1” respectively.  White and Black American men average 5’10” but the grand average of all American males is 5’9.4”; women 5’3.8”.</a:t>
            </a:r>
            <a:endParaRPr lang="en-US" dirty="0"/>
          </a:p>
        </p:txBody>
      </p:sp>
      <p:sp>
        <p:nvSpPr>
          <p:cNvPr id="4" name="Slide Number Placeholder 3"/>
          <p:cNvSpPr>
            <a:spLocks noGrp="1"/>
          </p:cNvSpPr>
          <p:nvPr>
            <p:ph type="sldNum" sz="quarter" idx="10"/>
          </p:nvPr>
        </p:nvSpPr>
        <p:spPr/>
        <p:txBody>
          <a:bodyPr/>
          <a:lstStyle/>
          <a:p>
            <a:fld id="{E56D6BB9-8B6F-4E1C-9EDE-CD3F7214F977}" type="slidenum">
              <a:rPr lang="en-US">
                <a:solidFill>
                  <a:prstClr val="black"/>
                </a:solidFill>
              </a:rPr>
              <a:pPr/>
              <a:t>12</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Sodom was destroyed twice.  Once it was</a:t>
            </a:r>
            <a:r>
              <a:rPr lang="en-US" baseline="0" dirty="0" smtClean="0"/>
              <a:t> ransacked in Genesis 14 and then utterly destroyed in Genesis 19, about 20 years later.</a:t>
            </a:r>
            <a:endParaRPr lang="en-US" dirty="0"/>
          </a:p>
        </p:txBody>
      </p:sp>
      <p:sp>
        <p:nvSpPr>
          <p:cNvPr id="4" name="Slide Number Placeholder 3"/>
          <p:cNvSpPr>
            <a:spLocks noGrp="1"/>
          </p:cNvSpPr>
          <p:nvPr>
            <p:ph type="sldNum" sz="quarter" idx="10"/>
          </p:nvPr>
        </p:nvSpPr>
        <p:spPr/>
        <p:txBody>
          <a:bodyPr/>
          <a:lstStyle/>
          <a:p>
            <a:fld id="{E56D6BB9-8B6F-4E1C-9EDE-CD3F7214F977}"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6D6BB9-8B6F-4E1C-9EDE-CD3F7214F977}"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importance of keeping open the valley of the Jordan is obvious to every one who has interest enough in the subject to look at a map. That valley was the main route for trading caravans and for military expeditions between the Euphrates and Egypt. Whoever held that valley might prove a most formidable annoyance and indeed an absolute interruption to commercial or political relations between Egypt and Elam, or the Eastern powers” (Expositor’s Bible Commentary)</a:t>
            </a:r>
            <a:endParaRPr lang="en-US" dirty="0"/>
          </a:p>
        </p:txBody>
      </p:sp>
      <p:sp>
        <p:nvSpPr>
          <p:cNvPr id="4" name="Slide Number Placeholder 3"/>
          <p:cNvSpPr>
            <a:spLocks noGrp="1"/>
          </p:cNvSpPr>
          <p:nvPr>
            <p:ph type="sldNum" sz="quarter" idx="10"/>
          </p:nvPr>
        </p:nvSpPr>
        <p:spPr/>
        <p:txBody>
          <a:bodyPr/>
          <a:lstStyle/>
          <a:p>
            <a:fld id="{E56D6BB9-8B6F-4E1C-9EDE-CD3F7214F977}"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ked'uhr</a:t>
            </a:r>
            <a:r>
              <a:rPr lang="en-US" dirty="0" smtClean="0"/>
              <a:t>-lay-OH-</a:t>
            </a:r>
            <a:r>
              <a:rPr lang="en-US" dirty="0" err="1" smtClean="0"/>
              <a:t>muhr</a:t>
            </a:r>
            <a:endParaRPr lang="en-US" dirty="0"/>
          </a:p>
        </p:txBody>
      </p:sp>
      <p:sp>
        <p:nvSpPr>
          <p:cNvPr id="4" name="Slide Number Placeholder 3"/>
          <p:cNvSpPr>
            <a:spLocks noGrp="1"/>
          </p:cNvSpPr>
          <p:nvPr>
            <p:ph type="sldNum" sz="quarter" idx="10"/>
          </p:nvPr>
        </p:nvSpPr>
        <p:spPr/>
        <p:txBody>
          <a:bodyPr/>
          <a:lstStyle/>
          <a:p>
            <a:fld id="{E56D6BB9-8B6F-4E1C-9EDE-CD3F7214F977}"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err="1" smtClean="0"/>
              <a:t>Cheorlaomer</a:t>
            </a:r>
            <a:r>
              <a:rPr lang="en-US" dirty="0" smtClean="0"/>
              <a:t> and his military</a:t>
            </a:r>
            <a:r>
              <a:rPr lang="en-US" baseline="0" dirty="0" smtClean="0"/>
              <a:t> did not just go and attack the cities of the plain directly. They were like a massive bulldozer clearing the path of the King’s Highway from any political road block for the trading of Mesopotamia and Egypt.  It is interesting to note that his strategy plundered nations of giant men all around the cities of the Plain which would accomplish several things. 1) It would put fear into the inhabitants of Sodom that may lend to their surrender without fighting. 2) It would prevent </a:t>
            </a:r>
            <a:r>
              <a:rPr lang="en-US" baseline="0" dirty="0" err="1" smtClean="0"/>
              <a:t>Chedorlaomer’s</a:t>
            </a:r>
            <a:r>
              <a:rPr lang="en-US" baseline="0" dirty="0" smtClean="0"/>
              <a:t> military being ambushed from behind by neighboring sympathizers. 3) It would create a noose around the cities of the plain eliminating any trade coming in or going out.</a:t>
            </a:r>
          </a:p>
          <a:p>
            <a:endParaRPr lang="en-US" baseline="0" dirty="0" smtClean="0"/>
          </a:p>
          <a:p>
            <a:r>
              <a:rPr lang="en-US" baseline="0" dirty="0" smtClean="0"/>
              <a:t>[CLICK] </a:t>
            </a:r>
            <a:r>
              <a:rPr lang="en-US" baseline="0" dirty="0" err="1" smtClean="0"/>
              <a:t>Chedorlaomer’s</a:t>
            </a:r>
            <a:r>
              <a:rPr lang="en-US" baseline="0" dirty="0" smtClean="0"/>
              <a:t> first success was against the </a:t>
            </a:r>
            <a:r>
              <a:rPr lang="en-US" baseline="0" dirty="0" err="1" smtClean="0"/>
              <a:t>Rephaim</a:t>
            </a:r>
            <a:r>
              <a:rPr lang="en-US" baseline="0" dirty="0" smtClean="0"/>
              <a:t> in </a:t>
            </a:r>
            <a:r>
              <a:rPr lang="en-US" baseline="0" dirty="0" err="1" smtClean="0"/>
              <a:t>Astaroth</a:t>
            </a:r>
            <a:r>
              <a:rPr lang="en-US" baseline="0" dirty="0" smtClean="0"/>
              <a:t> (spelled </a:t>
            </a:r>
            <a:r>
              <a:rPr lang="en-US" baseline="0" dirty="0" err="1" smtClean="0"/>
              <a:t>Ashteroth</a:t>
            </a:r>
            <a:r>
              <a:rPr lang="en-US" baseline="0" dirty="0" smtClean="0"/>
              <a:t> in Gen. 14:5). Now these giants were not </a:t>
            </a:r>
            <a:r>
              <a:rPr lang="en-US" i="0" baseline="0" dirty="0" smtClean="0"/>
              <a:t>annihilated as </a:t>
            </a:r>
            <a:r>
              <a:rPr lang="en-US" i="0" baseline="0" dirty="0" err="1" smtClean="0"/>
              <a:t>Og</a:t>
            </a:r>
            <a:r>
              <a:rPr lang="en-US" i="0" baseline="0" dirty="0" smtClean="0"/>
              <a:t>, a </a:t>
            </a:r>
            <a:r>
              <a:rPr lang="en-US" i="0" baseline="0" dirty="0" err="1" smtClean="0"/>
              <a:t>Rephaim</a:t>
            </a:r>
            <a:r>
              <a:rPr lang="en-US" i="0" baseline="0" dirty="0" smtClean="0"/>
              <a:t> (and also called a king of the Amorites Deut. 31:4), existed there during Moses’ day several centuries later. Scripture gives us an inclination as to the size of these </a:t>
            </a:r>
            <a:r>
              <a:rPr lang="en-US" i="0" baseline="0" dirty="0" err="1" smtClean="0"/>
              <a:t>Rephaim</a:t>
            </a:r>
            <a:r>
              <a:rPr lang="en-US" i="0" baseline="0" dirty="0" smtClean="0"/>
              <a:t> as it relates to </a:t>
            </a:r>
            <a:r>
              <a:rPr lang="en-US" i="0" baseline="0" dirty="0" err="1" smtClean="0"/>
              <a:t>Og</a:t>
            </a:r>
            <a:r>
              <a:rPr lang="en-US" i="0" baseline="0" dirty="0" smtClean="0"/>
              <a:t> (see Deut. 3:11; note material and size of bedstead – iron to support his weight and dimensions to accommodate his gigantic size 9 cubits its length X 4 cubits in width making it 13 ½ feet long and six feet wide. </a:t>
            </a:r>
            <a:r>
              <a:rPr lang="en-US" i="0" baseline="0" dirty="0" err="1" smtClean="0"/>
              <a:t>Og</a:t>
            </a:r>
            <a:r>
              <a:rPr lang="en-US" i="0" baseline="0" dirty="0" smtClean="0"/>
              <a:t> could easily have been 12 feet tall.)</a:t>
            </a:r>
          </a:p>
          <a:p>
            <a:endParaRPr lang="en-US" i="0" baseline="0" dirty="0" smtClean="0"/>
          </a:p>
          <a:p>
            <a:r>
              <a:rPr lang="en-US" dirty="0" smtClean="0"/>
              <a:t>[CLICK] Next Chedorlaomer attacked the </a:t>
            </a:r>
            <a:r>
              <a:rPr lang="en-US" dirty="0" err="1" smtClean="0"/>
              <a:t>Zuzim</a:t>
            </a:r>
            <a:r>
              <a:rPr lang="en-US" dirty="0" smtClean="0"/>
              <a:t> in Ham.  The exact location</a:t>
            </a:r>
            <a:r>
              <a:rPr lang="en-US" baseline="0" dirty="0" smtClean="0"/>
              <a:t> of Ham is still debatable but it makes sense that it would be in this general area. The </a:t>
            </a:r>
            <a:r>
              <a:rPr lang="en-US" baseline="0" dirty="0" err="1" smtClean="0"/>
              <a:t>Zuzim</a:t>
            </a:r>
            <a:r>
              <a:rPr lang="en-US" baseline="0" dirty="0" smtClean="0"/>
              <a:t> were another race who lived in the area where the Ammonites would inherit. They are noted for being great and numerous as the </a:t>
            </a:r>
            <a:r>
              <a:rPr lang="en-US" baseline="0" dirty="0" err="1" smtClean="0"/>
              <a:t>Anakim</a:t>
            </a:r>
            <a:r>
              <a:rPr lang="en-US" baseline="0" dirty="0" smtClean="0"/>
              <a:t> in Deut. 2:20, 21.  So the </a:t>
            </a:r>
            <a:r>
              <a:rPr lang="en-US" baseline="0" dirty="0" err="1" smtClean="0"/>
              <a:t>Zuzim</a:t>
            </a:r>
            <a:r>
              <a:rPr lang="en-US" baseline="0" dirty="0" smtClean="0"/>
              <a:t> survived this attack an it is possible that some of them were put in </a:t>
            </a:r>
            <a:r>
              <a:rPr lang="en-US" baseline="0" dirty="0" err="1" smtClean="0"/>
              <a:t>Chedorlaomer’s</a:t>
            </a:r>
            <a:r>
              <a:rPr lang="en-US" baseline="0" dirty="0" smtClean="0"/>
              <a:t> military as he continued to dominate the opposition.</a:t>
            </a:r>
          </a:p>
          <a:p>
            <a:endParaRPr lang="en-US" baseline="0" dirty="0" smtClean="0"/>
          </a:p>
          <a:p>
            <a:r>
              <a:rPr lang="en-US" baseline="0" dirty="0" smtClean="0"/>
              <a:t>[CLICK] Next he attacked the Emim in </a:t>
            </a:r>
            <a:r>
              <a:rPr lang="en-US" baseline="0" dirty="0" err="1" smtClean="0"/>
              <a:t>Kiriathaim</a:t>
            </a:r>
            <a:r>
              <a:rPr lang="en-US" baseline="0" dirty="0" smtClean="0"/>
              <a:t>. The Emim would also survive and continue to dwell in what would become the Land of Moab.  When the Moabites later had to deal with them, it was such a frightening ordeal that they gave them the name Emim which means “terrors” (cf. Deut. 2:10, 11).</a:t>
            </a:r>
          </a:p>
        </p:txBody>
      </p:sp>
      <p:sp>
        <p:nvSpPr>
          <p:cNvPr id="4" name="Slide Number Placeholder 3"/>
          <p:cNvSpPr>
            <a:spLocks noGrp="1"/>
          </p:cNvSpPr>
          <p:nvPr>
            <p:ph type="sldNum" sz="quarter" idx="10"/>
          </p:nvPr>
        </p:nvSpPr>
        <p:spPr/>
        <p:txBody>
          <a:bodyPr/>
          <a:lstStyle/>
          <a:p>
            <a:fld id="{E56D6BB9-8B6F-4E1C-9EDE-CD3F7214F977}"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I am sure at this point, that the kings of Sodom and Gomorrah thought they would be attacked next. But to their surprise, Chedorlaomer bypassed them and went in pursuit of the </a:t>
            </a:r>
            <a:r>
              <a:rPr lang="en-US" baseline="0" dirty="0" err="1" smtClean="0"/>
              <a:t>Horites</a:t>
            </a:r>
            <a:r>
              <a:rPr lang="en-US" baseline="0" dirty="0" smtClean="0"/>
              <a:t> in Mount </a:t>
            </a:r>
            <a:r>
              <a:rPr lang="en-US" baseline="0" dirty="0" err="1" smtClean="0"/>
              <a:t>Seir</a:t>
            </a:r>
            <a:r>
              <a:rPr lang="en-US" baseline="0" dirty="0" smtClean="0"/>
              <a:t>.  THE HORITES WERE DWELLERS IN CAVES and lived at this time in the area that Esau’s descendants would later take over (Deut. 2:12). </a:t>
            </a:r>
          </a:p>
          <a:p>
            <a:endParaRPr lang="en-US" baseline="0" dirty="0" smtClean="0"/>
          </a:p>
          <a:p>
            <a:r>
              <a:rPr lang="en-US" baseline="0" dirty="0" smtClean="0"/>
              <a:t>Evidently, God was with Edom in dispossessing them as he was with Israel getting into Canaan (cf. Deut. 2:5). Their famed father was called “</a:t>
            </a:r>
            <a:r>
              <a:rPr lang="en-US" baseline="0" dirty="0" err="1" smtClean="0"/>
              <a:t>Seir</a:t>
            </a:r>
            <a:r>
              <a:rPr lang="en-US" baseline="0" dirty="0" smtClean="0"/>
              <a:t>,” a name that remained upon the land even after Edom took it (Gen. 36:20).  These kings from Mesopotamia pursued them as far as the wilderness.</a:t>
            </a:r>
          </a:p>
          <a:p>
            <a:endParaRPr lang="en-US" baseline="0" dirty="0" smtClean="0"/>
          </a:p>
          <a:p>
            <a:r>
              <a:rPr lang="en-US" baseline="0" dirty="0" smtClean="0"/>
              <a:t>[CLICK] The Bible makes a notation in verse 7, “then they turned back” which means they stopped on the course and turned around with yet another enemy in their cross-hairs—the Amalekites. They came to </a:t>
            </a:r>
            <a:r>
              <a:rPr lang="en-US" baseline="0" dirty="0" err="1" smtClean="0"/>
              <a:t>Kadesh</a:t>
            </a:r>
            <a:r>
              <a:rPr lang="en-US" baseline="0" dirty="0" smtClean="0"/>
              <a:t> and attacked all the country of the Amalekites.   Remember the Amalekites would later attack Moses and the children of Israel after they left Egypt.</a:t>
            </a:r>
          </a:p>
          <a:p>
            <a:endParaRPr lang="en-US" baseline="0" dirty="0" smtClean="0"/>
          </a:p>
          <a:p>
            <a:r>
              <a:rPr lang="en-US" baseline="0" dirty="0" smtClean="0"/>
              <a:t>[CLICK]</a:t>
            </a:r>
          </a:p>
        </p:txBody>
      </p:sp>
      <p:sp>
        <p:nvSpPr>
          <p:cNvPr id="4" name="Slide Number Placeholder 3"/>
          <p:cNvSpPr>
            <a:spLocks noGrp="1"/>
          </p:cNvSpPr>
          <p:nvPr>
            <p:ph type="sldNum" sz="quarter" idx="10"/>
          </p:nvPr>
        </p:nvSpPr>
        <p:spPr/>
        <p:txBody>
          <a:bodyPr/>
          <a:lstStyle/>
          <a:p>
            <a:fld id="{E56D6BB9-8B6F-4E1C-9EDE-CD3F7214F977}"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Then they attacked the Amorites who dwelt in </a:t>
            </a:r>
            <a:r>
              <a:rPr lang="en-US" baseline="0" dirty="0" err="1" smtClean="0"/>
              <a:t>Hezezon</a:t>
            </a:r>
            <a:r>
              <a:rPr lang="en-US" baseline="0" dirty="0" smtClean="0"/>
              <a:t> Tamar (</a:t>
            </a:r>
            <a:r>
              <a:rPr lang="en-US" baseline="0" dirty="0" err="1" smtClean="0"/>
              <a:t>Engaddi</a:t>
            </a:r>
            <a:r>
              <a:rPr lang="en-US" baseline="0" dirty="0" smtClean="0"/>
              <a:t>, also spelled “En </a:t>
            </a:r>
            <a:r>
              <a:rPr lang="en-US" baseline="0" dirty="0" err="1" smtClean="0"/>
              <a:t>Gedi</a:t>
            </a:r>
            <a:r>
              <a:rPr lang="en-US" baseline="0" dirty="0" smtClean="0"/>
              <a:t>” a beautiful oasis on the western shore of the Dead Sea, spoken of in Song of Solomon 1:14, “My beloved is to me a cluster of henna blooms In the vineyards of En </a:t>
            </a:r>
            <a:r>
              <a:rPr lang="en-US" baseline="0" dirty="0" err="1" smtClean="0"/>
              <a:t>Gedi</a:t>
            </a:r>
            <a:r>
              <a:rPr lang="en-US" baseline="0" dirty="0" smtClean="0"/>
              <a:t>”).  But the Amorites who dwelt here were rough men. “The Amorites were warlike mountaineers.  They are represented on the Egyptian monuments with fair skins, light hair, blue eyes, aquiline noses, and pointed beards” (Easton’s Dictionary). Evidently they too were large in stature, “Yet it was I who destroyed the Amorite before them, Whose height was like the height of the cedars, And he was as strong as the oaks; Yet I destroyed his fruit above And his roots beneath” (Amos 2:9).</a:t>
            </a:r>
          </a:p>
          <a:p>
            <a:endParaRPr lang="en-US" baseline="0" dirty="0" smtClean="0"/>
          </a:p>
          <a:p>
            <a:r>
              <a:rPr lang="en-US" baseline="0" dirty="0" smtClean="0"/>
              <a:t>They were wicked at this time, but had not yet reached the level of wickedness to warrant their extermination. "But in the fourth generation they shall return here, for the iniquity of the Amorites is not yet complete” (Gen. 15:16).  In fact it was some of these Gentiles who befriended Abraham and became his allies in pursuing these Mesopotamian kings (Gen. 14:13). When Chedorlaomer attacked the Amorites in </a:t>
            </a:r>
            <a:r>
              <a:rPr lang="en-US" baseline="0" dirty="0" err="1" smtClean="0"/>
              <a:t>Engaddi</a:t>
            </a:r>
            <a:r>
              <a:rPr lang="en-US" baseline="0" dirty="0" smtClean="0"/>
              <a:t>, they were only about 20 miles away from Abraham in Hebron.  </a:t>
            </a:r>
          </a:p>
          <a:p>
            <a:endParaRPr lang="en-US" baseline="0" dirty="0" smtClean="0"/>
          </a:p>
          <a:p>
            <a:r>
              <a:rPr lang="en-US" baseline="0" dirty="0" smtClean="0"/>
              <a:t>There is a bit of foreshadowing irony seen in this chapter with Abraham and the Amorites as the Concise Bible Dictionary suggests, “A remnant out of the Gentile nations was thus associated with the heir of promise, though Lot (a type of Israel after the flesh) had separated from him.”</a:t>
            </a:r>
          </a:p>
        </p:txBody>
      </p:sp>
      <p:sp>
        <p:nvSpPr>
          <p:cNvPr id="4" name="Slide Number Placeholder 3"/>
          <p:cNvSpPr>
            <a:spLocks noGrp="1"/>
          </p:cNvSpPr>
          <p:nvPr>
            <p:ph type="sldNum" sz="quarter" idx="10"/>
          </p:nvPr>
        </p:nvSpPr>
        <p:spPr/>
        <p:txBody>
          <a:bodyPr/>
          <a:lstStyle/>
          <a:p>
            <a:fld id="{E56D6BB9-8B6F-4E1C-9EDE-CD3F7214F977}"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Eccl. 10:16 “Woe to you, O land, when your king is a child, And your princes feast in the morning!</a:t>
            </a:r>
          </a:p>
          <a:p>
            <a:pPr marL="228580" indent="-228580">
              <a:buAutoNum type="arabicPlain" startAt="17"/>
            </a:pPr>
            <a:r>
              <a:rPr lang="en-US" dirty="0" smtClean="0"/>
              <a:t>Blessed are you, O land, when your king is the son of nobles, And your princes feast at the proper time--For strength and not for drunkenness!”</a:t>
            </a:r>
          </a:p>
          <a:p>
            <a:pPr marL="228580" indent="-228580"/>
            <a:r>
              <a:rPr lang="en-US" dirty="0" smtClean="0"/>
              <a:t>Hosea</a:t>
            </a:r>
            <a:r>
              <a:rPr lang="en-US" baseline="0" dirty="0" smtClean="0"/>
              <a:t> 13:10, “I will be your King; Where is any other, That he may save you in all your cities? And your judges to whom you said, `Give me a king and princes'?”</a:t>
            </a:r>
          </a:p>
          <a:p>
            <a:pPr marL="228580" indent="-228580"/>
            <a:r>
              <a:rPr lang="en-US" baseline="0" dirty="0" smtClean="0"/>
              <a:t>Zech. 9:9, “Rejoice greatly, O daughter of Zion! Shout, O daughter of Jerusalem! Behold, your King is coming to you; He is just and having salvation, Lowly and riding on a donkey, A colt, the foal of a donkey.”</a:t>
            </a:r>
            <a:endParaRPr lang="en-US" dirty="0" smtClean="0"/>
          </a:p>
          <a:p>
            <a:endParaRPr lang="en-US" dirty="0" smtClean="0"/>
          </a:p>
          <a:p>
            <a:r>
              <a:rPr lang="en-US" dirty="0" smtClean="0"/>
              <a:t>“You enlarged my path under me, So my feet did not slip” (Ps. 18:36).</a:t>
            </a:r>
            <a:endParaRPr lang="en-US" dirty="0"/>
          </a:p>
        </p:txBody>
      </p:sp>
      <p:sp>
        <p:nvSpPr>
          <p:cNvPr id="4" name="Slide Number Placeholder 3"/>
          <p:cNvSpPr>
            <a:spLocks noGrp="1"/>
          </p:cNvSpPr>
          <p:nvPr>
            <p:ph type="sldNum" sz="quarter" idx="10"/>
          </p:nvPr>
        </p:nvSpPr>
        <p:spPr/>
        <p:txBody>
          <a:bodyPr/>
          <a:lstStyle/>
          <a:p>
            <a:fld id="{E56D6BB9-8B6F-4E1C-9EDE-CD3F7214F977}"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6D6BB9-8B6F-4E1C-9EDE-CD3F7214F977}"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focus of our study today is going</a:t>
            </a:r>
            <a:r>
              <a:rPr lang="en-US" baseline="0" dirty="0" smtClean="0"/>
              <a:t> to be staged in the 14 chapter of the ancient book of Genesis.  Abraham and Lot are the central figures of the broad context that started back in Genesis 12 with the promise that was given to Abraham and yet we find them separated from each other in chapter 13 and in chapter 14 ultimately reconnected in a political war that has both of them involved in by the decisions of greedy or rebellious kings.</a:t>
            </a:r>
          </a:p>
          <a:p>
            <a:endParaRPr lang="en-US" baseline="0" dirty="0" smtClean="0"/>
          </a:p>
          <a:p>
            <a:r>
              <a:rPr lang="en-US" baseline="0" dirty="0" smtClean="0"/>
              <a:t>Our focus is on the battle of the kings mentioned in Genesis 14, and yet we see the newcomer to the area of Canaan, Abraham, being elevated over them all.  Such literally happened to Abraham as the Proverb 22:29 teaches. He not only stood before them, but in many respects, stood above them.</a:t>
            </a:r>
            <a:endParaRPr lang="en-US" dirty="0"/>
          </a:p>
        </p:txBody>
      </p:sp>
      <p:sp>
        <p:nvSpPr>
          <p:cNvPr id="4" name="Slide Number Placeholder 3"/>
          <p:cNvSpPr>
            <a:spLocks noGrp="1"/>
          </p:cNvSpPr>
          <p:nvPr>
            <p:ph type="sldNum" sz="quarter" idx="10"/>
          </p:nvPr>
        </p:nvSpPr>
        <p:spPr/>
        <p:txBody>
          <a:bodyPr/>
          <a:lstStyle/>
          <a:p>
            <a:fld id="{E56D6BB9-8B6F-4E1C-9EDE-CD3F7214F977}"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God gives us forks in the road to test our wisdom in choices.</a:t>
            </a:r>
            <a:r>
              <a:rPr lang="en-US" baseline="0" dirty="0" smtClean="0"/>
              <a:t>  Abraham passed well but Lot failed miserably.</a:t>
            </a:r>
            <a:endParaRPr lang="en-US" dirty="0"/>
          </a:p>
        </p:txBody>
      </p:sp>
      <p:sp>
        <p:nvSpPr>
          <p:cNvPr id="4" name="Slide Number Placeholder 3"/>
          <p:cNvSpPr>
            <a:spLocks noGrp="1"/>
          </p:cNvSpPr>
          <p:nvPr>
            <p:ph type="sldNum" sz="quarter" idx="10"/>
          </p:nvPr>
        </p:nvSpPr>
        <p:spPr/>
        <p:txBody>
          <a:bodyPr/>
          <a:lstStyle/>
          <a:p>
            <a:fld id="{E56D6BB9-8B6F-4E1C-9EDE-CD3F7214F977}"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fleeting nature of riches (1 Tim. 6:17; Pr. 23:5; 27:24; Eccl. 2:18).</a:t>
            </a:r>
            <a:endParaRPr lang="en-US" dirty="0" smtClean="0"/>
          </a:p>
          <a:p>
            <a:endParaRPr lang="en-US" dirty="0" smtClean="0"/>
          </a:p>
          <a:p>
            <a:r>
              <a:rPr lang="en-US" dirty="0" smtClean="0"/>
              <a:t>Lot could have thought</a:t>
            </a:r>
            <a:r>
              <a:rPr lang="en-US" baseline="0" dirty="0" smtClean="0"/>
              <a:t> with regret for moving to such a place. He could have thought “Why Me?” when he had sought to maintain righteousness while living among the immoral. We ought to balance these thoughts with what Solomon wrote in </a:t>
            </a:r>
            <a:r>
              <a:rPr lang="en-US" baseline="0" dirty="0" err="1" smtClean="0"/>
              <a:t>Ecclessiastes</a:t>
            </a:r>
            <a:r>
              <a:rPr lang="en-US" baseline="0" dirty="0" smtClean="0"/>
              <a:t> 9:2.</a:t>
            </a:r>
          </a:p>
          <a:p>
            <a:endParaRPr lang="en-US" baseline="0" dirty="0" smtClean="0"/>
          </a:p>
          <a:p>
            <a:r>
              <a:rPr lang="en-US" baseline="0" dirty="0" smtClean="0"/>
              <a:t>Mathew Henry, “</a:t>
            </a:r>
            <a:r>
              <a:rPr lang="en-US" dirty="0"/>
              <a:t>Note, further, Many an honest man fares the worse for his wicked </a:t>
            </a:r>
            <a:r>
              <a:rPr lang="en-US" dirty="0" err="1"/>
              <a:t>neighbours</a:t>
            </a:r>
            <a:r>
              <a:rPr lang="en-US" dirty="0"/>
              <a:t>. It is therefore our wisdom to separate ourselves, or at least to distinguish ourselves, from them (</a:t>
            </a:r>
            <a:r>
              <a:rPr lang="en-US" dirty="0">
                <a:hlinkClick r:id="rId3" action="ppaction://hlinkfile"/>
              </a:rPr>
              <a:t>2 Cor. vi. 17</a:t>
            </a:r>
            <a:r>
              <a:rPr lang="en-US" dirty="0"/>
              <a:t>), and so deliver ourselves, </a:t>
            </a:r>
            <a:r>
              <a:rPr lang="en-US" dirty="0">
                <a:hlinkClick r:id="rId4" action="ppaction://hlinkfile"/>
              </a:rPr>
              <a:t>Rev. xviii. 4</a:t>
            </a:r>
            <a:r>
              <a:rPr lang="en-US" dirty="0"/>
              <a:t>. (2.) As smarting for the foolish choice he made of a settlement here. This is plainly intimated when it is said, </a:t>
            </a:r>
            <a:r>
              <a:rPr lang="en-US" i="1" dirty="0"/>
              <a:t>They took Abram's brother's son, who dwelt in Sodom.</a:t>
            </a:r>
            <a:r>
              <a:rPr lang="en-US" dirty="0"/>
              <a:t> So near a relation of Abram should have been a companion and disciple of Abram, and should have abode by his tents; but, if he choose to dwell in Sodom, he must thank himself if he share in Sodom's calamities.”</a:t>
            </a:r>
          </a:p>
        </p:txBody>
      </p:sp>
      <p:sp>
        <p:nvSpPr>
          <p:cNvPr id="4" name="Slide Number Placeholder 3"/>
          <p:cNvSpPr>
            <a:spLocks noGrp="1"/>
          </p:cNvSpPr>
          <p:nvPr>
            <p:ph type="sldNum" sz="quarter" idx="10"/>
          </p:nvPr>
        </p:nvSpPr>
        <p:spPr/>
        <p:txBody>
          <a:bodyPr/>
          <a:lstStyle/>
          <a:p>
            <a:fld id="{E56D6BB9-8B6F-4E1C-9EDE-CD3F7214F977}"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was a military success for Abraham, though outnumbered</a:t>
            </a:r>
            <a:r>
              <a:rPr lang="en-US" baseline="0" dirty="0" smtClean="0"/>
              <a:t> he had God on his side and an amazing strategy which employed the element of surprise.  He pursued them as far as Dan which is to the north at the base of the imposing Mount </a:t>
            </a:r>
            <a:r>
              <a:rPr lang="en-US" baseline="0" dirty="0" err="1" smtClean="0"/>
              <a:t>Hermon</a:t>
            </a:r>
            <a:r>
              <a:rPr lang="en-US" baseline="0" dirty="0" smtClean="0"/>
              <a:t> and of the springs of the Jordan River.</a:t>
            </a:r>
          </a:p>
          <a:p>
            <a:endParaRPr lang="en-US" baseline="0" dirty="0" smtClean="0"/>
          </a:p>
          <a:p>
            <a:r>
              <a:rPr lang="en-US" baseline="0" dirty="0" smtClean="0"/>
              <a:t>The enemy was lulled to sleep thinking all was won. They had completely smashed all opposition, and now in a moment of probable enjoyment, their guard was down. Chedorlaomer did everything right except for one thing he did not consider--the “X” factor.  He did not consider the Jehovah/Abraham factor, nor did he probably even know them.  But like one robbing from Ben Cartwright on the Ponderosa, he would soon learn Abraham, one of the great faith heroes of history.  </a:t>
            </a:r>
          </a:p>
          <a:p>
            <a:endParaRPr lang="en-US" baseline="0" dirty="0" smtClean="0"/>
          </a:p>
          <a:p>
            <a:r>
              <a:rPr lang="en-US" baseline="0" dirty="0" smtClean="0"/>
              <a:t>Abraham had the tactical success of attacking them at night. Who knows what the enemy was thinking but I am sure confusion like this was never felt by them before or afterwards.</a:t>
            </a:r>
            <a:endParaRPr lang="en-US" dirty="0"/>
          </a:p>
        </p:txBody>
      </p:sp>
      <p:sp>
        <p:nvSpPr>
          <p:cNvPr id="4" name="Slide Number Placeholder 3"/>
          <p:cNvSpPr>
            <a:spLocks noGrp="1"/>
          </p:cNvSpPr>
          <p:nvPr>
            <p:ph type="sldNum" sz="quarter" idx="10"/>
          </p:nvPr>
        </p:nvSpPr>
        <p:spPr/>
        <p:txBody>
          <a:bodyPr/>
          <a:lstStyle/>
          <a:p>
            <a:fld id="{E56D6BB9-8B6F-4E1C-9EDE-CD3F7214F977}"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 think that this is an odd thing to suggest…as if there is a battle with success being an opponent. Abraham</a:t>
            </a:r>
            <a:r>
              <a:rPr lang="en-US" baseline="0" dirty="0" smtClean="0"/>
              <a:t> was involved in a military battle and won decisively.  But it can often be a danger for men who reach such high success and fall thereafter (Deut. </a:t>
            </a:r>
            <a:r>
              <a:rPr lang="en-US" baseline="0" dirty="0" smtClean="0"/>
              <a:t>8:11-20; </a:t>
            </a:r>
            <a:r>
              <a:rPr lang="en-US" baseline="0" dirty="0" err="1" smtClean="0"/>
              <a:t>Uzziah</a:t>
            </a:r>
            <a:r>
              <a:rPr lang="en-US" baseline="0" dirty="0" smtClean="0"/>
              <a:t>, 2 Chron. 26:16; Hezekiah, </a:t>
            </a:r>
            <a:r>
              <a:rPr lang="en-US" baseline="0" dirty="0" smtClean="0"/>
              <a:t>32:24-26, possibly Isaiah 39).   </a:t>
            </a:r>
          </a:p>
          <a:p>
            <a:endParaRPr lang="en-US" baseline="0" dirty="0" smtClean="0"/>
          </a:p>
          <a:p>
            <a:r>
              <a:rPr lang="en-US" baseline="0" dirty="0" smtClean="0"/>
              <a:t>Abraham </a:t>
            </a:r>
            <a:r>
              <a:rPr lang="en-US" baseline="0" dirty="0" smtClean="0"/>
              <a:t>just took out an army that slaughtered giants and kings. All the news ringing through Canaan is “ who is the God of Abraham.” We have an expression for someone who is raised up out obscurity and hits a home run with success and fame as a “Rock Star.” </a:t>
            </a:r>
            <a:endParaRPr lang="en-US" dirty="0"/>
          </a:p>
        </p:txBody>
      </p:sp>
      <p:sp>
        <p:nvSpPr>
          <p:cNvPr id="4" name="Slide Number Placeholder 3"/>
          <p:cNvSpPr>
            <a:spLocks noGrp="1"/>
          </p:cNvSpPr>
          <p:nvPr>
            <p:ph type="sldNum" sz="quarter" idx="10"/>
          </p:nvPr>
        </p:nvSpPr>
        <p:spPr/>
        <p:txBody>
          <a:bodyPr/>
          <a:lstStyle/>
          <a:p>
            <a:fld id="{E56D6BB9-8B6F-4E1C-9EDE-CD3F7214F977}"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In essence, the foreshadowing of preaching the gospel to the </a:t>
            </a:r>
            <a:r>
              <a:rPr lang="en-US" dirty="0" err="1" smtClean="0"/>
              <a:t>uncircumcision</a:t>
            </a:r>
            <a:r>
              <a:rPr lang="en-US" baseline="0" dirty="0" smtClean="0"/>
              <a:t> </a:t>
            </a:r>
            <a:r>
              <a:rPr lang="en-US" dirty="0" smtClean="0"/>
              <a:t>is seen here</a:t>
            </a:r>
            <a:r>
              <a:rPr lang="en-US" baseline="0" dirty="0" smtClean="0"/>
              <a:t> in Genesis 14.  Had the king of Sodom listened to Abraham the way Abraham listened to Melchizedek, I am convinced that Sodom would have been spared that dreadful day of the Lord on the horizon.</a:t>
            </a:r>
          </a:p>
          <a:p>
            <a:pPr defTabSz="914318">
              <a:defRPr/>
            </a:pPr>
            <a:r>
              <a:rPr lang="en-US" baseline="0" dirty="0" smtClean="0"/>
              <a:t>In fact, the king of Sodom was probably there when Melchizedek visited Abraham as the outline suggests an interruption in vv. 17, 21.</a:t>
            </a:r>
            <a:endParaRPr lang="en-US" dirty="0" smtClean="0"/>
          </a:p>
          <a:p>
            <a:endParaRPr lang="en-US" baseline="0" dirty="0" smtClean="0"/>
          </a:p>
          <a:p>
            <a:r>
              <a:rPr lang="en-US" baseline="0" dirty="0" smtClean="0"/>
              <a:t>2.  Sodom will be rebuilt (with </a:t>
            </a:r>
            <a:r>
              <a:rPr lang="en-US" baseline="0" dirty="0" smtClean="0"/>
              <a:t>23 </a:t>
            </a:r>
            <a:r>
              <a:rPr lang="en-US" baseline="0" dirty="0" smtClean="0"/>
              <a:t>foot wide walls). Life will continue to go on and this salvation will </a:t>
            </a:r>
            <a:r>
              <a:rPr lang="en-US" baseline="0" dirty="0" smtClean="0"/>
              <a:t>soon be forgotten</a:t>
            </a:r>
            <a:r>
              <a:rPr lang="en-US" baseline="0" dirty="0" smtClean="0"/>
              <a:t>. The moral quality of the city-state will wax </a:t>
            </a:r>
            <a:r>
              <a:rPr lang="en-US" baseline="0" dirty="0" smtClean="0"/>
              <a:t>worse over the next two decades.</a:t>
            </a:r>
            <a:endParaRPr lang="en-US" baseline="0" dirty="0" smtClean="0"/>
          </a:p>
          <a:p>
            <a:endParaRPr lang="en-US" baseline="0" dirty="0" smtClean="0"/>
          </a:p>
          <a:p>
            <a:r>
              <a:rPr lang="en-US" baseline="0" dirty="0" smtClean="0"/>
              <a:t>3.  Furthermore, </a:t>
            </a:r>
            <a:r>
              <a:rPr lang="en-US" baseline="0" dirty="0" smtClean="0"/>
              <a:t>what about Lot</a:t>
            </a:r>
            <a:r>
              <a:rPr lang="en-US" baseline="0" dirty="0" smtClean="0"/>
              <a:t>?  He will continue to live in Sodom until it is finally overcome by God in the great judgment of fire and </a:t>
            </a:r>
            <a:r>
              <a:rPr lang="en-US" baseline="0" dirty="0" smtClean="0"/>
              <a:t>brimstone about 20-26 years from now.</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56D6BB9-8B6F-4E1C-9EDE-CD3F7214F977}"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20th-century German Bible critic, Theodor </a:t>
            </a:r>
            <a:r>
              <a:rPr lang="en-US" dirty="0" err="1" smtClean="0"/>
              <a:t>Noldeke</a:t>
            </a:r>
            <a:r>
              <a:rPr lang="en-US" dirty="0" smtClean="0"/>
              <a:t> asserted that ‘The whole story of Sodom and Gomorrah is unhistorical and comparatively late in origin’” (http://www.aish.com/societyWork/sciencenature/Biblical_Archeology_Sodom_and_Gomorrah.asp).  </a:t>
            </a:r>
          </a:p>
        </p:txBody>
      </p:sp>
      <p:sp>
        <p:nvSpPr>
          <p:cNvPr id="4" name="Slide Number Placeholder 3"/>
          <p:cNvSpPr>
            <a:spLocks noGrp="1"/>
          </p:cNvSpPr>
          <p:nvPr>
            <p:ph type="sldNum" sz="quarter" idx="10"/>
          </p:nvPr>
        </p:nvSpPr>
        <p:spPr/>
        <p:txBody>
          <a:bodyPr/>
          <a:lstStyle/>
          <a:p>
            <a:fld id="{E56D6BB9-8B6F-4E1C-9EDE-CD3F7214F977}"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8">
              <a:defRPr/>
            </a:pPr>
            <a:r>
              <a:rPr lang="en-US" dirty="0" smtClean="0"/>
              <a:t>He and others</a:t>
            </a:r>
            <a:r>
              <a:rPr lang="en-US" baseline="0" dirty="0" smtClean="0"/>
              <a:t> asserted that (1) the names of the Mesopotamian kings are fictional; (2) that there was no extensive travel in the days of Abraham like Genesis teaches that this Mesopotamian military undertook and (3) that there was no line of march, east of Palestine (see Free, Joseph P. and </a:t>
            </a:r>
            <a:r>
              <a:rPr lang="en-US" baseline="0" dirty="0" err="1" smtClean="0"/>
              <a:t>Vos</a:t>
            </a:r>
            <a:r>
              <a:rPr lang="en-US" baseline="0" dirty="0" smtClean="0"/>
              <a:t>, Howard F., </a:t>
            </a:r>
            <a:r>
              <a:rPr lang="en-US" i="1" baseline="0" dirty="0" smtClean="0"/>
              <a:t>Archaeology and Bible History</a:t>
            </a:r>
            <a:r>
              <a:rPr lang="en-US" baseline="0" dirty="0" smtClean="0"/>
              <a:t>, p. 52, copyright 1992, Revised Ed.) </a:t>
            </a:r>
          </a:p>
          <a:p>
            <a:endParaRPr lang="en-US" dirty="0"/>
          </a:p>
        </p:txBody>
      </p:sp>
      <p:sp>
        <p:nvSpPr>
          <p:cNvPr id="4" name="Slide Number Placeholder 3"/>
          <p:cNvSpPr>
            <a:spLocks noGrp="1"/>
          </p:cNvSpPr>
          <p:nvPr>
            <p:ph type="sldNum" sz="quarter" idx="10"/>
          </p:nvPr>
        </p:nvSpPr>
        <p:spPr/>
        <p:txBody>
          <a:bodyPr/>
          <a:lstStyle/>
          <a:p>
            <a:fld id="{E56D6BB9-8B6F-4E1C-9EDE-CD3F7214F977}"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However, the archaeologist's spade has shown that the names given in Genesis are good Near Eastern names. Though not referring to Abraham in the Bible, ancient Babylonian tablets have been found that mentions the name </a:t>
            </a:r>
            <a:r>
              <a:rPr lang="en-US" baseline="0" dirty="0" err="1" smtClean="0"/>
              <a:t>Abarama</a:t>
            </a:r>
            <a:r>
              <a:rPr lang="en-US" baseline="0" dirty="0" smtClean="0"/>
              <a:t> and </a:t>
            </a:r>
            <a:r>
              <a:rPr lang="en-US" baseline="0" dirty="0" err="1" smtClean="0"/>
              <a:t>Abamrama</a:t>
            </a:r>
            <a:r>
              <a:rPr lang="en-US" baseline="0" dirty="0" smtClean="0"/>
              <a:t> which are close to the Hebrew Abraham (ibid.). Also a Babylonian contract has been found on a clay tablet restricting the use of rented wagons from being driven to the Mediterranean coastlands which dismisses the charge that ancient travel was not extensive. Furthermore, an </a:t>
            </a:r>
            <a:r>
              <a:rPr lang="en-US" baseline="0" dirty="0" err="1" smtClean="0"/>
              <a:t>Elamite</a:t>
            </a:r>
            <a:r>
              <a:rPr lang="en-US" baseline="0" dirty="0" smtClean="0"/>
              <a:t> king named </a:t>
            </a:r>
            <a:r>
              <a:rPr lang="en-US" baseline="0" dirty="0" err="1" smtClean="0"/>
              <a:t>Kudur-Mabug</a:t>
            </a:r>
            <a:r>
              <a:rPr lang="en-US" baseline="0" dirty="0" smtClean="0"/>
              <a:t> claimed to be prince of the land of </a:t>
            </a:r>
            <a:r>
              <a:rPr lang="en-US" baseline="0" dirty="0" err="1" smtClean="0"/>
              <a:t>Amurru</a:t>
            </a:r>
            <a:r>
              <a:rPr lang="en-US" baseline="0" dirty="0" smtClean="0"/>
              <a:t> which probably included Palestine (ibid.).</a:t>
            </a:r>
            <a:endParaRPr lang="en-US" dirty="0" smtClean="0"/>
          </a:p>
          <a:p>
            <a:endParaRPr lang="en-US" dirty="0" smtClean="0"/>
          </a:p>
          <a:p>
            <a:r>
              <a:rPr lang="en-US" dirty="0" smtClean="0"/>
              <a:t>“…in the early 1920s, Dr. Nelson </a:t>
            </a:r>
            <a:r>
              <a:rPr lang="en-US" dirty="0" err="1" smtClean="0"/>
              <a:t>Glueck</a:t>
            </a:r>
            <a:r>
              <a:rPr lang="en-US" dirty="0" smtClean="0"/>
              <a:t> discovered evidence of an ancient route between Mesopotamia and the Dead Sea area. Traces of the actual route, which had been covered by the desert storms, were uncovered. Mention of the route was subsequently found in cuneiform tablets in Mari and in Ebla. </a:t>
            </a:r>
          </a:p>
          <a:p>
            <a:endParaRPr lang="en-US" dirty="0" smtClean="0"/>
          </a:p>
          <a:p>
            <a:r>
              <a:rPr lang="en-US" dirty="0" smtClean="0"/>
              <a:t>By 1924, the previously doubtful Albright became convinced of the possibility of some ancient inhabited area near the barren eastern bank of the Dead Sea. His expedition had found some meager remains of an early Bronze Age structure assumed to have been a fortress or temple. It was located on a mound, known as </a:t>
            </a:r>
            <a:r>
              <a:rPr lang="en-US" dirty="0" err="1" smtClean="0"/>
              <a:t>Bab</a:t>
            </a:r>
            <a:r>
              <a:rPr lang="en-US" dirty="0" smtClean="0"/>
              <a:t> </a:t>
            </a:r>
            <a:r>
              <a:rPr lang="en-US" dirty="0" err="1" smtClean="0"/>
              <a:t>edh-Dhra</a:t>
            </a:r>
            <a:r>
              <a:rPr lang="en-US" dirty="0" smtClean="0"/>
              <a:t>, overlooking the desert floor some 550 feet below” (aish.com.)</a:t>
            </a:r>
          </a:p>
          <a:p>
            <a:endParaRPr lang="en-US" dirty="0" smtClean="0"/>
          </a:p>
          <a:p>
            <a:r>
              <a:rPr lang="en-US" dirty="0" smtClean="0"/>
              <a:t>About 40 years later, a large cemetery was found at </a:t>
            </a:r>
            <a:r>
              <a:rPr lang="en-US" dirty="0" err="1" smtClean="0"/>
              <a:t>Bab</a:t>
            </a:r>
            <a:r>
              <a:rPr lang="en-US" baseline="0" dirty="0" smtClean="0"/>
              <a:t> </a:t>
            </a:r>
            <a:r>
              <a:rPr lang="en-US" dirty="0" err="1" smtClean="0"/>
              <a:t>edh-Dra</a:t>
            </a:r>
            <a:r>
              <a:rPr lang="en-US" baseline="0" dirty="0" smtClean="0"/>
              <a:t> which I will mention later on.</a:t>
            </a:r>
            <a:endParaRPr lang="en-US" dirty="0" smtClean="0"/>
          </a:p>
          <a:p>
            <a:endParaRPr lang="en-US" dirty="0"/>
          </a:p>
        </p:txBody>
      </p:sp>
      <p:sp>
        <p:nvSpPr>
          <p:cNvPr id="4" name="Slide Number Placeholder 3"/>
          <p:cNvSpPr>
            <a:spLocks noGrp="1"/>
          </p:cNvSpPr>
          <p:nvPr>
            <p:ph type="sldNum" sz="quarter" idx="10"/>
          </p:nvPr>
        </p:nvSpPr>
        <p:spPr/>
        <p:txBody>
          <a:bodyPr/>
          <a:lstStyle/>
          <a:p>
            <a:fld id="{E56D6BB9-8B6F-4E1C-9EDE-CD3F7214F977}"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clear that if you reject the old historicity of Genesis,</a:t>
            </a:r>
            <a:r>
              <a:rPr lang="en-US" baseline="0" dirty="0" smtClean="0"/>
              <a:t> you have to reject the authority of the New Testament.</a:t>
            </a:r>
          </a:p>
          <a:p>
            <a:endParaRPr lang="en-US" baseline="0" dirty="0" smtClean="0"/>
          </a:p>
          <a:p>
            <a:r>
              <a:rPr lang="en-US" baseline="0" dirty="0" smtClean="0"/>
              <a:t>Isaiah 1:9, “Unless the LORD of hosts Had left to us a very small remnant, We would have become like Sodom, We would have been made like Gomorrah.”</a:t>
            </a:r>
          </a:p>
          <a:p>
            <a:endParaRPr lang="en-US" baseline="0" dirty="0" smtClean="0"/>
          </a:p>
          <a:p>
            <a:r>
              <a:rPr lang="en-US" baseline="0" dirty="0" smtClean="0"/>
              <a:t>Lamentations 4:6, “The punishment of the iniquity of the daughter of my people Is greater than the punishment of the sin of Sodom, Which was overthrown in a moment, With no hand to help her!”</a:t>
            </a:r>
          </a:p>
          <a:p>
            <a:endParaRPr lang="en-US" baseline="0" dirty="0" smtClean="0"/>
          </a:p>
          <a:p>
            <a:r>
              <a:rPr lang="en-US" baseline="0" dirty="0" smtClean="0"/>
              <a:t>Matt. 11:23, “And you, Capernaum, who are exalted to heaven, will be brought down to Hades; for if the mighty works which were done in you had been done in Sodom, it would have remained until this day.”</a:t>
            </a:r>
          </a:p>
          <a:p>
            <a:endParaRPr lang="en-US" baseline="0" dirty="0" smtClean="0"/>
          </a:p>
          <a:p>
            <a:r>
              <a:rPr lang="en-US" baseline="0" dirty="0" smtClean="0"/>
              <a:t>Luke 17:28, 29, “Likewise as it was also in the days of Lot: They ate, they drank, they bought, they sold, they planted, they built; but on the day that Lot went out of Sodom it rained fire and brimstone from heaven and destroyed them all.”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56D6BB9-8B6F-4E1C-9EDE-CD3F7214F977}"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Cf. Luke 17:31,</a:t>
            </a:r>
            <a:r>
              <a:rPr lang="en-US" baseline="0" dirty="0" smtClean="0"/>
              <a:t> 32</a:t>
            </a:r>
            <a:endParaRPr lang="en-US" dirty="0"/>
          </a:p>
        </p:txBody>
      </p:sp>
      <p:sp>
        <p:nvSpPr>
          <p:cNvPr id="4" name="Slide Number Placeholder 3"/>
          <p:cNvSpPr>
            <a:spLocks noGrp="1"/>
          </p:cNvSpPr>
          <p:nvPr>
            <p:ph type="sldNum" sz="quarter" idx="10"/>
          </p:nvPr>
        </p:nvSpPr>
        <p:spPr/>
        <p:txBody>
          <a:bodyPr/>
          <a:lstStyle/>
          <a:p>
            <a:fld id="{E56D6BB9-8B6F-4E1C-9EDE-CD3F7214F977}"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8">
              <a:defRPr/>
            </a:pPr>
            <a:r>
              <a:rPr lang="en-US" dirty="0"/>
              <a:t>This map shows the estimated extent of the Dead Sea in Abraham’s day.</a:t>
            </a:r>
          </a:p>
          <a:p>
            <a:endParaRPr lang="en-US" dirty="0"/>
          </a:p>
        </p:txBody>
      </p:sp>
      <p:sp>
        <p:nvSpPr>
          <p:cNvPr id="4" name="Slide Number Placeholder 3"/>
          <p:cNvSpPr>
            <a:spLocks noGrp="1"/>
          </p:cNvSpPr>
          <p:nvPr>
            <p:ph type="sldNum" sz="quarter" idx="10"/>
          </p:nvPr>
        </p:nvSpPr>
        <p:spPr/>
        <p:txBody>
          <a:bodyPr/>
          <a:lstStyle/>
          <a:p>
            <a:fld id="{E56D6BB9-8B6F-4E1C-9EDE-CD3F7214F977}"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 PICTURE: “</a:t>
            </a:r>
            <a:r>
              <a:rPr lang="en-US" b="1" dirty="0" smtClean="0"/>
              <a:t>Two victims of the destruction of </a:t>
            </a:r>
            <a:r>
              <a:rPr lang="en-US" b="1" dirty="0" err="1" smtClean="0"/>
              <a:t>Numeira</a:t>
            </a:r>
            <a:r>
              <a:rPr lang="en-US" b="1" dirty="0" smtClean="0"/>
              <a:t>.</a:t>
            </a:r>
            <a:r>
              <a:rPr lang="en-US" dirty="0" smtClean="0"/>
              <a:t> These two skeletons were found adjacent to the east tower, lying in the ashy debris of the conflagration which brought the city to an end. They were buried under the collapsed stones from the tower.”</a:t>
            </a:r>
          </a:p>
          <a:p>
            <a:endParaRPr lang="en-US" dirty="0" smtClean="0"/>
          </a:p>
          <a:p>
            <a:r>
              <a:rPr lang="en-US" dirty="0" smtClean="0"/>
              <a:t>RE:</a:t>
            </a:r>
            <a:r>
              <a:rPr lang="en-US" baseline="0" dirty="0" smtClean="0"/>
              <a:t> Average height of man today. I could not get a universal fixed number but I could on various nations. For Japan and Mexico, the average height of a man was 5’7” and women being 5’2” and 5’1” respectively.  White and Black American men average 5’10” but the grand average of all American males is 5’9.4”; women 5’3.8”.</a:t>
            </a:r>
            <a:endParaRPr lang="en-US" dirty="0"/>
          </a:p>
        </p:txBody>
      </p:sp>
      <p:sp>
        <p:nvSpPr>
          <p:cNvPr id="4" name="Slide Number Placeholder 3"/>
          <p:cNvSpPr>
            <a:spLocks noGrp="1"/>
          </p:cNvSpPr>
          <p:nvPr>
            <p:ph type="sldNum" sz="quarter" idx="10"/>
          </p:nvPr>
        </p:nvSpPr>
        <p:spPr/>
        <p:txBody>
          <a:bodyPr/>
          <a:lstStyle/>
          <a:p>
            <a:fld id="{E56D6BB9-8B6F-4E1C-9EDE-CD3F7214F977}" type="slidenum">
              <a:rPr lang="en-US" smtClean="0">
                <a:solidFill>
                  <a:prstClr val="black"/>
                </a:solidFill>
              </a:rPr>
              <a:pPr/>
              <a:t>11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1ABA4E-CD72-497B-97AA-7213B3980F60}" type="datetimeFigureOut">
              <a:rPr lang="en-US" smtClean="0">
                <a:solidFill>
                  <a:srgbClr val="ECE9C6"/>
                </a:solidFill>
              </a:rPr>
              <a:pPr/>
              <a:t>4/30/2014</a:t>
            </a:fld>
            <a:endParaRPr lang="en-US">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2E57653-3E58-4892-A7ED-712530ACC680}" type="slidenum">
              <a:rPr lang="en-US" smtClean="0">
                <a:solidFill>
                  <a:srgbClr val="ECE9C6"/>
                </a:solidFill>
              </a:rPr>
              <a:pPr/>
              <a:t>‹#›</a:t>
            </a:fld>
            <a:endParaRPr lang="en-US">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211663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BA4E-CD72-497B-97AA-7213B3980F60}" type="datetimeFigureOut">
              <a:rPr lang="en-US" smtClean="0">
                <a:solidFill>
                  <a:srgbClr val="895D1D"/>
                </a:solidFill>
              </a:rPr>
              <a:pPr/>
              <a:t>4/30/2014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6227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BA4E-CD72-497B-97AA-7213B3980F60}" type="datetimeFigureOut">
              <a:rPr lang="en-US" smtClean="0">
                <a:solidFill>
                  <a:srgbClr val="895D1D"/>
                </a:solidFill>
              </a:rPr>
              <a:pPr/>
              <a:t>4/30/2014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65230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6" name="Rectangle 25"/>
          <p:cNvSpPr/>
          <p:nvPr/>
        </p:nvSpPr>
        <p:spPr>
          <a:xfrm>
            <a:off x="0" y="0"/>
            <a:ext cx="9144000" cy="6858000"/>
          </a:xfrm>
          <a:prstGeom prst="rect">
            <a:avLst/>
          </a:prstGeom>
          <a:gradFill>
            <a:gsLst>
              <a:gs pos="0">
                <a:schemeClr val="tx1">
                  <a:alpha val="5000"/>
                </a:schemeClr>
              </a:gs>
              <a:gs pos="100000">
                <a:schemeClr val="tx1">
                  <a:alpha val="20000"/>
                </a:schemeClr>
              </a:gs>
            </a:gsLst>
            <a:lin ang="5400000" scaled="0"/>
          </a:gradFill>
          <a:ln w="76200">
            <a:gradFill>
              <a:gsLst>
                <a:gs pos="0">
                  <a:schemeClr val="bg2">
                    <a:lumMod val="60000"/>
                    <a:lumOff val="40000"/>
                    <a:alpha val="90000"/>
                  </a:schemeClr>
                </a:gs>
                <a:gs pos="50000">
                  <a:schemeClr val="bg2">
                    <a:lumMod val="60000"/>
                    <a:lumOff val="40000"/>
                    <a:alpha val="80000"/>
                  </a:schemeClr>
                </a:gs>
                <a:gs pos="100000">
                  <a:schemeClr val="bg2">
                    <a:alpha val="70000"/>
                  </a:schemeClr>
                </a:gs>
              </a:gsLst>
              <a:lin ang="5400000" scaled="0"/>
            </a:gradFill>
            <a:miter lim="800000"/>
          </a:ln>
          <a:scene3d>
            <a:camera prst="orthographicFront"/>
            <a:lightRig rig="contrasting"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p:nvPr>
        </p:nvSpPr>
        <p:spPr>
          <a:xfrm>
            <a:off x="320040" y="228600"/>
            <a:ext cx="8503920" cy="2438400"/>
          </a:xfrm>
        </p:spPr>
        <p:txBody>
          <a:bodyPr vert="horz" lIns="91440" tIns="45720" rIns="91440" bIns="45720" rtlCol="0" anchor="b" anchorCtr="0">
            <a:noAutofit/>
            <a:scene3d>
              <a:camera prst="orthographicFront"/>
              <a:lightRig rig="balanced" dir="t"/>
            </a:scene3d>
            <a:sp3d>
              <a:extrusionClr>
                <a:schemeClr val="tx1">
                  <a:lumMod val="75000"/>
                </a:schemeClr>
              </a:extrusionClr>
            </a:sp3d>
          </a:bodyPr>
          <a:lstStyle>
            <a:lvl1pPr algn="r" defTabSz="914400" rtl="0" eaLnBrk="1" latinLnBrk="0" hangingPunct="1">
              <a:spcBef>
                <a:spcPct val="0"/>
              </a:spcBef>
              <a:buNone/>
              <a:defRPr sz="66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556760" y="2971800"/>
            <a:ext cx="4267200" cy="1725706"/>
          </a:xfrm>
        </p:spPr>
        <p:txBody>
          <a:bodyPr>
            <a:normAutofit/>
          </a:bodyPr>
          <a:lstStyle>
            <a:lvl1pPr marL="0" indent="0" algn="r">
              <a:buNone/>
              <a:defRPr sz="1800">
                <a:gradFill>
                  <a:gsLst>
                    <a:gs pos="1000">
                      <a:schemeClr val="tx2">
                        <a:lumMod val="40000"/>
                        <a:lumOff val="60000"/>
                      </a:schemeClr>
                    </a:gs>
                    <a:gs pos="50000">
                      <a:schemeClr val="tx2"/>
                    </a:gs>
                  </a:gsLst>
                  <a:lin ang="5400000" scaled="0"/>
                </a:gra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ECB488D-F245-40DD-89F9-79777A777BA7}" type="datetimeFigureOut">
              <a:rPr lang="en-US" smtClean="0">
                <a:solidFill>
                  <a:prstClr val="white">
                    <a:tint val="75000"/>
                  </a:prstClr>
                </a:solidFill>
              </a:rPr>
              <a:pPr/>
              <a:t>4/30/2014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C925916-97F0-4BC3-B24E-4744F41213E1}" type="slidenum">
              <a:rPr lang="en-US" smtClean="0">
                <a:solidFill>
                  <a:prstClr val="white">
                    <a:tint val="75000"/>
                  </a:prstClr>
                </a:solidFill>
              </a:rPr>
              <a:pPr/>
              <a:t>‹#›</a:t>
            </a:fld>
            <a:endParaRPr lang="en-US" dirty="0">
              <a:solidFill>
                <a:prstClr val="white">
                  <a:tint val="75000"/>
                </a:prstClr>
              </a:solidFill>
            </a:endParaRPr>
          </a:p>
        </p:txBody>
      </p:sp>
      <p:sp>
        <p:nvSpPr>
          <p:cNvPr id="13" name="Diagonal Stripe 12"/>
          <p:cNvSpPr/>
          <p:nvPr/>
        </p:nvSpPr>
        <p:spPr>
          <a:xfrm rot="21321315" flipH="1">
            <a:off x="481841" y="2629969"/>
            <a:ext cx="8419617" cy="685800"/>
          </a:xfrm>
          <a:prstGeom prst="diagStripe">
            <a:avLst>
              <a:gd name="adj" fmla="val 50001"/>
            </a:avLst>
          </a:prstGeom>
          <a:solidFill>
            <a:schemeClr val="tx2"/>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extLst>
      <p:ext uri="{BB962C8B-B14F-4D97-AF65-F5344CB8AC3E}">
        <p14:creationId xmlns:p14="http://schemas.microsoft.com/office/powerpoint/2010/main" val="4991147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a:p>
        </p:txBody>
      </p:sp>
      <p:sp>
        <p:nvSpPr>
          <p:cNvPr id="4" name="Date Placeholder 3"/>
          <p:cNvSpPr>
            <a:spLocks noGrp="1"/>
          </p:cNvSpPr>
          <p:nvPr>
            <p:ph type="dt" sz="half" idx="10"/>
          </p:nvPr>
        </p:nvSpPr>
        <p:spPr/>
        <p:txBody>
          <a:bodyPr/>
          <a:lstStyle/>
          <a:p>
            <a:fld id="{2ECB488D-F245-40DD-89F9-79777A777BA7}" type="datetimeFigureOut">
              <a:rPr lang="en-US" smtClean="0">
                <a:solidFill>
                  <a:prstClr val="white">
                    <a:tint val="75000"/>
                  </a:prstClr>
                </a:solidFill>
              </a:rPr>
              <a:pPr/>
              <a:t>4/30/2014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C925916-97F0-4BC3-B24E-4744F41213E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158353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8063" y="1676400"/>
            <a:ext cx="7315200" cy="1362075"/>
          </a:xfrm>
        </p:spPr>
        <p:txBody>
          <a:bodyPr vert="horz" lIns="91440" tIns="45720" rIns="91440" bIns="45720" rtlCol="0" anchor="b" anchorCtr="0">
            <a:noAutofit/>
            <a:scene3d>
              <a:camera prst="orthographicFront"/>
              <a:lightRig rig="balanced" dir="t"/>
            </a:scene3d>
            <a:sp3d>
              <a:extrusionClr>
                <a:schemeClr val="tx1">
                  <a:lumMod val="75000"/>
                </a:schemeClr>
              </a:extrusionClr>
            </a:sp3d>
          </a:bodyPr>
          <a:lstStyle>
            <a:lvl1pPr algn="l" defTabSz="914400" rtl="0" eaLnBrk="1" latinLnBrk="0" hangingPunct="1">
              <a:spcBef>
                <a:spcPct val="0"/>
              </a:spcBef>
              <a:buNone/>
              <a:defRPr sz="48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008063" y="3148013"/>
            <a:ext cx="7315200" cy="1119187"/>
          </a:xfrm>
        </p:spPr>
        <p:txBody>
          <a:bodyPr vert="horz" lIns="91440" tIns="45720" rIns="91440" bIns="45720" rtlCol="0">
            <a:normAutofit/>
          </a:bodyPr>
          <a:lstStyle>
            <a:lvl1pPr marL="0" indent="0" algn="l" defTabSz="914400" rtl="0" eaLnBrk="1" latinLnBrk="0" hangingPunct="1">
              <a:spcBef>
                <a:spcPts val="1200"/>
              </a:spcBef>
              <a:buFont typeface="Wingdings" pitchFamily="2" charset="2"/>
              <a:buNone/>
              <a:defRPr sz="1800" kern="1200">
                <a:ln>
                  <a:noFill/>
                </a:ln>
                <a:gradFill>
                  <a:gsLst>
                    <a:gs pos="1000">
                      <a:schemeClr val="tx2">
                        <a:lumMod val="40000"/>
                        <a:lumOff val="60000"/>
                      </a:schemeClr>
                    </a:gs>
                    <a:gs pos="50000">
                      <a:schemeClr val="tx2"/>
                    </a:gs>
                  </a:gsLst>
                  <a:lin ang="5400000" scaled="0"/>
                </a:gra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CB488D-F245-40DD-89F9-79777A777BA7}" type="datetimeFigureOut">
              <a:rPr lang="en-US" smtClean="0">
                <a:solidFill>
                  <a:prstClr val="white">
                    <a:tint val="75000"/>
                  </a:prstClr>
                </a:solidFill>
              </a:rPr>
              <a:pPr/>
              <a:t>4/30/2014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C925916-97F0-4BC3-B24E-4744F41213E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2993941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0040" y="228600"/>
            <a:ext cx="850392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1008062" y="1922463"/>
            <a:ext cx="3429000" cy="3954462"/>
          </a:xfrm>
        </p:spPr>
        <p:txBody>
          <a:bodyPr>
            <a:normAutofit/>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a:p>
        </p:txBody>
      </p:sp>
      <p:sp>
        <p:nvSpPr>
          <p:cNvPr id="4" name="Content Placeholder 3"/>
          <p:cNvSpPr>
            <a:spLocks noGrp="1"/>
          </p:cNvSpPr>
          <p:nvPr>
            <p:ph sz="half" idx="2"/>
          </p:nvPr>
        </p:nvSpPr>
        <p:spPr>
          <a:xfrm>
            <a:off x="4876800" y="1922463"/>
            <a:ext cx="3429000" cy="3954462"/>
          </a:xfrm>
        </p:spPr>
        <p:txBody>
          <a:bodyPr>
            <a:normAutofit/>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ECB488D-F245-40DD-89F9-79777A777BA7}" type="datetimeFigureOut">
              <a:rPr lang="en-US" smtClean="0">
                <a:solidFill>
                  <a:prstClr val="white">
                    <a:tint val="75000"/>
                  </a:prstClr>
                </a:solidFill>
              </a:rPr>
              <a:pPr/>
              <a:t>4/30/2014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C925916-97F0-4BC3-B24E-4744F41213E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830100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90600" y="1676400"/>
            <a:ext cx="3429000" cy="639762"/>
          </a:xfrm>
        </p:spPr>
        <p:txBody>
          <a:bodyPr anchor="ctr" anchorCtr="0"/>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90600" y="2590800"/>
            <a:ext cx="3429000" cy="328612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76800" y="1676400"/>
            <a:ext cx="3429000" cy="639762"/>
          </a:xfrm>
        </p:spPr>
        <p:txBody>
          <a:bodyPr anchor="ctr" anchorCtr="0"/>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590800"/>
            <a:ext cx="3429000" cy="328612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ECB488D-F245-40DD-89F9-79777A777BA7}" type="datetimeFigureOut">
              <a:rPr lang="en-US" smtClean="0">
                <a:solidFill>
                  <a:prstClr val="white">
                    <a:tint val="75000"/>
                  </a:prstClr>
                </a:solidFill>
              </a:rPr>
              <a:pPr/>
              <a:t>4/30/2014</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2C925916-97F0-4BC3-B24E-4744F41213E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5436732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ECB488D-F245-40DD-89F9-79777A777BA7}" type="datetimeFigureOut">
              <a:rPr lang="en-US" smtClean="0">
                <a:solidFill>
                  <a:prstClr val="white">
                    <a:tint val="75000"/>
                  </a:prstClr>
                </a:solidFill>
              </a:rPr>
              <a:pPr/>
              <a:t>4/30/2014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2C925916-97F0-4BC3-B24E-4744F41213E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403495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B488D-F245-40DD-89F9-79777A777BA7}" type="datetimeFigureOut">
              <a:rPr lang="en-US" smtClean="0">
                <a:solidFill>
                  <a:prstClr val="white">
                    <a:tint val="75000"/>
                  </a:prstClr>
                </a:solidFill>
              </a:rPr>
              <a:pPr/>
              <a:t>4/30/2014</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2C925916-97F0-4BC3-B24E-4744F41213E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7782697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063" y="457200"/>
            <a:ext cx="2834640" cy="1327150"/>
          </a:xfrm>
        </p:spPr>
        <p:txBody>
          <a:bodyPr vert="horz" lIns="91440" tIns="45720" rIns="91440" bIns="45720" rtlCol="0" anchor="b" anchorCtr="0">
            <a:noAutofit/>
            <a:scene3d>
              <a:camera prst="orthographicFront"/>
              <a:lightRig rig="balanced" dir="t"/>
            </a:scene3d>
            <a:sp3d>
              <a:extrusionClr>
                <a:schemeClr val="tx1">
                  <a:lumMod val="75000"/>
                </a:schemeClr>
              </a:extrusionClr>
            </a:sp3d>
          </a:bodyPr>
          <a:lstStyle>
            <a:lvl1pPr marL="0" indent="0" algn="l" defTabSz="914400" rtl="0" eaLnBrk="1" latinLnBrk="0" hangingPunct="1">
              <a:spcBef>
                <a:spcPct val="0"/>
              </a:spcBef>
              <a:buFont typeface="Wingdings" pitchFamily="2" charset="2"/>
              <a:buNone/>
              <a:defRPr sz="32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572000" y="457200"/>
            <a:ext cx="3751263" cy="5419725"/>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08062" y="1922463"/>
            <a:ext cx="2834640" cy="1963737"/>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CB488D-F245-40DD-89F9-79777A777BA7}" type="datetimeFigureOut">
              <a:rPr lang="en-US" smtClean="0">
                <a:solidFill>
                  <a:prstClr val="white">
                    <a:tint val="75000"/>
                  </a:prstClr>
                </a:solidFill>
              </a:rPr>
              <a:pPr/>
              <a:t>4/30/2014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C925916-97F0-4BC3-B24E-4744F41213E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785348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BA4E-CD72-497B-97AA-7213B3980F60}" type="datetimeFigureOut">
              <a:rPr lang="en-US" smtClean="0">
                <a:solidFill>
                  <a:srgbClr val="895D1D"/>
                </a:solidFill>
              </a:rPr>
              <a:pPr/>
              <a:t>4/30/2014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426822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5840" y="457200"/>
            <a:ext cx="2834640" cy="1325880"/>
          </a:xfrm>
        </p:spPr>
        <p:txBody>
          <a:bodyPr vert="horz" lIns="91440" tIns="45720" rIns="91440" bIns="45720" rtlCol="0" anchor="b" anchorCtr="0">
            <a:noAutofit/>
            <a:scene3d>
              <a:camera prst="orthographicFront"/>
              <a:lightRig rig="balanced" dir="t"/>
            </a:scene3d>
            <a:sp3d>
              <a:extrusionClr>
                <a:schemeClr val="tx1">
                  <a:lumMod val="75000"/>
                </a:schemeClr>
              </a:extrusionClr>
            </a:sp3d>
          </a:bodyPr>
          <a:lstStyle>
            <a:lvl1pPr marL="0" indent="0" algn="l" defTabSz="914400" rtl="0" eaLnBrk="1" latinLnBrk="0" hangingPunct="1">
              <a:spcBef>
                <a:spcPct val="0"/>
              </a:spcBef>
              <a:buFont typeface="Wingdings" pitchFamily="2" charset="2"/>
              <a:buNone/>
              <a:defRPr sz="32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1005840" y="1920240"/>
            <a:ext cx="2834640" cy="1965960"/>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CB488D-F245-40DD-89F9-79777A777BA7}" type="datetimeFigureOut">
              <a:rPr lang="en-US" smtClean="0">
                <a:solidFill>
                  <a:prstClr val="white">
                    <a:tint val="75000"/>
                  </a:prstClr>
                </a:solidFill>
              </a:rPr>
              <a:pPr/>
              <a:t>4/30/2014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C925916-97F0-4BC3-B24E-4744F41213E1}" type="slidenum">
              <a:rPr lang="en-US" smtClean="0">
                <a:solidFill>
                  <a:prstClr val="white">
                    <a:tint val="75000"/>
                  </a:prstClr>
                </a:solidFill>
              </a:rPr>
              <a:pPr/>
              <a:t>‹#›</a:t>
            </a:fld>
            <a:endParaRPr lang="en-US" dirty="0">
              <a:solidFill>
                <a:prstClr val="white">
                  <a:tint val="75000"/>
                </a:prstClr>
              </a:solidFill>
            </a:endParaRPr>
          </a:p>
        </p:txBody>
      </p:sp>
      <p:sp>
        <p:nvSpPr>
          <p:cNvPr id="3" name="Picture Placeholder 2"/>
          <p:cNvSpPr>
            <a:spLocks noGrp="1"/>
          </p:cNvSpPr>
          <p:nvPr>
            <p:ph type="pic" idx="1"/>
          </p:nvPr>
        </p:nvSpPr>
        <p:spPr>
          <a:xfrm>
            <a:off x="4582308" y="413004"/>
            <a:ext cx="3749040" cy="5422392"/>
          </a:xfrm>
          <a:ln w="38100">
            <a:noFill/>
          </a:ln>
          <a:effectLst>
            <a:innerShdw blurRad="381000">
              <a:schemeClr val="bg2">
                <a:lumMod val="75000"/>
              </a:schemeClr>
            </a:inn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grpSp>
        <p:nvGrpSpPr>
          <p:cNvPr id="8" name="Group 7"/>
          <p:cNvGrpSpPr/>
          <p:nvPr/>
        </p:nvGrpSpPr>
        <p:grpSpPr>
          <a:xfrm>
            <a:off x="4468905" y="304800"/>
            <a:ext cx="3975847" cy="5638800"/>
            <a:chOff x="0" y="0"/>
            <a:chExt cx="9144000" cy="6858000"/>
          </a:xfrm>
        </p:grpSpPr>
        <p:sp>
          <p:nvSpPr>
            <p:cNvPr id="9" name="Rectangle 8"/>
            <p:cNvSpPr/>
            <p:nvPr/>
          </p:nvSpPr>
          <p:spPr>
            <a:xfrm>
              <a:off x="0" y="0"/>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flipV="1">
              <a:off x="0" y="6710082"/>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rot="16200000" flipV="1">
              <a:off x="5641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Rectangle 11"/>
            <p:cNvSpPr/>
            <p:nvPr/>
          </p:nvSpPr>
          <p:spPr>
            <a:xfrm rot="5400000" flipH="1" flipV="1">
              <a:off x="-3355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Tree>
    <p:extLst>
      <p:ext uri="{BB962C8B-B14F-4D97-AF65-F5344CB8AC3E}">
        <p14:creationId xmlns:p14="http://schemas.microsoft.com/office/powerpoint/2010/main" val="5129606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ECB488D-F245-40DD-89F9-79777A777BA7}" type="datetimeFigureOut">
              <a:rPr lang="en-US" smtClean="0">
                <a:solidFill>
                  <a:prstClr val="white">
                    <a:tint val="75000"/>
                  </a:prstClr>
                </a:solidFill>
              </a:rPr>
              <a:pPr/>
              <a:t>4/30/2014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C925916-97F0-4BC3-B24E-4744F41213E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4572998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ECB488D-F245-40DD-89F9-79777A777BA7}" type="datetimeFigureOut">
              <a:rPr lang="en-US" smtClean="0">
                <a:solidFill>
                  <a:prstClr val="white">
                    <a:tint val="75000"/>
                  </a:prstClr>
                </a:solidFill>
              </a:rPr>
              <a:pPr/>
              <a:t>4/30/2014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C925916-97F0-4BC3-B24E-4744F41213E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7960232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Air title.png"/>
          <p:cNvPicPr>
            <a:picLocks noChangeAspect="1"/>
          </p:cNvPicPr>
          <p:nvPr/>
        </p:nvPicPr>
        <p:blipFill>
          <a:blip r:embed="rId2"/>
          <a:stretch>
            <a:fillRect/>
          </a:stretch>
        </p:blipFill>
        <p:spPr>
          <a:xfrm>
            <a:off x="3867657" y="0"/>
            <a:ext cx="5276343" cy="6858000"/>
          </a:xfrm>
          <a:prstGeom prst="rect">
            <a:avLst/>
          </a:prstGeom>
        </p:spPr>
      </p:pic>
      <p:sp>
        <p:nvSpPr>
          <p:cNvPr id="2" name="Title 1"/>
          <p:cNvSpPr>
            <a:spLocks noGrp="1"/>
          </p:cNvSpPr>
          <p:nvPr>
            <p:ph type="ctrTitle"/>
          </p:nvPr>
        </p:nvSpPr>
        <p:spPr>
          <a:xfrm>
            <a:off x="457200" y="1951038"/>
            <a:ext cx="4953000" cy="2193831"/>
          </a:xfrm>
        </p:spPr>
        <p:txBody>
          <a:bodyPr anchor="b" anchorCtr="0">
            <a:normAutofit/>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ECB488D-F245-40DD-89F9-79777A777BA7}" type="datetimeFigureOut">
              <a:rPr lang="en-US" smtClean="0">
                <a:solidFill>
                  <a:srgbClr val="17375D">
                    <a:lumMod val="20000"/>
                    <a:lumOff val="80000"/>
                  </a:srgbClr>
                </a:solidFill>
              </a:rPr>
              <a:pPr/>
              <a:t>4/30/2014</a:t>
            </a:fld>
            <a:endParaRPr lang="en-US" dirty="0">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US" dirty="0">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2C925916-97F0-4BC3-B24E-4744F41213E1}" type="slidenum">
              <a:rPr lang="en-US" smtClean="0">
                <a:solidFill>
                  <a:srgbClr val="17375D">
                    <a:lumMod val="20000"/>
                    <a:lumOff val="80000"/>
                  </a:srgbClr>
                </a:solidFill>
              </a:rPr>
              <a:pPr/>
              <a:t>‹#›</a:t>
            </a:fld>
            <a:endParaRPr lang="en-US" dirty="0">
              <a:solidFill>
                <a:srgbClr val="17375D">
                  <a:lumMod val="20000"/>
                  <a:lumOff val="80000"/>
                </a:srgbClr>
              </a:solidFill>
            </a:endParaRPr>
          </a:p>
        </p:txBody>
      </p:sp>
    </p:spTree>
    <p:extLst>
      <p:ext uri="{BB962C8B-B14F-4D97-AF65-F5344CB8AC3E}">
        <p14:creationId xmlns:p14="http://schemas.microsoft.com/office/powerpoint/2010/main" val="388279000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ECB488D-F245-40DD-89F9-79777A777BA7}" type="datetimeFigureOut">
              <a:rPr lang="en-US" smtClean="0">
                <a:solidFill>
                  <a:srgbClr val="17375D">
                    <a:lumMod val="20000"/>
                    <a:lumOff val="80000"/>
                  </a:srgbClr>
                </a:solidFill>
              </a:rPr>
              <a:pPr/>
              <a:t>4/30/2014</a:t>
            </a:fld>
            <a:endParaRPr lang="en-US" dirty="0">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US" dirty="0">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2C925916-97F0-4BC3-B24E-4744F41213E1}" type="slidenum">
              <a:rPr lang="en-US" smtClean="0">
                <a:solidFill>
                  <a:srgbClr val="17375D">
                    <a:lumMod val="20000"/>
                    <a:lumOff val="80000"/>
                  </a:srgbClr>
                </a:solidFill>
              </a:rPr>
              <a:pPr/>
              <a:t>‹#›</a:t>
            </a:fld>
            <a:endParaRPr lang="en-US" dirty="0">
              <a:solidFill>
                <a:srgbClr val="17375D">
                  <a:lumMod val="20000"/>
                  <a:lumOff val="80000"/>
                </a:srgbClr>
              </a:solidFill>
            </a:endParaRPr>
          </a:p>
        </p:txBody>
      </p:sp>
    </p:spTree>
    <p:extLst>
      <p:ext uri="{BB962C8B-B14F-4D97-AF65-F5344CB8AC3E}">
        <p14:creationId xmlns:p14="http://schemas.microsoft.com/office/powerpoint/2010/main" val="954961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12900" y="2590800"/>
            <a:ext cx="5943600" cy="1447800"/>
          </a:xfrm>
        </p:spPr>
        <p:txBody>
          <a:bodyPr vert="horz" lIns="91440" tIns="45720" rIns="91440" bIns="45720" rtlCol="0" anchor="b" anchorCtr="0">
            <a:normAutofit/>
            <a:scene3d>
              <a:camera prst="orthographicFront"/>
              <a:lightRig rig="balanced" dir="t"/>
            </a:scene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vert="horz" lIns="91440" tIns="45720" rIns="91440" bIns="45720" rtlCol="0">
            <a:normAutofit/>
            <a:scene3d>
              <a:camera prst="orthographicFront"/>
              <a:lightRig rig="twoPt" dir="t"/>
            </a:scene3d>
          </a:bodyPr>
          <a:lstStyle>
            <a:lvl1pPr marL="0" indent="0" algn="l" defTabSz="914400"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CB488D-F245-40DD-89F9-79777A777BA7}" type="datetimeFigureOut">
              <a:rPr lang="en-US" smtClean="0">
                <a:solidFill>
                  <a:srgbClr val="17375D">
                    <a:lumMod val="20000"/>
                    <a:lumOff val="80000"/>
                  </a:srgbClr>
                </a:solidFill>
              </a:rPr>
              <a:pPr/>
              <a:t>4/30/2014</a:t>
            </a:fld>
            <a:endParaRPr lang="en-US" dirty="0">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US" dirty="0">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2C925916-97F0-4BC3-B24E-4744F41213E1}" type="slidenum">
              <a:rPr lang="en-US" smtClean="0">
                <a:solidFill>
                  <a:srgbClr val="17375D">
                    <a:lumMod val="20000"/>
                    <a:lumOff val="80000"/>
                  </a:srgbClr>
                </a:solidFill>
              </a:rPr>
              <a:pPr/>
              <a:t>‹#›</a:t>
            </a:fld>
            <a:endParaRPr lang="en-US" dirty="0">
              <a:solidFill>
                <a:srgbClr val="17375D">
                  <a:lumMod val="20000"/>
                  <a:lumOff val="80000"/>
                </a:srgbClr>
              </a:solidFill>
            </a:endParaRPr>
          </a:p>
        </p:txBody>
      </p:sp>
      <p:pic>
        <p:nvPicPr>
          <p:cNvPr id="9" name="Picture 8" descr="Air title.png"/>
          <p:cNvPicPr>
            <a:picLocks noChangeAspect="1"/>
          </p:cNvPicPr>
          <p:nvPr/>
        </p:nvPicPr>
        <p:blipFill>
          <a:blip r:embed="rId2"/>
          <a:srcRect l="42293" t="29512" r="38657" b="34962"/>
          <a:stretch>
            <a:fillRect/>
          </a:stretch>
        </p:blipFill>
        <p:spPr>
          <a:xfrm>
            <a:off x="0" y="0"/>
            <a:ext cx="1475880" cy="3577380"/>
          </a:xfrm>
          <a:prstGeom prst="rect">
            <a:avLst/>
          </a:prstGeom>
        </p:spPr>
      </p:pic>
    </p:spTree>
    <p:extLst>
      <p:ext uri="{BB962C8B-B14F-4D97-AF65-F5344CB8AC3E}">
        <p14:creationId xmlns:p14="http://schemas.microsoft.com/office/powerpoint/2010/main" val="3086444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ECB488D-F245-40DD-89F9-79777A777BA7}" type="datetimeFigureOut">
              <a:rPr lang="en-US" smtClean="0">
                <a:solidFill>
                  <a:srgbClr val="17375D">
                    <a:lumMod val="20000"/>
                    <a:lumOff val="80000"/>
                  </a:srgbClr>
                </a:solidFill>
              </a:rPr>
              <a:pPr/>
              <a:t>4/30/2014</a:t>
            </a:fld>
            <a:endParaRPr lang="en-US" dirty="0">
              <a:solidFill>
                <a:srgbClr val="17375D">
                  <a:lumMod val="20000"/>
                  <a:lumOff val="80000"/>
                </a:srgbClr>
              </a:solidFill>
            </a:endParaRPr>
          </a:p>
        </p:txBody>
      </p:sp>
      <p:sp>
        <p:nvSpPr>
          <p:cNvPr id="6" name="Footer Placeholder 5"/>
          <p:cNvSpPr>
            <a:spLocks noGrp="1"/>
          </p:cNvSpPr>
          <p:nvPr>
            <p:ph type="ftr" sz="quarter" idx="11"/>
          </p:nvPr>
        </p:nvSpPr>
        <p:spPr/>
        <p:txBody>
          <a:bodyPr/>
          <a:lstStyle/>
          <a:p>
            <a:endParaRPr lang="en-US" dirty="0">
              <a:solidFill>
                <a:srgbClr val="17375D">
                  <a:lumMod val="20000"/>
                  <a:lumOff val="80000"/>
                </a:srgbClr>
              </a:solidFill>
            </a:endParaRPr>
          </a:p>
        </p:txBody>
      </p:sp>
      <p:sp>
        <p:nvSpPr>
          <p:cNvPr id="7" name="Slide Number Placeholder 6"/>
          <p:cNvSpPr>
            <a:spLocks noGrp="1"/>
          </p:cNvSpPr>
          <p:nvPr>
            <p:ph type="sldNum" sz="quarter" idx="12"/>
          </p:nvPr>
        </p:nvSpPr>
        <p:spPr/>
        <p:txBody>
          <a:bodyPr/>
          <a:lstStyle/>
          <a:p>
            <a:fld id="{2C925916-97F0-4BC3-B24E-4744F41213E1}" type="slidenum">
              <a:rPr lang="en-US" smtClean="0">
                <a:solidFill>
                  <a:srgbClr val="17375D">
                    <a:lumMod val="20000"/>
                    <a:lumOff val="80000"/>
                  </a:srgbClr>
                </a:solidFill>
              </a:rPr>
              <a:pPr/>
              <a:t>‹#›</a:t>
            </a:fld>
            <a:endParaRPr lang="en-US" dirty="0">
              <a:solidFill>
                <a:srgbClr val="17375D">
                  <a:lumMod val="20000"/>
                  <a:lumOff val="80000"/>
                </a:srgbClr>
              </a:solidFill>
            </a:endParaRPr>
          </a:p>
        </p:txBody>
      </p:sp>
    </p:spTree>
    <p:extLst>
      <p:ext uri="{BB962C8B-B14F-4D97-AF65-F5344CB8AC3E}">
        <p14:creationId xmlns:p14="http://schemas.microsoft.com/office/powerpoint/2010/main" val="1261718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ECB488D-F245-40DD-89F9-79777A777BA7}" type="datetimeFigureOut">
              <a:rPr lang="en-US" smtClean="0">
                <a:solidFill>
                  <a:srgbClr val="17375D">
                    <a:lumMod val="20000"/>
                    <a:lumOff val="80000"/>
                  </a:srgbClr>
                </a:solidFill>
              </a:rPr>
              <a:pPr/>
              <a:t>4/30/2014</a:t>
            </a:fld>
            <a:endParaRPr lang="en-US" dirty="0">
              <a:solidFill>
                <a:srgbClr val="17375D">
                  <a:lumMod val="20000"/>
                  <a:lumOff val="80000"/>
                </a:srgbClr>
              </a:solidFill>
            </a:endParaRPr>
          </a:p>
        </p:txBody>
      </p:sp>
      <p:sp>
        <p:nvSpPr>
          <p:cNvPr id="8" name="Footer Placeholder 7"/>
          <p:cNvSpPr>
            <a:spLocks noGrp="1"/>
          </p:cNvSpPr>
          <p:nvPr>
            <p:ph type="ftr" sz="quarter" idx="11"/>
          </p:nvPr>
        </p:nvSpPr>
        <p:spPr/>
        <p:txBody>
          <a:bodyPr/>
          <a:lstStyle/>
          <a:p>
            <a:endParaRPr lang="en-US" dirty="0">
              <a:solidFill>
                <a:srgbClr val="17375D">
                  <a:lumMod val="20000"/>
                  <a:lumOff val="80000"/>
                </a:srgbClr>
              </a:solidFill>
            </a:endParaRPr>
          </a:p>
        </p:txBody>
      </p:sp>
      <p:sp>
        <p:nvSpPr>
          <p:cNvPr id="9" name="Slide Number Placeholder 8"/>
          <p:cNvSpPr>
            <a:spLocks noGrp="1"/>
          </p:cNvSpPr>
          <p:nvPr>
            <p:ph type="sldNum" sz="quarter" idx="12"/>
          </p:nvPr>
        </p:nvSpPr>
        <p:spPr/>
        <p:txBody>
          <a:bodyPr/>
          <a:lstStyle/>
          <a:p>
            <a:fld id="{2C925916-97F0-4BC3-B24E-4744F41213E1}" type="slidenum">
              <a:rPr lang="en-US" smtClean="0">
                <a:solidFill>
                  <a:srgbClr val="17375D">
                    <a:lumMod val="20000"/>
                    <a:lumOff val="80000"/>
                  </a:srgbClr>
                </a:solidFill>
              </a:rPr>
              <a:pPr/>
              <a:t>‹#›</a:t>
            </a:fld>
            <a:endParaRPr lang="en-US" dirty="0">
              <a:solidFill>
                <a:srgbClr val="17375D">
                  <a:lumMod val="20000"/>
                  <a:lumOff val="80000"/>
                </a:srgbClr>
              </a:solidFill>
            </a:endParaRPr>
          </a:p>
        </p:txBody>
      </p:sp>
    </p:spTree>
    <p:extLst>
      <p:ext uri="{BB962C8B-B14F-4D97-AF65-F5344CB8AC3E}">
        <p14:creationId xmlns:p14="http://schemas.microsoft.com/office/powerpoint/2010/main" val="3411250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ECB488D-F245-40DD-89F9-79777A777BA7}" type="datetimeFigureOut">
              <a:rPr lang="en-US" smtClean="0">
                <a:solidFill>
                  <a:srgbClr val="17375D">
                    <a:lumMod val="20000"/>
                    <a:lumOff val="80000"/>
                  </a:srgbClr>
                </a:solidFill>
              </a:rPr>
              <a:pPr/>
              <a:t>4/30/2014</a:t>
            </a:fld>
            <a:endParaRPr lang="en-US" dirty="0">
              <a:solidFill>
                <a:srgbClr val="17375D">
                  <a:lumMod val="20000"/>
                  <a:lumOff val="80000"/>
                </a:srgbClr>
              </a:solidFill>
            </a:endParaRPr>
          </a:p>
        </p:txBody>
      </p:sp>
      <p:sp>
        <p:nvSpPr>
          <p:cNvPr id="4" name="Footer Placeholder 3"/>
          <p:cNvSpPr>
            <a:spLocks noGrp="1"/>
          </p:cNvSpPr>
          <p:nvPr>
            <p:ph type="ftr" sz="quarter" idx="11"/>
          </p:nvPr>
        </p:nvSpPr>
        <p:spPr/>
        <p:txBody>
          <a:bodyPr/>
          <a:lstStyle/>
          <a:p>
            <a:endParaRPr lang="en-US" dirty="0">
              <a:solidFill>
                <a:srgbClr val="17375D">
                  <a:lumMod val="20000"/>
                  <a:lumOff val="80000"/>
                </a:srgbClr>
              </a:solidFill>
            </a:endParaRPr>
          </a:p>
        </p:txBody>
      </p:sp>
      <p:sp>
        <p:nvSpPr>
          <p:cNvPr id="5" name="Slide Number Placeholder 4"/>
          <p:cNvSpPr>
            <a:spLocks noGrp="1"/>
          </p:cNvSpPr>
          <p:nvPr>
            <p:ph type="sldNum" sz="quarter" idx="12"/>
          </p:nvPr>
        </p:nvSpPr>
        <p:spPr/>
        <p:txBody>
          <a:bodyPr/>
          <a:lstStyle/>
          <a:p>
            <a:fld id="{2C925916-97F0-4BC3-B24E-4744F41213E1}" type="slidenum">
              <a:rPr lang="en-US" smtClean="0">
                <a:solidFill>
                  <a:srgbClr val="17375D">
                    <a:lumMod val="20000"/>
                    <a:lumOff val="80000"/>
                  </a:srgbClr>
                </a:solidFill>
              </a:rPr>
              <a:pPr/>
              <a:t>‹#›</a:t>
            </a:fld>
            <a:endParaRPr lang="en-US" dirty="0">
              <a:solidFill>
                <a:srgbClr val="17375D">
                  <a:lumMod val="20000"/>
                  <a:lumOff val="80000"/>
                </a:srgbClr>
              </a:solidFill>
            </a:endParaRPr>
          </a:p>
        </p:txBody>
      </p:sp>
    </p:spTree>
    <p:extLst>
      <p:ext uri="{BB962C8B-B14F-4D97-AF65-F5344CB8AC3E}">
        <p14:creationId xmlns:p14="http://schemas.microsoft.com/office/powerpoint/2010/main" val="1995235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B488D-F245-40DD-89F9-79777A777BA7}" type="datetimeFigureOut">
              <a:rPr lang="en-US" smtClean="0">
                <a:solidFill>
                  <a:srgbClr val="17375D">
                    <a:lumMod val="20000"/>
                    <a:lumOff val="80000"/>
                  </a:srgbClr>
                </a:solidFill>
              </a:rPr>
              <a:pPr/>
              <a:t>4/30/2014</a:t>
            </a:fld>
            <a:endParaRPr lang="en-US" dirty="0">
              <a:solidFill>
                <a:srgbClr val="17375D">
                  <a:lumMod val="20000"/>
                  <a:lumOff val="80000"/>
                </a:srgbClr>
              </a:solidFill>
            </a:endParaRPr>
          </a:p>
        </p:txBody>
      </p:sp>
      <p:sp>
        <p:nvSpPr>
          <p:cNvPr id="3" name="Footer Placeholder 2"/>
          <p:cNvSpPr>
            <a:spLocks noGrp="1"/>
          </p:cNvSpPr>
          <p:nvPr>
            <p:ph type="ftr" sz="quarter" idx="11"/>
          </p:nvPr>
        </p:nvSpPr>
        <p:spPr/>
        <p:txBody>
          <a:bodyPr/>
          <a:lstStyle/>
          <a:p>
            <a:endParaRPr lang="en-US" dirty="0">
              <a:solidFill>
                <a:srgbClr val="17375D">
                  <a:lumMod val="20000"/>
                  <a:lumOff val="80000"/>
                </a:srgbClr>
              </a:solidFill>
            </a:endParaRPr>
          </a:p>
        </p:txBody>
      </p:sp>
      <p:sp>
        <p:nvSpPr>
          <p:cNvPr id="4" name="Slide Number Placeholder 3"/>
          <p:cNvSpPr>
            <a:spLocks noGrp="1"/>
          </p:cNvSpPr>
          <p:nvPr>
            <p:ph type="sldNum" sz="quarter" idx="12"/>
          </p:nvPr>
        </p:nvSpPr>
        <p:spPr/>
        <p:txBody>
          <a:bodyPr/>
          <a:lstStyle/>
          <a:p>
            <a:fld id="{2C925916-97F0-4BC3-B24E-4744F41213E1}" type="slidenum">
              <a:rPr lang="en-US" smtClean="0">
                <a:solidFill>
                  <a:srgbClr val="17375D">
                    <a:lumMod val="20000"/>
                    <a:lumOff val="80000"/>
                  </a:srgbClr>
                </a:solidFill>
              </a:rPr>
              <a:pPr/>
              <a:t>‹#›</a:t>
            </a:fld>
            <a:endParaRPr lang="en-US" dirty="0">
              <a:solidFill>
                <a:srgbClr val="17375D">
                  <a:lumMod val="20000"/>
                  <a:lumOff val="80000"/>
                </a:srgbClr>
              </a:solidFill>
            </a:endParaRPr>
          </a:p>
        </p:txBody>
      </p:sp>
      <p:pic>
        <p:nvPicPr>
          <p:cNvPr id="5" name="Picture 4" descr="Air title.png"/>
          <p:cNvPicPr>
            <a:picLocks noChangeAspect="1"/>
          </p:cNvPicPr>
          <p:nvPr/>
        </p:nvPicPr>
        <p:blipFill>
          <a:blip r:embed="rId2"/>
          <a:srcRect l="42293" t="29512" r="38657" b="34962"/>
          <a:stretch>
            <a:fillRect/>
          </a:stretch>
        </p:blipFill>
        <p:spPr>
          <a:xfrm>
            <a:off x="0" y="0"/>
            <a:ext cx="1475880" cy="3577380"/>
          </a:xfrm>
          <a:prstGeom prst="rect">
            <a:avLst/>
          </a:prstGeom>
        </p:spPr>
      </p:pic>
    </p:spTree>
    <p:extLst>
      <p:ext uri="{BB962C8B-B14F-4D97-AF65-F5344CB8AC3E}">
        <p14:creationId xmlns:p14="http://schemas.microsoft.com/office/powerpoint/2010/main" val="165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ABA4E-CD72-497B-97AA-7213B3980F60}" type="datetimeFigureOut">
              <a:rPr lang="en-US" smtClean="0">
                <a:solidFill>
                  <a:srgbClr val="895D1D"/>
                </a:solidFill>
              </a:rPr>
              <a:pPr/>
              <a:t>4/30/2014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136129399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6750"/>
          </a:xfrm>
        </p:spPr>
        <p:txBody>
          <a:bodyPr anchor="ct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3200399"/>
            <a:ext cx="2703513" cy="2636839"/>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CB488D-F245-40DD-89F9-79777A777BA7}" type="datetimeFigureOut">
              <a:rPr lang="en-US" smtClean="0">
                <a:solidFill>
                  <a:srgbClr val="17375D">
                    <a:lumMod val="20000"/>
                    <a:lumOff val="80000"/>
                  </a:srgbClr>
                </a:solidFill>
              </a:rPr>
              <a:pPr/>
              <a:t>4/30/2014</a:t>
            </a:fld>
            <a:endParaRPr lang="en-US" dirty="0">
              <a:solidFill>
                <a:srgbClr val="17375D">
                  <a:lumMod val="20000"/>
                  <a:lumOff val="80000"/>
                </a:srgbClr>
              </a:solidFill>
            </a:endParaRPr>
          </a:p>
        </p:txBody>
      </p:sp>
      <p:sp>
        <p:nvSpPr>
          <p:cNvPr id="6" name="Footer Placeholder 5"/>
          <p:cNvSpPr>
            <a:spLocks noGrp="1"/>
          </p:cNvSpPr>
          <p:nvPr>
            <p:ph type="ftr" sz="quarter" idx="11"/>
          </p:nvPr>
        </p:nvSpPr>
        <p:spPr/>
        <p:txBody>
          <a:bodyPr/>
          <a:lstStyle/>
          <a:p>
            <a:endParaRPr lang="en-US" dirty="0">
              <a:solidFill>
                <a:srgbClr val="17375D">
                  <a:lumMod val="20000"/>
                  <a:lumOff val="80000"/>
                </a:srgbClr>
              </a:solidFill>
            </a:endParaRPr>
          </a:p>
        </p:txBody>
      </p:sp>
      <p:sp>
        <p:nvSpPr>
          <p:cNvPr id="7" name="Slide Number Placeholder 6"/>
          <p:cNvSpPr>
            <a:spLocks noGrp="1"/>
          </p:cNvSpPr>
          <p:nvPr>
            <p:ph type="sldNum" sz="quarter" idx="12"/>
          </p:nvPr>
        </p:nvSpPr>
        <p:spPr/>
        <p:txBody>
          <a:bodyPr/>
          <a:lstStyle/>
          <a:p>
            <a:fld id="{2C925916-97F0-4BC3-B24E-4744F41213E1}" type="slidenum">
              <a:rPr lang="en-US" smtClean="0">
                <a:solidFill>
                  <a:srgbClr val="17375D">
                    <a:lumMod val="20000"/>
                    <a:lumOff val="80000"/>
                  </a:srgbClr>
                </a:solidFill>
              </a:rPr>
              <a:pPr/>
              <a:t>‹#›</a:t>
            </a:fld>
            <a:endParaRPr lang="en-US" dirty="0">
              <a:solidFill>
                <a:srgbClr val="17375D">
                  <a:lumMod val="20000"/>
                  <a:lumOff val="80000"/>
                </a:srgbClr>
              </a:solidFill>
            </a:endParaRPr>
          </a:p>
        </p:txBody>
      </p:sp>
    </p:spTree>
    <p:extLst>
      <p:ext uri="{BB962C8B-B14F-4D97-AF65-F5344CB8AC3E}">
        <p14:creationId xmlns:p14="http://schemas.microsoft.com/office/powerpoint/2010/main" val="2664744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vert="horz" lIns="91440" tIns="45720" rIns="91440" bIns="45720" rtlCol="0" anchor="ctr" anchorCtr="0">
            <a:no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3200398"/>
            <a:ext cx="2703512" cy="2636838"/>
          </a:xfrm>
        </p:spPr>
        <p:txBody>
          <a:bodyPr vert="horz" lIns="91440" tIns="45720" rIns="91440" bIns="45720" rtlCol="0">
            <a:normAutofit/>
          </a:bodyPr>
          <a:lstStyle>
            <a:lvl1pPr marL="0" indent="0">
              <a:lnSpc>
                <a:spcPct val="150000"/>
              </a:lnSpc>
              <a:buNone/>
              <a:defRPr sz="14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600"/>
              </a:spcBef>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2ECB488D-F245-40DD-89F9-79777A777BA7}" type="datetimeFigureOut">
              <a:rPr lang="en-US" smtClean="0">
                <a:solidFill>
                  <a:srgbClr val="17375D">
                    <a:lumMod val="20000"/>
                    <a:lumOff val="80000"/>
                  </a:srgbClr>
                </a:solidFill>
              </a:rPr>
              <a:pPr/>
              <a:t>4/30/2014</a:t>
            </a:fld>
            <a:endParaRPr lang="en-US" dirty="0">
              <a:solidFill>
                <a:srgbClr val="17375D">
                  <a:lumMod val="20000"/>
                  <a:lumOff val="80000"/>
                </a:srgbClr>
              </a:solidFill>
            </a:endParaRPr>
          </a:p>
        </p:txBody>
      </p:sp>
      <p:sp>
        <p:nvSpPr>
          <p:cNvPr id="6" name="Footer Placeholder 5"/>
          <p:cNvSpPr>
            <a:spLocks noGrp="1"/>
          </p:cNvSpPr>
          <p:nvPr>
            <p:ph type="ftr" sz="quarter" idx="11"/>
          </p:nvPr>
        </p:nvSpPr>
        <p:spPr/>
        <p:txBody>
          <a:bodyPr/>
          <a:lstStyle/>
          <a:p>
            <a:endParaRPr lang="en-US" dirty="0">
              <a:solidFill>
                <a:srgbClr val="17375D">
                  <a:lumMod val="20000"/>
                  <a:lumOff val="80000"/>
                </a:srgbClr>
              </a:solidFill>
            </a:endParaRPr>
          </a:p>
        </p:txBody>
      </p:sp>
      <p:sp>
        <p:nvSpPr>
          <p:cNvPr id="7" name="Slide Number Placeholder 6"/>
          <p:cNvSpPr>
            <a:spLocks noGrp="1"/>
          </p:cNvSpPr>
          <p:nvPr>
            <p:ph type="sldNum" sz="quarter" idx="12"/>
          </p:nvPr>
        </p:nvSpPr>
        <p:spPr/>
        <p:txBody>
          <a:bodyPr/>
          <a:lstStyle/>
          <a:p>
            <a:fld id="{2C925916-97F0-4BC3-B24E-4744F41213E1}" type="slidenum">
              <a:rPr lang="en-US" smtClean="0">
                <a:solidFill>
                  <a:srgbClr val="17375D">
                    <a:lumMod val="20000"/>
                    <a:lumOff val="80000"/>
                  </a:srgbClr>
                </a:solidFill>
              </a:rPr>
              <a:pPr/>
              <a:t>‹#›</a:t>
            </a:fld>
            <a:endParaRPr lang="en-US" dirty="0">
              <a:solidFill>
                <a:srgbClr val="17375D">
                  <a:lumMod val="20000"/>
                  <a:lumOff val="80000"/>
                </a:srgbClr>
              </a:solidFill>
            </a:endParaRPr>
          </a:p>
        </p:txBody>
      </p:sp>
    </p:spTree>
    <p:extLst>
      <p:ext uri="{BB962C8B-B14F-4D97-AF65-F5344CB8AC3E}">
        <p14:creationId xmlns:p14="http://schemas.microsoft.com/office/powerpoint/2010/main" val="25344909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ECB488D-F245-40DD-89F9-79777A777BA7}" type="datetimeFigureOut">
              <a:rPr lang="en-US" smtClean="0">
                <a:solidFill>
                  <a:srgbClr val="17375D">
                    <a:lumMod val="20000"/>
                    <a:lumOff val="80000"/>
                  </a:srgbClr>
                </a:solidFill>
              </a:rPr>
              <a:pPr/>
              <a:t>4/30/2014</a:t>
            </a:fld>
            <a:endParaRPr lang="en-US" dirty="0">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US" dirty="0">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2C925916-97F0-4BC3-B24E-4744F41213E1}" type="slidenum">
              <a:rPr lang="en-US" smtClean="0">
                <a:solidFill>
                  <a:srgbClr val="17375D">
                    <a:lumMod val="20000"/>
                    <a:lumOff val="80000"/>
                  </a:srgbClr>
                </a:solidFill>
              </a:rPr>
              <a:pPr/>
              <a:t>‹#›</a:t>
            </a:fld>
            <a:endParaRPr lang="en-US" dirty="0">
              <a:solidFill>
                <a:srgbClr val="17375D">
                  <a:lumMod val="20000"/>
                  <a:lumOff val="80000"/>
                </a:srgbClr>
              </a:solidFill>
            </a:endParaRPr>
          </a:p>
        </p:txBody>
      </p:sp>
    </p:spTree>
    <p:extLst>
      <p:ext uri="{BB962C8B-B14F-4D97-AF65-F5344CB8AC3E}">
        <p14:creationId xmlns:p14="http://schemas.microsoft.com/office/powerpoint/2010/main" val="2850968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ECB488D-F245-40DD-89F9-79777A777BA7}" type="datetimeFigureOut">
              <a:rPr lang="en-US" smtClean="0">
                <a:solidFill>
                  <a:srgbClr val="17375D">
                    <a:lumMod val="20000"/>
                    <a:lumOff val="80000"/>
                  </a:srgbClr>
                </a:solidFill>
              </a:rPr>
              <a:pPr/>
              <a:t>4/30/2014</a:t>
            </a:fld>
            <a:endParaRPr lang="en-US" dirty="0">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US" dirty="0">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2C925916-97F0-4BC3-B24E-4744F41213E1}" type="slidenum">
              <a:rPr lang="en-US" smtClean="0">
                <a:solidFill>
                  <a:srgbClr val="17375D">
                    <a:lumMod val="20000"/>
                    <a:lumOff val="80000"/>
                  </a:srgbClr>
                </a:solidFill>
              </a:rPr>
              <a:pPr/>
              <a:t>‹#›</a:t>
            </a:fld>
            <a:endParaRPr lang="en-US" dirty="0">
              <a:solidFill>
                <a:srgbClr val="17375D">
                  <a:lumMod val="20000"/>
                  <a:lumOff val="80000"/>
                </a:srgbClr>
              </a:solidFill>
            </a:endParaRPr>
          </a:p>
        </p:txBody>
      </p:sp>
    </p:spTree>
    <p:extLst>
      <p:ext uri="{BB962C8B-B14F-4D97-AF65-F5344CB8AC3E}">
        <p14:creationId xmlns:p14="http://schemas.microsoft.com/office/powerpoint/2010/main" val="3251854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6" name="Rectangle 25"/>
          <p:cNvSpPr/>
          <p:nvPr/>
        </p:nvSpPr>
        <p:spPr>
          <a:xfrm>
            <a:off x="0" y="0"/>
            <a:ext cx="9144000" cy="6858000"/>
          </a:xfrm>
          <a:prstGeom prst="rect">
            <a:avLst/>
          </a:prstGeom>
          <a:gradFill>
            <a:gsLst>
              <a:gs pos="0">
                <a:schemeClr val="tx1">
                  <a:alpha val="5000"/>
                </a:schemeClr>
              </a:gs>
              <a:gs pos="100000">
                <a:schemeClr val="tx1">
                  <a:alpha val="20000"/>
                </a:schemeClr>
              </a:gs>
            </a:gsLst>
            <a:lin ang="5400000" scaled="0"/>
          </a:gradFill>
          <a:ln w="76200">
            <a:gradFill>
              <a:gsLst>
                <a:gs pos="0">
                  <a:schemeClr val="bg2">
                    <a:lumMod val="60000"/>
                    <a:lumOff val="40000"/>
                    <a:alpha val="90000"/>
                  </a:schemeClr>
                </a:gs>
                <a:gs pos="50000">
                  <a:schemeClr val="bg2">
                    <a:lumMod val="60000"/>
                    <a:lumOff val="40000"/>
                    <a:alpha val="80000"/>
                  </a:schemeClr>
                </a:gs>
                <a:gs pos="100000">
                  <a:schemeClr val="bg2">
                    <a:alpha val="70000"/>
                  </a:schemeClr>
                </a:gs>
              </a:gsLst>
              <a:lin ang="5400000" scaled="0"/>
            </a:gradFill>
            <a:miter lim="800000"/>
          </a:ln>
          <a:scene3d>
            <a:camera prst="orthographicFront"/>
            <a:lightRig rig="contrasting"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p:nvPr>
        </p:nvSpPr>
        <p:spPr>
          <a:xfrm>
            <a:off x="320040" y="228600"/>
            <a:ext cx="8503920" cy="2438400"/>
          </a:xfrm>
        </p:spPr>
        <p:txBody>
          <a:bodyPr vert="horz" lIns="91440" tIns="45720" rIns="91440" bIns="45720" rtlCol="0" anchor="b" anchorCtr="0">
            <a:noAutofit/>
            <a:scene3d>
              <a:camera prst="orthographicFront"/>
              <a:lightRig rig="balanced" dir="t"/>
            </a:scene3d>
            <a:sp3d>
              <a:extrusionClr>
                <a:schemeClr val="tx1">
                  <a:lumMod val="75000"/>
                </a:schemeClr>
              </a:extrusionClr>
            </a:sp3d>
          </a:bodyPr>
          <a:lstStyle>
            <a:lvl1pPr algn="r" defTabSz="914400" rtl="0" eaLnBrk="1" latinLnBrk="0" hangingPunct="1">
              <a:spcBef>
                <a:spcPct val="0"/>
              </a:spcBef>
              <a:buNone/>
              <a:defRPr sz="66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556760" y="2971800"/>
            <a:ext cx="4267200" cy="1725706"/>
          </a:xfrm>
        </p:spPr>
        <p:txBody>
          <a:bodyPr>
            <a:normAutofit/>
          </a:bodyPr>
          <a:lstStyle>
            <a:lvl1pPr marL="0" indent="0" algn="r">
              <a:buNone/>
              <a:defRPr sz="1800">
                <a:gradFill>
                  <a:gsLst>
                    <a:gs pos="1000">
                      <a:schemeClr val="tx2">
                        <a:lumMod val="40000"/>
                        <a:lumOff val="60000"/>
                      </a:schemeClr>
                    </a:gs>
                    <a:gs pos="50000">
                      <a:schemeClr val="tx2"/>
                    </a:gs>
                  </a:gsLst>
                  <a:lin ang="5400000" scaled="0"/>
                </a:gra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ECB488D-F245-40DD-89F9-79777A777BA7}" type="datetimeFigureOut">
              <a:rPr lang="en-US">
                <a:solidFill>
                  <a:prstClr val="white">
                    <a:tint val="75000"/>
                  </a:prstClr>
                </a:solidFill>
              </a:rPr>
              <a:pPr/>
              <a:t>4/30/2014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C925916-97F0-4BC3-B24E-4744F41213E1}" type="slidenum">
              <a:rPr lang="en-US">
                <a:solidFill>
                  <a:prstClr val="white">
                    <a:tint val="75000"/>
                  </a:prstClr>
                </a:solidFill>
              </a:rPr>
              <a:pPr/>
              <a:t>‹#›</a:t>
            </a:fld>
            <a:endParaRPr lang="en-US" dirty="0">
              <a:solidFill>
                <a:prstClr val="white">
                  <a:tint val="75000"/>
                </a:prstClr>
              </a:solidFill>
            </a:endParaRPr>
          </a:p>
        </p:txBody>
      </p:sp>
      <p:sp>
        <p:nvSpPr>
          <p:cNvPr id="13" name="Diagonal Stripe 12"/>
          <p:cNvSpPr/>
          <p:nvPr/>
        </p:nvSpPr>
        <p:spPr>
          <a:xfrm rot="21321315" flipH="1">
            <a:off x="481841" y="2629969"/>
            <a:ext cx="8419617" cy="685800"/>
          </a:xfrm>
          <a:prstGeom prst="diagStripe">
            <a:avLst>
              <a:gd name="adj" fmla="val 50001"/>
            </a:avLst>
          </a:prstGeom>
          <a:solidFill>
            <a:schemeClr val="tx2"/>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extLst>
      <p:ext uri="{BB962C8B-B14F-4D97-AF65-F5344CB8AC3E}">
        <p14:creationId xmlns:p14="http://schemas.microsoft.com/office/powerpoint/2010/main" val="249758928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a:p>
        </p:txBody>
      </p:sp>
      <p:sp>
        <p:nvSpPr>
          <p:cNvPr id="4" name="Date Placeholder 3"/>
          <p:cNvSpPr>
            <a:spLocks noGrp="1"/>
          </p:cNvSpPr>
          <p:nvPr>
            <p:ph type="dt" sz="half" idx="10"/>
          </p:nvPr>
        </p:nvSpPr>
        <p:spPr/>
        <p:txBody>
          <a:bodyPr/>
          <a:lstStyle/>
          <a:p>
            <a:fld id="{2ECB488D-F245-40DD-89F9-79777A777BA7}" type="datetimeFigureOut">
              <a:rPr lang="en-US">
                <a:solidFill>
                  <a:prstClr val="white">
                    <a:tint val="75000"/>
                  </a:prstClr>
                </a:solidFill>
              </a:rPr>
              <a:pPr/>
              <a:t>4/30/2014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C925916-97F0-4BC3-B24E-4744F41213E1}" type="slidenum">
              <a:rPr lang="en-US">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2265117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8063" y="1676400"/>
            <a:ext cx="7315200" cy="1362075"/>
          </a:xfrm>
        </p:spPr>
        <p:txBody>
          <a:bodyPr vert="horz" lIns="91440" tIns="45720" rIns="91440" bIns="45720" rtlCol="0" anchor="b" anchorCtr="0">
            <a:noAutofit/>
            <a:scene3d>
              <a:camera prst="orthographicFront"/>
              <a:lightRig rig="balanced" dir="t"/>
            </a:scene3d>
            <a:sp3d>
              <a:extrusionClr>
                <a:schemeClr val="tx1">
                  <a:lumMod val="75000"/>
                </a:schemeClr>
              </a:extrusionClr>
            </a:sp3d>
          </a:bodyPr>
          <a:lstStyle>
            <a:lvl1pPr algn="l" defTabSz="914400" rtl="0" eaLnBrk="1" latinLnBrk="0" hangingPunct="1">
              <a:spcBef>
                <a:spcPct val="0"/>
              </a:spcBef>
              <a:buNone/>
              <a:defRPr sz="48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008063" y="3148013"/>
            <a:ext cx="7315200" cy="1119187"/>
          </a:xfrm>
        </p:spPr>
        <p:txBody>
          <a:bodyPr vert="horz" lIns="91440" tIns="45720" rIns="91440" bIns="45720" rtlCol="0">
            <a:normAutofit/>
          </a:bodyPr>
          <a:lstStyle>
            <a:lvl1pPr marL="0" indent="0" algn="l" defTabSz="914400" rtl="0" eaLnBrk="1" latinLnBrk="0" hangingPunct="1">
              <a:spcBef>
                <a:spcPts val="1200"/>
              </a:spcBef>
              <a:buFont typeface="Wingdings" pitchFamily="2" charset="2"/>
              <a:buNone/>
              <a:defRPr sz="1800" kern="1200">
                <a:ln>
                  <a:noFill/>
                </a:ln>
                <a:gradFill>
                  <a:gsLst>
                    <a:gs pos="1000">
                      <a:schemeClr val="tx2">
                        <a:lumMod val="40000"/>
                        <a:lumOff val="60000"/>
                      </a:schemeClr>
                    </a:gs>
                    <a:gs pos="50000">
                      <a:schemeClr val="tx2"/>
                    </a:gs>
                  </a:gsLst>
                  <a:lin ang="5400000" scaled="0"/>
                </a:gra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CB488D-F245-40DD-89F9-79777A777BA7}" type="datetimeFigureOut">
              <a:rPr lang="en-US">
                <a:solidFill>
                  <a:prstClr val="white">
                    <a:tint val="75000"/>
                  </a:prstClr>
                </a:solidFill>
              </a:rPr>
              <a:pPr/>
              <a:t>4/30/2014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C925916-97F0-4BC3-B24E-4744F41213E1}" type="slidenum">
              <a:rPr lang="en-US">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628809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0040" y="228600"/>
            <a:ext cx="850392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1008062" y="1922463"/>
            <a:ext cx="3429000" cy="3954462"/>
          </a:xfrm>
        </p:spPr>
        <p:txBody>
          <a:bodyPr>
            <a:normAutofit/>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a:p>
        </p:txBody>
      </p:sp>
      <p:sp>
        <p:nvSpPr>
          <p:cNvPr id="4" name="Content Placeholder 3"/>
          <p:cNvSpPr>
            <a:spLocks noGrp="1"/>
          </p:cNvSpPr>
          <p:nvPr>
            <p:ph sz="half" idx="2"/>
          </p:nvPr>
        </p:nvSpPr>
        <p:spPr>
          <a:xfrm>
            <a:off x="4876800" y="1922463"/>
            <a:ext cx="3429000" cy="3954462"/>
          </a:xfrm>
        </p:spPr>
        <p:txBody>
          <a:bodyPr>
            <a:normAutofit/>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ECB488D-F245-40DD-89F9-79777A777BA7}" type="datetimeFigureOut">
              <a:rPr lang="en-US">
                <a:solidFill>
                  <a:prstClr val="white">
                    <a:tint val="75000"/>
                  </a:prstClr>
                </a:solidFill>
              </a:rPr>
              <a:pPr/>
              <a:t>4/30/2014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C925916-97F0-4BC3-B24E-4744F41213E1}" type="slidenum">
              <a:rPr lang="en-US">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1255515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90600" y="1676400"/>
            <a:ext cx="3429000" cy="639762"/>
          </a:xfrm>
        </p:spPr>
        <p:txBody>
          <a:bodyPr anchor="ctr" anchorCtr="0"/>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90600" y="2590800"/>
            <a:ext cx="3429000" cy="328612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76800" y="1676400"/>
            <a:ext cx="3429000" cy="639762"/>
          </a:xfrm>
        </p:spPr>
        <p:txBody>
          <a:bodyPr anchor="ctr" anchorCtr="0"/>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590800"/>
            <a:ext cx="3429000" cy="328612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ECB488D-F245-40DD-89F9-79777A777BA7}" type="datetimeFigureOut">
              <a:rPr lang="en-US">
                <a:solidFill>
                  <a:prstClr val="white">
                    <a:tint val="75000"/>
                  </a:prstClr>
                </a:solidFill>
              </a:rPr>
              <a:pPr/>
              <a:t>4/30/2014</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2C925916-97F0-4BC3-B24E-4744F41213E1}" type="slidenum">
              <a:rPr lang="en-US">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6329366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ECB488D-F245-40DD-89F9-79777A777BA7}" type="datetimeFigureOut">
              <a:rPr lang="en-US">
                <a:solidFill>
                  <a:prstClr val="white">
                    <a:tint val="75000"/>
                  </a:prstClr>
                </a:solidFill>
              </a:rPr>
              <a:pPr/>
              <a:t>4/30/2014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2C925916-97F0-4BC3-B24E-4744F41213E1}" type="slidenum">
              <a:rPr lang="en-US">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270907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1ABA4E-CD72-497B-97AA-7213B3980F60}" type="datetimeFigureOut">
              <a:rPr lang="en-US" smtClean="0">
                <a:solidFill>
                  <a:srgbClr val="895D1D"/>
                </a:solidFill>
              </a:rPr>
              <a:pPr/>
              <a:t>4/30/2014</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24964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B488D-F245-40DD-89F9-79777A777BA7}" type="datetimeFigureOut">
              <a:rPr lang="en-US">
                <a:solidFill>
                  <a:prstClr val="white">
                    <a:tint val="75000"/>
                  </a:prstClr>
                </a:solidFill>
              </a:rPr>
              <a:pPr/>
              <a:t>4/30/2014</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2C925916-97F0-4BC3-B24E-4744F41213E1}" type="slidenum">
              <a:rPr lang="en-US">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0673303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063" y="457200"/>
            <a:ext cx="2834640" cy="1327150"/>
          </a:xfrm>
        </p:spPr>
        <p:txBody>
          <a:bodyPr vert="horz" lIns="91440" tIns="45720" rIns="91440" bIns="45720" rtlCol="0" anchor="b" anchorCtr="0">
            <a:noAutofit/>
            <a:scene3d>
              <a:camera prst="orthographicFront"/>
              <a:lightRig rig="balanced" dir="t"/>
            </a:scene3d>
            <a:sp3d>
              <a:extrusionClr>
                <a:schemeClr val="tx1">
                  <a:lumMod val="75000"/>
                </a:schemeClr>
              </a:extrusionClr>
            </a:sp3d>
          </a:bodyPr>
          <a:lstStyle>
            <a:lvl1pPr marL="0" indent="0" algn="l" defTabSz="914400" rtl="0" eaLnBrk="1" latinLnBrk="0" hangingPunct="1">
              <a:spcBef>
                <a:spcPct val="0"/>
              </a:spcBef>
              <a:buFont typeface="Wingdings" pitchFamily="2" charset="2"/>
              <a:buNone/>
              <a:defRPr sz="32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572000" y="457200"/>
            <a:ext cx="3751263" cy="5419725"/>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08062" y="1922463"/>
            <a:ext cx="2834640" cy="1963737"/>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CB488D-F245-40DD-89F9-79777A777BA7}" type="datetimeFigureOut">
              <a:rPr lang="en-US">
                <a:solidFill>
                  <a:prstClr val="white">
                    <a:tint val="75000"/>
                  </a:prstClr>
                </a:solidFill>
              </a:rPr>
              <a:pPr/>
              <a:t>4/30/2014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C925916-97F0-4BC3-B24E-4744F41213E1}" type="slidenum">
              <a:rPr lang="en-US">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7764086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5840" y="457200"/>
            <a:ext cx="2834640" cy="1325880"/>
          </a:xfrm>
        </p:spPr>
        <p:txBody>
          <a:bodyPr vert="horz" lIns="91440" tIns="45720" rIns="91440" bIns="45720" rtlCol="0" anchor="b" anchorCtr="0">
            <a:noAutofit/>
            <a:scene3d>
              <a:camera prst="orthographicFront"/>
              <a:lightRig rig="balanced" dir="t"/>
            </a:scene3d>
            <a:sp3d>
              <a:extrusionClr>
                <a:schemeClr val="tx1">
                  <a:lumMod val="75000"/>
                </a:schemeClr>
              </a:extrusionClr>
            </a:sp3d>
          </a:bodyPr>
          <a:lstStyle>
            <a:lvl1pPr marL="0" indent="0" algn="l" defTabSz="914400" rtl="0" eaLnBrk="1" latinLnBrk="0" hangingPunct="1">
              <a:spcBef>
                <a:spcPct val="0"/>
              </a:spcBef>
              <a:buFont typeface="Wingdings" pitchFamily="2" charset="2"/>
              <a:buNone/>
              <a:defRPr sz="32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1005840" y="1920240"/>
            <a:ext cx="2834640" cy="1965960"/>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CB488D-F245-40DD-89F9-79777A777BA7}" type="datetimeFigureOut">
              <a:rPr lang="en-US">
                <a:solidFill>
                  <a:prstClr val="white">
                    <a:tint val="75000"/>
                  </a:prstClr>
                </a:solidFill>
              </a:rPr>
              <a:pPr/>
              <a:t>4/30/2014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C925916-97F0-4BC3-B24E-4744F41213E1}" type="slidenum">
              <a:rPr lang="en-US">
                <a:solidFill>
                  <a:prstClr val="white">
                    <a:tint val="75000"/>
                  </a:prstClr>
                </a:solidFill>
              </a:rPr>
              <a:pPr/>
              <a:t>‹#›</a:t>
            </a:fld>
            <a:endParaRPr lang="en-US" dirty="0">
              <a:solidFill>
                <a:prstClr val="white">
                  <a:tint val="75000"/>
                </a:prstClr>
              </a:solidFill>
            </a:endParaRPr>
          </a:p>
        </p:txBody>
      </p:sp>
      <p:sp>
        <p:nvSpPr>
          <p:cNvPr id="3" name="Picture Placeholder 2"/>
          <p:cNvSpPr>
            <a:spLocks noGrp="1"/>
          </p:cNvSpPr>
          <p:nvPr>
            <p:ph type="pic" idx="1"/>
          </p:nvPr>
        </p:nvSpPr>
        <p:spPr>
          <a:xfrm>
            <a:off x="4582308" y="413004"/>
            <a:ext cx="3749040" cy="5422392"/>
          </a:xfrm>
          <a:ln w="38100">
            <a:noFill/>
          </a:ln>
          <a:effectLst>
            <a:innerShdw blurRad="381000">
              <a:schemeClr val="bg2">
                <a:lumMod val="75000"/>
              </a:schemeClr>
            </a:inn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grpSp>
        <p:nvGrpSpPr>
          <p:cNvPr id="8" name="Group 7"/>
          <p:cNvGrpSpPr/>
          <p:nvPr/>
        </p:nvGrpSpPr>
        <p:grpSpPr>
          <a:xfrm>
            <a:off x="4468905" y="304800"/>
            <a:ext cx="3975847" cy="5638800"/>
            <a:chOff x="0" y="0"/>
            <a:chExt cx="9144000" cy="6858000"/>
          </a:xfrm>
        </p:grpSpPr>
        <p:sp>
          <p:nvSpPr>
            <p:cNvPr id="9" name="Rectangle 8"/>
            <p:cNvSpPr/>
            <p:nvPr/>
          </p:nvSpPr>
          <p:spPr>
            <a:xfrm>
              <a:off x="0" y="0"/>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flipV="1">
              <a:off x="0" y="6710082"/>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rot="16200000" flipV="1">
              <a:off x="5641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Rectangle 11"/>
            <p:cNvSpPr/>
            <p:nvPr/>
          </p:nvSpPr>
          <p:spPr>
            <a:xfrm rot="5400000" flipH="1" flipV="1">
              <a:off x="-3355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Tree>
    <p:extLst>
      <p:ext uri="{BB962C8B-B14F-4D97-AF65-F5344CB8AC3E}">
        <p14:creationId xmlns:p14="http://schemas.microsoft.com/office/powerpoint/2010/main" val="344589156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ECB488D-F245-40DD-89F9-79777A777BA7}" type="datetimeFigureOut">
              <a:rPr lang="en-US">
                <a:solidFill>
                  <a:prstClr val="white">
                    <a:tint val="75000"/>
                  </a:prstClr>
                </a:solidFill>
              </a:rPr>
              <a:pPr/>
              <a:t>4/30/2014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C925916-97F0-4BC3-B24E-4744F41213E1}" type="slidenum">
              <a:rPr lang="en-US">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1068557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ECB488D-F245-40DD-89F9-79777A777BA7}" type="datetimeFigureOut">
              <a:rPr lang="en-US">
                <a:solidFill>
                  <a:prstClr val="white">
                    <a:tint val="75000"/>
                  </a:prstClr>
                </a:solidFill>
              </a:rPr>
              <a:pPr/>
              <a:t>4/30/2014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C925916-97F0-4BC3-B24E-4744F41213E1}" type="slidenum">
              <a:rPr lang="en-US">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612393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1ABA4E-CD72-497B-97AA-7213B3980F60}" type="datetimeFigureOut">
              <a:rPr lang="en-US" smtClean="0">
                <a:solidFill>
                  <a:srgbClr val="895D1D"/>
                </a:solidFill>
              </a:rPr>
              <a:pPr/>
              <a:t>4/30/2014</a:t>
            </a:fld>
            <a:endParaRPr lang="en-US">
              <a:solidFill>
                <a:srgbClr val="895D1D"/>
              </a:solidFill>
            </a:endParaRPr>
          </a:p>
        </p:txBody>
      </p:sp>
      <p:sp>
        <p:nvSpPr>
          <p:cNvPr id="8" name="Footer Placeholder 7"/>
          <p:cNvSpPr>
            <a:spLocks noGrp="1"/>
          </p:cNvSpPr>
          <p:nvPr>
            <p:ph type="ftr" sz="quarter" idx="11"/>
          </p:nvPr>
        </p:nvSpPr>
        <p:spPr/>
        <p:txBody>
          <a:bodyPr/>
          <a:lstStyle/>
          <a:p>
            <a:endParaRPr lang="en-US">
              <a:solidFill>
                <a:srgbClr val="895D1D"/>
              </a:solidFill>
            </a:endParaRPr>
          </a:p>
        </p:txBody>
      </p:sp>
      <p:sp>
        <p:nvSpPr>
          <p:cNvPr id="9" name="Slide Number Placeholder 8"/>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1924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1ABA4E-CD72-497B-97AA-7213B3980F60}" type="datetimeFigureOut">
              <a:rPr lang="en-US" smtClean="0">
                <a:solidFill>
                  <a:srgbClr val="895D1D"/>
                </a:solidFill>
              </a:rPr>
              <a:pPr/>
              <a:t>4/30/2014</a:t>
            </a:fld>
            <a:endParaRPr lang="en-US">
              <a:solidFill>
                <a:srgbClr val="895D1D"/>
              </a:solidFill>
            </a:endParaRPr>
          </a:p>
        </p:txBody>
      </p:sp>
      <p:sp>
        <p:nvSpPr>
          <p:cNvPr id="4" name="Footer Placeholder 3"/>
          <p:cNvSpPr>
            <a:spLocks noGrp="1"/>
          </p:cNvSpPr>
          <p:nvPr>
            <p:ph type="ftr" sz="quarter" idx="11"/>
          </p:nvPr>
        </p:nvSpPr>
        <p:spPr/>
        <p:txBody>
          <a:bodyPr/>
          <a:lstStyle/>
          <a:p>
            <a:endParaRPr lang="en-US">
              <a:solidFill>
                <a:srgbClr val="895D1D"/>
              </a:solidFill>
            </a:endParaRPr>
          </a:p>
        </p:txBody>
      </p:sp>
      <p:sp>
        <p:nvSpPr>
          <p:cNvPr id="5" name="Slide Number Placeholder 4"/>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6219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ABA4E-CD72-497B-97AA-7213B3980F60}" type="datetimeFigureOut">
              <a:rPr lang="en-US" smtClean="0">
                <a:solidFill>
                  <a:srgbClr val="895D1D"/>
                </a:solidFill>
              </a:rPr>
              <a:pPr/>
              <a:t>4/30/2014</a:t>
            </a:fld>
            <a:endParaRPr lang="en-US">
              <a:solidFill>
                <a:srgbClr val="895D1D"/>
              </a:solidFill>
            </a:endParaRPr>
          </a:p>
        </p:txBody>
      </p:sp>
      <p:sp>
        <p:nvSpPr>
          <p:cNvPr id="3" name="Footer Placeholder 2"/>
          <p:cNvSpPr>
            <a:spLocks noGrp="1"/>
          </p:cNvSpPr>
          <p:nvPr>
            <p:ph type="ftr" sz="quarter" idx="11"/>
          </p:nvPr>
        </p:nvSpPr>
        <p:spPr/>
        <p:txBody>
          <a:bodyPr/>
          <a:lstStyle/>
          <a:p>
            <a:endParaRPr lang="en-US">
              <a:solidFill>
                <a:srgbClr val="895D1D"/>
              </a:solidFill>
            </a:endParaRPr>
          </a:p>
        </p:txBody>
      </p:sp>
      <p:sp>
        <p:nvSpPr>
          <p:cNvPr id="4" name="Slide Number Placeholder 3"/>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100419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ABA4E-CD72-497B-97AA-7213B3980F60}" type="datetimeFigureOut">
              <a:rPr lang="en-US" smtClean="0">
                <a:solidFill>
                  <a:srgbClr val="895D1D"/>
                </a:solidFill>
              </a:rPr>
              <a:pPr/>
              <a:t>4/30/2014</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106280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ABA4E-CD72-497B-97AA-7213B3980F60}" type="datetimeFigureOut">
              <a:rPr lang="en-US" smtClean="0">
                <a:solidFill>
                  <a:srgbClr val="895D1D"/>
                </a:solidFill>
              </a:rPr>
              <a:pPr/>
              <a:t>4/30/2014</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1102897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8.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solidFill>
                  <a:srgbClr val="895D1D"/>
                </a:solidFill>
              </a:rPr>
              <a:pPr/>
              <a:t>4/30/2014</a:t>
            </a:fld>
            <a:endParaRPr lang="en-US" dirty="0">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solidFill>
                  <a:srgbClr val="895D1D"/>
                </a:solidFill>
              </a:rPr>
              <a:pPr/>
              <a:t>‹#›</a:t>
            </a:fld>
            <a:endParaRPr lang="en-US" dirty="0">
              <a:solidFill>
                <a:srgbClr val="895D1D"/>
              </a:solidFill>
            </a:endParaRPr>
          </a:p>
        </p:txBody>
      </p:sp>
    </p:spTree>
    <p:extLst>
      <p:ext uri="{BB962C8B-B14F-4D97-AF65-F5344CB8AC3E}">
        <p14:creationId xmlns:p14="http://schemas.microsoft.com/office/powerpoint/2010/main" val="1044080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 y="228600"/>
            <a:ext cx="8503920" cy="1143000"/>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r>
              <a:rPr lang="en-US" smtClean="0"/>
              <a:t>Click to edit Master title style</a:t>
            </a:r>
            <a:endParaRPr/>
          </a:p>
        </p:txBody>
      </p:sp>
      <p:sp>
        <p:nvSpPr>
          <p:cNvPr id="3" name="Text Placeholder 2"/>
          <p:cNvSpPr>
            <a:spLocks noGrp="1"/>
          </p:cNvSpPr>
          <p:nvPr>
            <p:ph type="body" idx="1"/>
          </p:nvPr>
        </p:nvSpPr>
        <p:spPr>
          <a:xfrm>
            <a:off x="990600" y="1905001"/>
            <a:ext cx="73152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544235"/>
            <a:ext cx="2133600" cy="244475"/>
          </a:xfrm>
          <a:prstGeom prst="rect">
            <a:avLst/>
          </a:prstGeom>
        </p:spPr>
        <p:txBody>
          <a:bodyPr vert="horz" lIns="91440" tIns="45720" rIns="91440" bIns="45720" rtlCol="0" anchor="ctr"/>
          <a:lstStyle>
            <a:lvl1pPr algn="l">
              <a:defRPr sz="1400">
                <a:solidFill>
                  <a:schemeClr val="tx1">
                    <a:tint val="75000"/>
                  </a:schemeClr>
                </a:solidFill>
                <a:latin typeface="+mj-lt"/>
              </a:defRPr>
            </a:lvl1pPr>
          </a:lstStyle>
          <a:p>
            <a:fld id="{2ECB488D-F245-40DD-89F9-79777A777BA7}" type="datetimeFigureOut">
              <a:rPr lang="en-US" smtClean="0">
                <a:solidFill>
                  <a:prstClr val="white">
                    <a:tint val="75000"/>
                  </a:prstClr>
                </a:solidFill>
              </a:rPr>
              <a:pPr/>
              <a:t>4/30/2014</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544235"/>
            <a:ext cx="2895600" cy="244475"/>
          </a:xfrm>
          <a:prstGeom prst="rect">
            <a:avLst/>
          </a:prstGeom>
        </p:spPr>
        <p:txBody>
          <a:bodyPr vert="horz" lIns="91440" tIns="45720" rIns="91440" bIns="45720" rtlCol="0" anchor="ctr"/>
          <a:lstStyle>
            <a:lvl1pPr algn="ctr">
              <a:defRPr sz="1400">
                <a:solidFill>
                  <a:schemeClr val="tx1">
                    <a:tint val="75000"/>
                  </a:schemeClr>
                </a:solidFill>
                <a:effectLst>
                  <a:outerShdw blurRad="63500" sx="102000" sy="102000" algn="ctr" rotWithShape="0">
                    <a:prstClr val="black">
                      <a:alpha val="40000"/>
                    </a:prstClr>
                  </a:outerShdw>
                </a:effectLst>
                <a:latin typeface="+mj-lt"/>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544235"/>
            <a:ext cx="2133600" cy="244475"/>
          </a:xfrm>
          <a:prstGeom prst="rect">
            <a:avLst/>
          </a:prstGeom>
        </p:spPr>
        <p:txBody>
          <a:bodyPr vert="horz" lIns="91440" tIns="45720" rIns="91440" bIns="45720" rtlCol="0" anchor="ctr"/>
          <a:lstStyle>
            <a:lvl1pPr algn="r">
              <a:defRPr sz="1400">
                <a:solidFill>
                  <a:schemeClr val="tx1">
                    <a:tint val="75000"/>
                  </a:schemeClr>
                </a:solidFill>
                <a:latin typeface="+mj-lt"/>
              </a:defRPr>
            </a:lvl1pPr>
          </a:lstStyle>
          <a:p>
            <a:fld id="{2C925916-97F0-4BC3-B24E-4744F41213E1}" type="slidenum">
              <a:rPr lang="en-US" smtClean="0">
                <a:solidFill>
                  <a:prstClr val="white">
                    <a:tint val="75000"/>
                  </a:prstClr>
                </a:solidFill>
              </a:rPr>
              <a:pPr/>
              <a:t>‹#›</a:t>
            </a:fld>
            <a:endParaRPr lang="en-US" dirty="0">
              <a:solidFill>
                <a:prstClr val="white">
                  <a:tint val="75000"/>
                </a:prstClr>
              </a:solidFill>
            </a:endParaRPr>
          </a:p>
        </p:txBody>
      </p:sp>
      <p:grpSp>
        <p:nvGrpSpPr>
          <p:cNvPr id="7" name="Group 12"/>
          <p:cNvGrpSpPr/>
          <p:nvPr/>
        </p:nvGrpSpPr>
        <p:grpSpPr>
          <a:xfrm>
            <a:off x="0" y="0"/>
            <a:ext cx="9144000" cy="6858000"/>
            <a:chOff x="0" y="0"/>
            <a:chExt cx="9144000" cy="6858000"/>
          </a:xfrm>
        </p:grpSpPr>
        <p:sp>
          <p:nvSpPr>
            <p:cNvPr id="9" name="Rectangle 8"/>
            <p:cNvSpPr/>
            <p:nvPr/>
          </p:nvSpPr>
          <p:spPr>
            <a:xfrm>
              <a:off x="0" y="0"/>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flipV="1">
              <a:off x="0" y="6710082"/>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rot="16200000" flipV="1">
              <a:off x="5641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Rectangle 11"/>
            <p:cNvSpPr/>
            <p:nvPr/>
          </p:nvSpPr>
          <p:spPr>
            <a:xfrm rot="5400000" flipH="1" flipV="1">
              <a:off x="-3355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Tree>
    <p:extLst>
      <p:ext uri="{BB962C8B-B14F-4D97-AF65-F5344CB8AC3E}">
        <p14:creationId xmlns:p14="http://schemas.microsoft.com/office/powerpoint/2010/main" val="178850198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spcBef>
          <a:spcPct val="0"/>
        </a:spcBef>
        <a:buNone/>
        <a:defRPr sz="40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p:titleStyle>
    <p:bodyStyle>
      <a:lvl1pPr marL="228600" indent="-228600" algn="l" defTabSz="914400" rtl="0" eaLnBrk="1" latinLnBrk="0" hangingPunct="1">
        <a:spcBef>
          <a:spcPts val="1200"/>
        </a:spcBef>
        <a:buFont typeface="Wingdings" pitchFamily="2" charset="2"/>
        <a:buChar char=""/>
        <a:defRPr sz="24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1pPr>
      <a:lvl2pPr marL="685800" indent="-228600" algn="l" defTabSz="914400" rtl="0" eaLnBrk="1" latinLnBrk="0" hangingPunct="1">
        <a:spcBef>
          <a:spcPts val="1200"/>
        </a:spcBef>
        <a:buClr>
          <a:schemeClr val="tx1">
            <a:lumMod val="75000"/>
          </a:schemeClr>
        </a:buClr>
        <a:buFont typeface="Wingdings" pitchFamily="2" charset="2"/>
        <a:buChar char=""/>
        <a:defRPr sz="20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2pPr>
      <a:lvl3pPr marL="1143000" indent="-228600" algn="l" defTabSz="914400" rtl="0" eaLnBrk="1" latinLnBrk="0" hangingPunct="1">
        <a:spcBef>
          <a:spcPts val="1200"/>
        </a:spcBef>
        <a:buFont typeface="Wingdings" pitchFamily="2" charset="2"/>
        <a:buChar char=""/>
        <a:defRPr sz="18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3pPr>
      <a:lvl4pPr marL="1600200" indent="-228600" algn="l" defTabSz="914400" rtl="0" eaLnBrk="1" latinLnBrk="0" hangingPunct="1">
        <a:spcBef>
          <a:spcPts val="1200"/>
        </a:spcBef>
        <a:buClr>
          <a:schemeClr val="tx1">
            <a:lumMod val="75000"/>
          </a:schemeClr>
        </a:buClr>
        <a:buFont typeface="Wingdings" pitchFamily="2" charset="2"/>
        <a:buChar char=""/>
        <a:defRPr sz="18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4pPr>
      <a:lvl5pPr marL="2057400" indent="-228600" algn="l" defTabSz="914400" rtl="0" eaLnBrk="1" latinLnBrk="0" hangingPunct="1">
        <a:spcBef>
          <a:spcPts val="1200"/>
        </a:spcBef>
        <a:buFont typeface="Wingdings" pitchFamily="2" charset="2"/>
        <a:buChar char=""/>
        <a:defRPr sz="18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600200" y="1936377"/>
            <a:ext cx="59436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b="0" kern="1200">
                <a:solidFill>
                  <a:schemeClr val="tx2">
                    <a:lumMod val="20000"/>
                    <a:lumOff val="80000"/>
                  </a:schemeClr>
                </a:solidFill>
                <a:effectLst/>
                <a:latin typeface="+mn-lt"/>
                <a:ea typeface="+mn-ea"/>
                <a:cs typeface="+mn-cs"/>
              </a:defRPr>
            </a:lvl1pPr>
          </a:lstStyle>
          <a:p>
            <a:fld id="{2ECB488D-F245-40DD-89F9-79777A777BA7}" type="datetimeFigureOut">
              <a:rPr lang="en-US" smtClean="0">
                <a:solidFill>
                  <a:srgbClr val="17375D">
                    <a:lumMod val="20000"/>
                    <a:lumOff val="80000"/>
                  </a:srgbClr>
                </a:solidFill>
              </a:rPr>
              <a:pPr/>
              <a:t>4/30/2014</a:t>
            </a:fld>
            <a:endParaRPr lang="en-US" dirty="0">
              <a:solidFill>
                <a:srgbClr val="17375D">
                  <a:lumMod val="20000"/>
                  <a:lumOff val="80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b="0" kern="1200">
                <a:solidFill>
                  <a:schemeClr val="tx2">
                    <a:lumMod val="20000"/>
                    <a:lumOff val="80000"/>
                  </a:schemeClr>
                </a:solidFill>
                <a:effectLst/>
                <a:latin typeface="+mn-lt"/>
                <a:ea typeface="+mn-ea"/>
                <a:cs typeface="+mn-cs"/>
              </a:defRPr>
            </a:lvl1pPr>
          </a:lstStyle>
          <a:p>
            <a:endParaRPr lang="en-US" dirty="0">
              <a:solidFill>
                <a:srgbClr val="17375D">
                  <a:lumMod val="20000"/>
                  <a:lumOff val="80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b="0" kern="1200">
                <a:solidFill>
                  <a:schemeClr val="tx2">
                    <a:lumMod val="20000"/>
                    <a:lumOff val="80000"/>
                  </a:schemeClr>
                </a:solidFill>
                <a:effectLst/>
                <a:latin typeface="+mn-lt"/>
                <a:ea typeface="+mn-ea"/>
                <a:cs typeface="+mn-cs"/>
              </a:defRPr>
            </a:lvl1pPr>
          </a:lstStyle>
          <a:p>
            <a:fld id="{2C925916-97F0-4BC3-B24E-4744F41213E1}" type="slidenum">
              <a:rPr lang="en-US" smtClean="0">
                <a:solidFill>
                  <a:srgbClr val="17375D">
                    <a:lumMod val="20000"/>
                    <a:lumOff val="80000"/>
                  </a:srgbClr>
                </a:solidFill>
              </a:rPr>
              <a:pPr/>
              <a:t>‹#›</a:t>
            </a:fld>
            <a:endParaRPr lang="en-US" dirty="0">
              <a:solidFill>
                <a:srgbClr val="17375D">
                  <a:lumMod val="20000"/>
                  <a:lumOff val="80000"/>
                </a:srgbClr>
              </a:solidFill>
            </a:endParaRPr>
          </a:p>
        </p:txBody>
      </p:sp>
      <p:pic>
        <p:nvPicPr>
          <p:cNvPr id="8" name="Picture 7" descr="dandelion.png"/>
          <p:cNvPicPr>
            <a:picLocks noChangeAspect="1"/>
          </p:cNvPicPr>
          <p:nvPr/>
        </p:nvPicPr>
        <p:blipFill>
          <a:blip r:embed="rId13"/>
          <a:srcRect r="19766" b="20000"/>
          <a:stretch>
            <a:fillRect/>
          </a:stretch>
        </p:blipFill>
        <p:spPr>
          <a:xfrm>
            <a:off x="7772400" y="3200400"/>
            <a:ext cx="1371600" cy="3657600"/>
          </a:xfrm>
          <a:prstGeom prst="rect">
            <a:avLst/>
          </a:prstGeom>
        </p:spPr>
      </p:pic>
      <p:pic>
        <p:nvPicPr>
          <p:cNvPr id="10" name="Picture 9" descr="Air title.png"/>
          <p:cNvPicPr>
            <a:picLocks noChangeAspect="1"/>
          </p:cNvPicPr>
          <p:nvPr/>
        </p:nvPicPr>
        <p:blipFill>
          <a:blip r:embed="rId14"/>
          <a:srcRect l="42293" t="29512" r="38657" b="34962"/>
          <a:stretch>
            <a:fillRect/>
          </a:stretch>
        </p:blipFill>
        <p:spPr>
          <a:xfrm>
            <a:off x="0" y="0"/>
            <a:ext cx="1475880" cy="3577380"/>
          </a:xfrm>
          <a:prstGeom prst="rect">
            <a:avLst/>
          </a:prstGeom>
        </p:spPr>
      </p:pic>
    </p:spTree>
    <p:extLst>
      <p:ext uri="{BB962C8B-B14F-4D97-AF65-F5344CB8AC3E}">
        <p14:creationId xmlns:p14="http://schemas.microsoft.com/office/powerpoint/2010/main" val="10379385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p:titleStyle>
    <p:bodyStyle>
      <a:lvl1pPr marL="342900" indent="-342900" algn="l" defTabSz="914400" rtl="0" eaLnBrk="1" latinLnBrk="0" hangingPunct="1">
        <a:lnSpc>
          <a:spcPct val="100000"/>
        </a:lnSpc>
        <a:spcBef>
          <a:spcPts val="1600"/>
        </a:spcBef>
        <a:buSzPct val="80000"/>
        <a:buFont typeface="Wingdings" pitchFamily="2" charset="2"/>
        <a:buChar char=""/>
        <a:defRPr sz="2000" kern="1200">
          <a:solidFill>
            <a:schemeClr val="tx2"/>
          </a:solidFill>
          <a:latin typeface="+mn-lt"/>
          <a:ea typeface="+mn-ea"/>
          <a:cs typeface="+mn-cs"/>
        </a:defRPr>
      </a:lvl1pPr>
      <a:lvl2pPr marL="631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2pPr>
      <a:lvl3pPr marL="914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3pPr>
      <a:lvl4pPr marL="1196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4pPr>
      <a:lvl5pPr marL="1492250" indent="-2952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5pPr>
      <a:lvl6pPr marL="1774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 y="228600"/>
            <a:ext cx="8503920" cy="1143000"/>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r>
              <a:rPr lang="en-US" smtClean="0"/>
              <a:t>Click to edit Master title style</a:t>
            </a:r>
            <a:endParaRPr/>
          </a:p>
        </p:txBody>
      </p:sp>
      <p:sp>
        <p:nvSpPr>
          <p:cNvPr id="3" name="Text Placeholder 2"/>
          <p:cNvSpPr>
            <a:spLocks noGrp="1"/>
          </p:cNvSpPr>
          <p:nvPr>
            <p:ph type="body" idx="1"/>
          </p:nvPr>
        </p:nvSpPr>
        <p:spPr>
          <a:xfrm>
            <a:off x="990600" y="1905001"/>
            <a:ext cx="73152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544235"/>
            <a:ext cx="2133600" cy="244475"/>
          </a:xfrm>
          <a:prstGeom prst="rect">
            <a:avLst/>
          </a:prstGeom>
        </p:spPr>
        <p:txBody>
          <a:bodyPr vert="horz" lIns="91440" tIns="45720" rIns="91440" bIns="45720" rtlCol="0" anchor="ctr"/>
          <a:lstStyle>
            <a:lvl1pPr algn="l">
              <a:defRPr sz="1400">
                <a:solidFill>
                  <a:schemeClr val="tx1">
                    <a:tint val="75000"/>
                  </a:schemeClr>
                </a:solidFill>
                <a:latin typeface="+mj-lt"/>
              </a:defRPr>
            </a:lvl1pPr>
          </a:lstStyle>
          <a:p>
            <a:fld id="{2ECB488D-F245-40DD-89F9-79777A777BA7}" type="datetimeFigureOut">
              <a:rPr lang="en-US" smtClean="0">
                <a:solidFill>
                  <a:prstClr val="white">
                    <a:tint val="75000"/>
                  </a:prstClr>
                </a:solidFill>
              </a:rPr>
              <a:pPr/>
              <a:t>4/30/2014</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544235"/>
            <a:ext cx="2895600" cy="244475"/>
          </a:xfrm>
          <a:prstGeom prst="rect">
            <a:avLst/>
          </a:prstGeom>
        </p:spPr>
        <p:txBody>
          <a:bodyPr vert="horz" lIns="91440" tIns="45720" rIns="91440" bIns="45720" rtlCol="0" anchor="ctr"/>
          <a:lstStyle>
            <a:lvl1pPr algn="ctr">
              <a:defRPr sz="1400">
                <a:solidFill>
                  <a:schemeClr val="tx1">
                    <a:tint val="75000"/>
                  </a:schemeClr>
                </a:solidFill>
                <a:effectLst>
                  <a:outerShdw blurRad="63500" sx="102000" sy="102000" algn="ctr" rotWithShape="0">
                    <a:prstClr val="black">
                      <a:alpha val="40000"/>
                    </a:prstClr>
                  </a:outerShdw>
                </a:effectLst>
                <a:latin typeface="+mj-lt"/>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544235"/>
            <a:ext cx="2133600" cy="244475"/>
          </a:xfrm>
          <a:prstGeom prst="rect">
            <a:avLst/>
          </a:prstGeom>
        </p:spPr>
        <p:txBody>
          <a:bodyPr vert="horz" lIns="91440" tIns="45720" rIns="91440" bIns="45720" rtlCol="0" anchor="ctr"/>
          <a:lstStyle>
            <a:lvl1pPr algn="r">
              <a:defRPr sz="1400">
                <a:solidFill>
                  <a:schemeClr val="tx1">
                    <a:tint val="75000"/>
                  </a:schemeClr>
                </a:solidFill>
                <a:latin typeface="+mj-lt"/>
              </a:defRPr>
            </a:lvl1pPr>
          </a:lstStyle>
          <a:p>
            <a:fld id="{2C925916-97F0-4BC3-B24E-4744F41213E1}" type="slidenum">
              <a:rPr lang="en-US" smtClean="0">
                <a:solidFill>
                  <a:prstClr val="white">
                    <a:tint val="75000"/>
                  </a:prstClr>
                </a:solidFill>
              </a:rPr>
              <a:pPr/>
              <a:t>‹#›</a:t>
            </a:fld>
            <a:endParaRPr lang="en-US" dirty="0">
              <a:solidFill>
                <a:prstClr val="white">
                  <a:tint val="75000"/>
                </a:prstClr>
              </a:solidFill>
            </a:endParaRPr>
          </a:p>
        </p:txBody>
      </p:sp>
      <p:grpSp>
        <p:nvGrpSpPr>
          <p:cNvPr id="7" name="Group 12"/>
          <p:cNvGrpSpPr/>
          <p:nvPr/>
        </p:nvGrpSpPr>
        <p:grpSpPr>
          <a:xfrm>
            <a:off x="0" y="0"/>
            <a:ext cx="9144000" cy="6858000"/>
            <a:chOff x="0" y="0"/>
            <a:chExt cx="9144000" cy="6858000"/>
          </a:xfrm>
        </p:grpSpPr>
        <p:sp>
          <p:nvSpPr>
            <p:cNvPr id="9" name="Rectangle 8"/>
            <p:cNvSpPr/>
            <p:nvPr/>
          </p:nvSpPr>
          <p:spPr>
            <a:xfrm>
              <a:off x="0" y="0"/>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flipV="1">
              <a:off x="0" y="6710082"/>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rot="16200000" flipV="1">
              <a:off x="5641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Rectangle 11"/>
            <p:cNvSpPr/>
            <p:nvPr/>
          </p:nvSpPr>
          <p:spPr>
            <a:xfrm rot="5400000" flipH="1" flipV="1">
              <a:off x="-3355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Tree>
    <p:extLst>
      <p:ext uri="{BB962C8B-B14F-4D97-AF65-F5344CB8AC3E}">
        <p14:creationId xmlns:p14="http://schemas.microsoft.com/office/powerpoint/2010/main" val="272327784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sz="40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p:titleStyle>
    <p:bodyStyle>
      <a:lvl1pPr marL="228600" indent="-228600" algn="l" defTabSz="914400" rtl="0" eaLnBrk="1" latinLnBrk="0" hangingPunct="1">
        <a:spcBef>
          <a:spcPts val="1200"/>
        </a:spcBef>
        <a:buFont typeface="Wingdings" pitchFamily="2" charset="2"/>
        <a:buChar char=""/>
        <a:defRPr sz="24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1pPr>
      <a:lvl2pPr marL="685800" indent="-228600" algn="l" defTabSz="914400" rtl="0" eaLnBrk="1" latinLnBrk="0" hangingPunct="1">
        <a:spcBef>
          <a:spcPts val="1200"/>
        </a:spcBef>
        <a:buClr>
          <a:schemeClr val="tx1">
            <a:lumMod val="75000"/>
          </a:schemeClr>
        </a:buClr>
        <a:buFont typeface="Wingdings" pitchFamily="2" charset="2"/>
        <a:buChar char=""/>
        <a:defRPr sz="20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2pPr>
      <a:lvl3pPr marL="1143000" indent="-228600" algn="l" defTabSz="914400" rtl="0" eaLnBrk="1" latinLnBrk="0" hangingPunct="1">
        <a:spcBef>
          <a:spcPts val="1200"/>
        </a:spcBef>
        <a:buFont typeface="Wingdings" pitchFamily="2" charset="2"/>
        <a:buChar char=""/>
        <a:defRPr sz="18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3pPr>
      <a:lvl4pPr marL="1600200" indent="-228600" algn="l" defTabSz="914400" rtl="0" eaLnBrk="1" latinLnBrk="0" hangingPunct="1">
        <a:spcBef>
          <a:spcPts val="1200"/>
        </a:spcBef>
        <a:buClr>
          <a:schemeClr val="tx1">
            <a:lumMod val="75000"/>
          </a:schemeClr>
        </a:buClr>
        <a:buFont typeface="Wingdings" pitchFamily="2" charset="2"/>
        <a:buChar char=""/>
        <a:defRPr sz="18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4pPr>
      <a:lvl5pPr marL="2057400" indent="-228600" algn="l" defTabSz="914400" rtl="0" eaLnBrk="1" latinLnBrk="0" hangingPunct="1">
        <a:spcBef>
          <a:spcPts val="1200"/>
        </a:spcBef>
        <a:buFont typeface="Wingdings" pitchFamily="2" charset="2"/>
        <a:buChar char=""/>
        <a:defRPr sz="18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www.aish.com/societyWork/sciencenature/Biblical_Archeology_Sodom_and_Gomorrah.asp"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3.gif"/><Relationship Id="rId4" Type="http://schemas.openxmlformats.org/officeDocument/2006/relationships/hyperlink" Target="http://www.biblicalarchaeology.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aish.com/societyWork/sciencenature/Biblical_Archeology_Sodom_and_Gomorrah.asp" TargetMode="External"/><Relationship Id="rId2" Type="http://schemas.openxmlformats.org/officeDocument/2006/relationships/notesSlide" Target="../notesSlides/notesSlide10.xml"/><Relationship Id="rId1" Type="http://schemas.openxmlformats.org/officeDocument/2006/relationships/slideLayout" Target="../slideLayouts/slideLayout37.xml"/><Relationship Id="rId4" Type="http://schemas.openxmlformats.org/officeDocument/2006/relationships/hyperlink" Target="http://www.biblicalarchaeology.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biblicalarchaeology.org/" TargetMode="External"/><Relationship Id="rId2" Type="http://schemas.openxmlformats.org/officeDocument/2006/relationships/image" Target="../media/image14.gi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www.biblearchaeology.org/"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Theme Of The Bible</a:t>
            </a:r>
            <a:endParaRPr lang="en-US" dirty="0"/>
          </a:p>
        </p:txBody>
      </p:sp>
      <p:sp>
        <p:nvSpPr>
          <p:cNvPr id="3" name="Subtitle 2"/>
          <p:cNvSpPr>
            <a:spLocks noGrp="1"/>
          </p:cNvSpPr>
          <p:nvPr>
            <p:ph type="subTitle" idx="1"/>
          </p:nvPr>
        </p:nvSpPr>
        <p:spPr/>
        <p:txBody>
          <a:bodyPr>
            <a:normAutofit/>
          </a:bodyPr>
          <a:lstStyle/>
          <a:p>
            <a:r>
              <a:rPr lang="en-US" sz="3200" dirty="0" smtClean="0">
                <a:solidFill>
                  <a:schemeClr val="accent3"/>
                </a:solidFill>
                <a:effectLst>
                  <a:outerShdw blurRad="38100" dist="38100" dir="2700000" algn="tl">
                    <a:srgbClr val="000000">
                      <a:alpha val="43137"/>
                    </a:srgbClr>
                  </a:outerShdw>
                </a:effectLst>
                <a:latin typeface="High Tower Text" panose="02040502050506030303" pitchFamily="18" charset="0"/>
              </a:rPr>
              <a:t>Section IX:  Genesis 14</a:t>
            </a:r>
            <a:endParaRPr lang="en-US" sz="3200" dirty="0">
              <a:solidFill>
                <a:schemeClr val="accent3"/>
              </a:solidFill>
              <a:effectLst>
                <a:outerShdw blurRad="38100" dist="38100" dir="2700000" algn="tl">
                  <a:srgbClr val="000000">
                    <a:alpha val="43137"/>
                  </a:srgbClr>
                </a:outerShdw>
              </a:effectLst>
              <a:latin typeface="High Tower Text" panose="02040502050506030303" pitchFamily="18" charset="0"/>
            </a:endParaRPr>
          </a:p>
        </p:txBody>
      </p:sp>
      <p:sp>
        <p:nvSpPr>
          <p:cNvPr id="4" name="TextBox 3"/>
          <p:cNvSpPr txBox="1"/>
          <p:nvPr/>
        </p:nvSpPr>
        <p:spPr>
          <a:xfrm>
            <a:off x="2819400" y="6519446"/>
            <a:ext cx="3446777" cy="338554"/>
          </a:xfrm>
          <a:prstGeom prst="rect">
            <a:avLst/>
          </a:prstGeom>
          <a:noFill/>
        </p:spPr>
        <p:txBody>
          <a:bodyPr wrap="none" rtlCol="0">
            <a:spAutoFit/>
          </a:bodyPr>
          <a:lstStyle/>
          <a:p>
            <a:pPr algn="ctr"/>
            <a:r>
              <a:rPr lang="en-US" sz="1600" i="1" dirty="0">
                <a:solidFill>
                  <a:prstClr val="white"/>
                </a:solidFill>
              </a:rPr>
              <a:t>All verses from the </a:t>
            </a:r>
            <a:r>
              <a:rPr lang="en-US" sz="1600" i="1" dirty="0" err="1">
                <a:solidFill>
                  <a:prstClr val="white"/>
                </a:solidFill>
              </a:rPr>
              <a:t>NKJV</a:t>
            </a:r>
            <a:r>
              <a:rPr lang="en-US" sz="1600" i="1" dirty="0">
                <a:solidFill>
                  <a:prstClr val="white"/>
                </a:solidFill>
              </a:rPr>
              <a:t> unless noted.</a:t>
            </a:r>
          </a:p>
        </p:txBody>
      </p:sp>
      <p:sp>
        <p:nvSpPr>
          <p:cNvPr id="5" name="Rectangle 4"/>
          <p:cNvSpPr/>
          <p:nvPr/>
        </p:nvSpPr>
        <p:spPr>
          <a:xfrm>
            <a:off x="2595337" y="381000"/>
            <a:ext cx="3953326" cy="369332"/>
          </a:xfrm>
          <a:prstGeom prst="rect">
            <a:avLst/>
          </a:prstGeom>
        </p:spPr>
        <p:txBody>
          <a:bodyPr wrap="none">
            <a:spAutoFit/>
          </a:bodyPr>
          <a:lstStyle/>
          <a:p>
            <a:r>
              <a:rPr lang="en-US" dirty="0">
                <a:solidFill>
                  <a:prstClr val="white"/>
                </a:solidFill>
              </a:rPr>
              <a:t>“The Redemption Of Man From Sin”</a:t>
            </a:r>
          </a:p>
        </p:txBody>
      </p:sp>
      <p:sp>
        <p:nvSpPr>
          <p:cNvPr id="6" name="Rectangle 5"/>
          <p:cNvSpPr/>
          <p:nvPr/>
        </p:nvSpPr>
        <p:spPr>
          <a:xfrm>
            <a:off x="2035097" y="4507468"/>
            <a:ext cx="5073825" cy="400110"/>
          </a:xfrm>
          <a:prstGeom prst="rect">
            <a:avLst/>
          </a:prstGeom>
        </p:spPr>
        <p:txBody>
          <a:bodyPr wrap="none">
            <a:spAutoFit/>
          </a:bodyPr>
          <a:lstStyle/>
          <a:p>
            <a:pPr algn="ctr"/>
            <a:r>
              <a:rPr lang="en-US" sz="2000" i="1" dirty="0" smtClean="0">
                <a:solidFill>
                  <a:srgbClr val="D0BE40"/>
                </a:solidFill>
                <a:effectLst>
                  <a:outerShdw blurRad="38100" dist="38100" dir="2700000" algn="tl">
                    <a:srgbClr val="000000">
                      <a:alpha val="43137"/>
                    </a:srgbClr>
                  </a:outerShdw>
                </a:effectLst>
              </a:rPr>
              <a:t>(Abram the Hebrew &amp; The Battle of the Kings)</a:t>
            </a:r>
            <a:endParaRPr lang="en-US" sz="2000" i="1" dirty="0">
              <a:solidFill>
                <a:srgbClr val="D0BE4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607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ajan Pro" pitchFamily="18" charset="0"/>
              </a:rPr>
              <a:t>Once Upon A Time</a:t>
            </a:r>
            <a:endParaRPr lang="en-US" dirty="0">
              <a:latin typeface="Trajan Pro" pitchFamily="18" charset="0"/>
            </a:endParaRPr>
          </a:p>
        </p:txBody>
      </p:sp>
      <p:sp>
        <p:nvSpPr>
          <p:cNvPr id="3" name="Content Placeholder 2"/>
          <p:cNvSpPr>
            <a:spLocks noGrp="1"/>
          </p:cNvSpPr>
          <p:nvPr>
            <p:ph idx="1"/>
          </p:nvPr>
        </p:nvSpPr>
        <p:spPr>
          <a:xfrm>
            <a:off x="1600200" y="1600200"/>
            <a:ext cx="6400800" cy="5105400"/>
          </a:xfrm>
        </p:spPr>
        <p:txBody>
          <a:bodyPr>
            <a:normAutofit/>
          </a:bodyPr>
          <a:lstStyle/>
          <a:p>
            <a:r>
              <a:rPr lang="en-US" sz="2400" dirty="0" smtClean="0"/>
              <a:t>Sodom was of extraordinary beauty and fertility</a:t>
            </a:r>
          </a:p>
          <a:p>
            <a:pPr lvl="1"/>
            <a:r>
              <a:rPr lang="en-US" sz="2000" dirty="0" smtClean="0"/>
              <a:t>“And Lot lifted his eyes and saw all the plain of Jordan, that it was well watered everywhere (before the LORD destroyed Sodom and Gomorrah) like the garden of the LORD, like the land of Egypt as you go toward </a:t>
            </a:r>
            <a:r>
              <a:rPr lang="en-US" sz="2000" dirty="0" err="1" smtClean="0"/>
              <a:t>Zoar</a:t>
            </a:r>
            <a:r>
              <a:rPr lang="en-US" sz="2000" dirty="0" smtClean="0"/>
              <a:t>. Then Lot chose for himself all the plain of Jordan, and Lot journeyed east. And they separated from each other” (Gen. 13:10, 11)</a:t>
            </a:r>
          </a:p>
          <a:p>
            <a:pPr lvl="2"/>
            <a:r>
              <a:rPr lang="en-US" sz="2000" dirty="0" smtClean="0"/>
              <a:t>It resembled the Garden of Eden and the lush areas of Egypt</a:t>
            </a:r>
          </a:p>
          <a:p>
            <a:pPr lvl="2"/>
            <a:r>
              <a:rPr lang="en-US" sz="2000" dirty="0" smtClean="0"/>
              <a:t>It was “well watered everywhere” (superbly  irrigated)</a:t>
            </a:r>
          </a:p>
        </p:txBody>
      </p:sp>
    </p:spTree>
    <p:extLst>
      <p:ext uri="{BB962C8B-B14F-4D97-AF65-F5344CB8AC3E}">
        <p14:creationId xmlns:p14="http://schemas.microsoft.com/office/powerpoint/2010/main" val="3122101441"/>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Title 9"/>
          <p:cNvSpPr>
            <a:spLocks noGrp="1"/>
          </p:cNvSpPr>
          <p:nvPr>
            <p:ph type="title"/>
          </p:nvPr>
        </p:nvSpPr>
        <p:spPr>
          <a:xfrm>
            <a:off x="320040" y="76200"/>
            <a:ext cx="8503920" cy="1143000"/>
          </a:xfrm>
        </p:spPr>
        <p:txBody>
          <a:bodyPr>
            <a:normAutofit fontScale="90000"/>
          </a:bodyPr>
          <a:lstStyle/>
          <a:p>
            <a:pPr algn="ctr"/>
            <a:r>
              <a:rPr lang="en-US" sz="4400" spc="-50" dirty="0" smtClean="0">
                <a:latin typeface="Trajan Pro" pitchFamily="18" charset="0"/>
              </a:rPr>
              <a:t>Archaeological Jewels </a:t>
            </a:r>
            <a:r>
              <a:rPr lang="en-US" sz="3100" spc="-50" dirty="0" smtClean="0">
                <a:latin typeface="Trajan Pro" pitchFamily="18" charset="0"/>
              </a:rPr>
              <a:t>in the </a:t>
            </a:r>
            <a:r>
              <a:rPr lang="en-US" spc="-50" dirty="0" smtClean="0">
                <a:latin typeface="Trajan Pro" pitchFamily="18" charset="0"/>
              </a:rPr>
              <a:t>Ruins </a:t>
            </a:r>
            <a:r>
              <a:rPr lang="en-US" sz="3100" spc="-50" dirty="0" smtClean="0">
                <a:latin typeface="Trajan Pro" pitchFamily="18" charset="0"/>
              </a:rPr>
              <a:t>of</a:t>
            </a:r>
            <a:r>
              <a:rPr lang="en-US" spc="-50" dirty="0" smtClean="0">
                <a:latin typeface="Trajan Pro" pitchFamily="18" charset="0"/>
              </a:rPr>
              <a:t> </a:t>
            </a:r>
            <a:r>
              <a:rPr lang="en-US" sz="4400" spc="-50" dirty="0" smtClean="0">
                <a:latin typeface="Trajan Pro" pitchFamily="18" charset="0"/>
              </a:rPr>
              <a:t>Sodom &amp; Gomorrah</a:t>
            </a:r>
            <a:endParaRPr lang="en-US" spc="-50" dirty="0">
              <a:latin typeface="Trajan Pro" pitchFamily="18" charset="0"/>
            </a:endParaRPr>
          </a:p>
        </p:txBody>
      </p:sp>
      <p:sp>
        <p:nvSpPr>
          <p:cNvPr id="11" name="Content Placeholder 10"/>
          <p:cNvSpPr>
            <a:spLocks noGrp="1"/>
          </p:cNvSpPr>
          <p:nvPr>
            <p:ph sz="half" idx="1"/>
          </p:nvPr>
        </p:nvSpPr>
        <p:spPr>
          <a:xfrm>
            <a:off x="457200" y="1447800"/>
            <a:ext cx="3979862" cy="4429125"/>
          </a:xfrm>
        </p:spPr>
        <p:txBody>
          <a:bodyPr>
            <a:normAutofit fontScale="92500" lnSpcReduction="20000"/>
          </a:bodyPr>
          <a:lstStyle/>
          <a:p>
            <a:r>
              <a:rPr lang="en-US" b="1" dirty="0" smtClean="0"/>
              <a:t>Large Cemetery</a:t>
            </a:r>
          </a:p>
          <a:p>
            <a:pPr lvl="1"/>
            <a:r>
              <a:rPr lang="en-US" dirty="0" smtClean="0"/>
              <a:t>Necessitates a large living population within the area</a:t>
            </a:r>
          </a:p>
          <a:p>
            <a:r>
              <a:rPr lang="en-US" b="1" dirty="0" smtClean="0"/>
              <a:t>Fortified Walls</a:t>
            </a:r>
          </a:p>
          <a:p>
            <a:pPr lvl="1"/>
            <a:r>
              <a:rPr lang="en-US" dirty="0" smtClean="0"/>
              <a:t>~10 acres enclosed with a 23 foot wide wall</a:t>
            </a:r>
          </a:p>
          <a:p>
            <a:pPr lvl="1"/>
            <a:r>
              <a:rPr lang="en-US" dirty="0" smtClean="0"/>
              <a:t>13 feet wide walls at </a:t>
            </a:r>
            <a:r>
              <a:rPr lang="en-US" dirty="0" err="1" smtClean="0"/>
              <a:t>Numeira</a:t>
            </a:r>
            <a:r>
              <a:rPr lang="en-US" dirty="0" smtClean="0"/>
              <a:t> (Gomorrah)</a:t>
            </a:r>
          </a:p>
          <a:p>
            <a:pPr lvl="1"/>
            <a:r>
              <a:rPr lang="en-US" dirty="0" smtClean="0"/>
              <a:t>Implicates threats from others (cf. Gen. 14)</a:t>
            </a:r>
          </a:p>
          <a:p>
            <a:r>
              <a:rPr lang="en-US" b="1" dirty="0" smtClean="0"/>
              <a:t>Average Height Taller than Today</a:t>
            </a:r>
          </a:p>
          <a:p>
            <a:pPr lvl="1"/>
            <a:r>
              <a:rPr lang="en-US" dirty="0" smtClean="0"/>
              <a:t>Skeletal remains indicate an average of 5’9” – 6’4” (</a:t>
            </a:r>
            <a:r>
              <a:rPr lang="en-US" dirty="0" smtClean="0">
                <a:hlinkClick r:id="rId3"/>
              </a:rPr>
              <a:t>aish.com</a:t>
            </a:r>
            <a:r>
              <a:rPr lang="en-US" dirty="0" smtClean="0"/>
              <a:t>)</a:t>
            </a:r>
          </a:p>
        </p:txBody>
      </p:sp>
      <p:sp>
        <p:nvSpPr>
          <p:cNvPr id="13" name="TextBox 12"/>
          <p:cNvSpPr txBox="1"/>
          <p:nvPr/>
        </p:nvSpPr>
        <p:spPr>
          <a:xfrm>
            <a:off x="0" y="5934670"/>
            <a:ext cx="914400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r"/>
            <a:r>
              <a:rPr lang="en-US" dirty="0">
                <a:solidFill>
                  <a:prstClr val="white"/>
                </a:solidFill>
              </a:rPr>
              <a:t>Thanks to the research of Bryan G. Wood, PhD, of </a:t>
            </a:r>
            <a:r>
              <a:rPr lang="en-US" i="1" dirty="0">
                <a:solidFill>
                  <a:prstClr val="white"/>
                </a:solidFill>
              </a:rPr>
              <a:t>Associates For Biblical  Research</a:t>
            </a:r>
            <a:r>
              <a:rPr lang="en-US" dirty="0">
                <a:solidFill>
                  <a:prstClr val="white"/>
                </a:solidFill>
              </a:rPr>
              <a:t>, </a:t>
            </a:r>
            <a:r>
              <a:rPr lang="en-US" dirty="0">
                <a:solidFill>
                  <a:prstClr val="white"/>
                </a:solidFill>
                <a:hlinkClick r:id="rId4"/>
              </a:rPr>
              <a:t>www.BiblicalArchaeology.org</a:t>
            </a:r>
            <a:r>
              <a:rPr lang="en-US" dirty="0">
                <a:solidFill>
                  <a:prstClr val="white"/>
                </a:solidFill>
              </a:rPr>
              <a:t>  article, “The Discovery of the Sin Cities of Sodom and Gomorrah” (originally published in </a:t>
            </a:r>
            <a:r>
              <a:rPr lang="en-US" i="1" dirty="0">
                <a:solidFill>
                  <a:prstClr val="white"/>
                </a:solidFill>
              </a:rPr>
              <a:t>Bible And Spade Magazine</a:t>
            </a:r>
            <a:r>
              <a:rPr lang="en-US" dirty="0">
                <a:solidFill>
                  <a:prstClr val="white"/>
                </a:solidFill>
              </a:rPr>
              <a:t>, Summer 1999)</a:t>
            </a:r>
          </a:p>
        </p:txBody>
      </p:sp>
      <p:pic>
        <p:nvPicPr>
          <p:cNvPr id="52226" name="Picture 2" descr="http://www.biblearchaeology.org/image.axd?picture=Patriarchs1_8.gif"/>
          <p:cNvPicPr>
            <a:picLocks noChangeAspect="1" noChangeArrowheads="1"/>
          </p:cNvPicPr>
          <p:nvPr/>
        </p:nvPicPr>
        <p:blipFill>
          <a:blip r:embed="rId5">
            <a:lum bright="-8000"/>
          </a:blip>
          <a:srcRect/>
          <a:stretch>
            <a:fillRect/>
          </a:stretch>
        </p:blipFill>
        <p:spPr bwMode="auto">
          <a:xfrm>
            <a:off x="4076700" y="1752600"/>
            <a:ext cx="5067300" cy="3314700"/>
          </a:xfrm>
          <a:prstGeom prst="rect">
            <a:avLst/>
          </a:prstGeom>
          <a:ln>
            <a:noFill/>
          </a:ln>
          <a:effectLst>
            <a:softEdge rad="112500"/>
          </a:effectLst>
        </p:spPr>
      </p:pic>
    </p:spTree>
    <p:extLst>
      <p:ext uri="{BB962C8B-B14F-4D97-AF65-F5344CB8AC3E}">
        <p14:creationId xmlns:p14="http://schemas.microsoft.com/office/powerpoint/2010/main" val="2652574735"/>
      </p:ext>
    </p:extLst>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52226"/>
                                        </p:tgtEl>
                                        <p:attrNameLst>
                                          <p:attrName>style.visibility</p:attrName>
                                        </p:attrNameLst>
                                      </p:cBhvr>
                                      <p:to>
                                        <p:strVal val="visible"/>
                                      </p:to>
                                    </p:set>
                                    <p:animEffect transition="in" filter="fade">
                                      <p:cBhvr>
                                        <p:cTn id="33" dur="2000"/>
                                        <p:tgtEl>
                                          <p:spTgt spid="52226"/>
                                        </p:tgtEl>
                                      </p:cBhvr>
                                    </p:animEffect>
                                  </p:child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Title 9"/>
          <p:cNvSpPr>
            <a:spLocks noGrp="1"/>
          </p:cNvSpPr>
          <p:nvPr>
            <p:ph type="title"/>
          </p:nvPr>
        </p:nvSpPr>
        <p:spPr>
          <a:xfrm>
            <a:off x="320040" y="76200"/>
            <a:ext cx="8503920" cy="1143000"/>
          </a:xfrm>
        </p:spPr>
        <p:txBody>
          <a:bodyPr>
            <a:normAutofit fontScale="90000"/>
          </a:bodyPr>
          <a:lstStyle/>
          <a:p>
            <a:pPr algn="ctr"/>
            <a:r>
              <a:rPr lang="en-US" sz="4400" spc="-50" dirty="0" smtClean="0">
                <a:latin typeface="Trajan Pro" pitchFamily="18" charset="0"/>
              </a:rPr>
              <a:t>Archaeological Jewels </a:t>
            </a:r>
            <a:r>
              <a:rPr lang="en-US" sz="3100" spc="-50" dirty="0" smtClean="0">
                <a:latin typeface="Trajan Pro" pitchFamily="18" charset="0"/>
              </a:rPr>
              <a:t>in the </a:t>
            </a:r>
            <a:r>
              <a:rPr lang="en-US" spc="-50" dirty="0" smtClean="0">
                <a:latin typeface="Trajan Pro" pitchFamily="18" charset="0"/>
              </a:rPr>
              <a:t>Ruins </a:t>
            </a:r>
            <a:r>
              <a:rPr lang="en-US" sz="3100" spc="-50" dirty="0" smtClean="0">
                <a:latin typeface="Trajan Pro" pitchFamily="18" charset="0"/>
              </a:rPr>
              <a:t>of</a:t>
            </a:r>
            <a:r>
              <a:rPr lang="en-US" spc="-50" dirty="0" smtClean="0">
                <a:latin typeface="Trajan Pro" pitchFamily="18" charset="0"/>
              </a:rPr>
              <a:t> </a:t>
            </a:r>
            <a:r>
              <a:rPr lang="en-US" sz="4400" spc="-50" dirty="0" smtClean="0">
                <a:latin typeface="Trajan Pro" pitchFamily="18" charset="0"/>
              </a:rPr>
              <a:t>Sodom &amp; Gomorrah</a:t>
            </a:r>
            <a:endParaRPr lang="en-US" spc="-50" dirty="0">
              <a:latin typeface="Trajan Pro" pitchFamily="18" charset="0"/>
            </a:endParaRPr>
          </a:p>
        </p:txBody>
      </p:sp>
      <p:sp>
        <p:nvSpPr>
          <p:cNvPr id="11" name="Content Placeholder 10"/>
          <p:cNvSpPr>
            <a:spLocks noGrp="1"/>
          </p:cNvSpPr>
          <p:nvPr>
            <p:ph sz="half" idx="1"/>
          </p:nvPr>
        </p:nvSpPr>
        <p:spPr>
          <a:xfrm>
            <a:off x="457200" y="1447800"/>
            <a:ext cx="3979862" cy="4429125"/>
          </a:xfrm>
        </p:spPr>
        <p:txBody>
          <a:bodyPr>
            <a:normAutofit fontScale="92500" lnSpcReduction="20000"/>
          </a:bodyPr>
          <a:lstStyle/>
          <a:p>
            <a:r>
              <a:rPr lang="en-US" b="1" dirty="0" smtClean="0"/>
              <a:t>Large Cemetery</a:t>
            </a:r>
          </a:p>
          <a:p>
            <a:pPr lvl="1"/>
            <a:r>
              <a:rPr lang="en-US" dirty="0" smtClean="0"/>
              <a:t>Necessitates a large living population within the area</a:t>
            </a:r>
          </a:p>
          <a:p>
            <a:r>
              <a:rPr lang="en-US" b="1" dirty="0" smtClean="0"/>
              <a:t>Fortified Walls</a:t>
            </a:r>
          </a:p>
          <a:p>
            <a:pPr lvl="1"/>
            <a:r>
              <a:rPr lang="en-US" dirty="0" smtClean="0"/>
              <a:t>~10 acres enclosed with a 23 foot wide wall</a:t>
            </a:r>
          </a:p>
          <a:p>
            <a:pPr lvl="1"/>
            <a:r>
              <a:rPr lang="en-US" dirty="0" smtClean="0"/>
              <a:t>13 feet wide walls at </a:t>
            </a:r>
            <a:r>
              <a:rPr lang="en-US" dirty="0" err="1" smtClean="0"/>
              <a:t>Numeira</a:t>
            </a:r>
            <a:r>
              <a:rPr lang="en-US" dirty="0" smtClean="0"/>
              <a:t> (Gomorrah)</a:t>
            </a:r>
          </a:p>
          <a:p>
            <a:pPr lvl="1"/>
            <a:r>
              <a:rPr lang="en-US" dirty="0" smtClean="0"/>
              <a:t>Implicates threats from others (cf. Gen. 14)</a:t>
            </a:r>
          </a:p>
          <a:p>
            <a:r>
              <a:rPr lang="en-US" b="1" dirty="0" smtClean="0"/>
              <a:t>Average Height Taller than Today</a:t>
            </a:r>
          </a:p>
          <a:p>
            <a:pPr lvl="1"/>
            <a:r>
              <a:rPr lang="en-US" dirty="0" smtClean="0"/>
              <a:t>Skeletal remains indicate an average of 5’9” – 6’4” (</a:t>
            </a:r>
            <a:r>
              <a:rPr lang="en-US" dirty="0" smtClean="0">
                <a:hlinkClick r:id="rId3"/>
              </a:rPr>
              <a:t>aish.com</a:t>
            </a:r>
            <a:r>
              <a:rPr lang="en-US" dirty="0" smtClean="0"/>
              <a:t>)</a:t>
            </a:r>
          </a:p>
        </p:txBody>
      </p:sp>
      <p:sp>
        <p:nvSpPr>
          <p:cNvPr id="12" name="Content Placeholder 11"/>
          <p:cNvSpPr>
            <a:spLocks noGrp="1"/>
          </p:cNvSpPr>
          <p:nvPr>
            <p:ph sz="half" idx="2"/>
          </p:nvPr>
        </p:nvSpPr>
        <p:spPr>
          <a:xfrm>
            <a:off x="4648200" y="1447800"/>
            <a:ext cx="4038600" cy="4495801"/>
          </a:xfrm>
        </p:spPr>
        <p:txBody>
          <a:bodyPr>
            <a:normAutofit fontScale="92500" lnSpcReduction="20000"/>
          </a:bodyPr>
          <a:lstStyle/>
          <a:p>
            <a:r>
              <a:rPr lang="en-US" b="1" dirty="0" smtClean="0"/>
              <a:t>Healthy Diet</a:t>
            </a:r>
          </a:p>
          <a:p>
            <a:pPr lvl="1"/>
            <a:r>
              <a:rPr lang="en-US" dirty="0" err="1" smtClean="0"/>
              <a:t>Paleo</a:t>
            </a:r>
            <a:r>
              <a:rPr lang="en-US" dirty="0" smtClean="0"/>
              <a:t>-botanical studies suggest a rich diversity of crops grown</a:t>
            </a:r>
          </a:p>
          <a:p>
            <a:pPr lvl="1"/>
            <a:r>
              <a:rPr lang="en-US" dirty="0" smtClean="0"/>
              <a:t>Wheat, barley, grapes, lentils, figs, flax, etc.</a:t>
            </a:r>
          </a:p>
          <a:p>
            <a:pPr lvl="1"/>
            <a:r>
              <a:rPr lang="en-US" dirty="0" smtClean="0"/>
              <a:t>A cluster of grapes were found in </a:t>
            </a:r>
            <a:r>
              <a:rPr lang="en-US" dirty="0" err="1" smtClean="0"/>
              <a:t>Numeira</a:t>
            </a:r>
            <a:r>
              <a:rPr lang="en-US" dirty="0" smtClean="0"/>
              <a:t> with their skin still preserved</a:t>
            </a:r>
          </a:p>
          <a:p>
            <a:pPr lvl="2"/>
            <a:r>
              <a:rPr lang="en-US" dirty="0" smtClean="0"/>
              <a:t>The structure collapsed around and sealed them off from the outside</a:t>
            </a:r>
          </a:p>
          <a:p>
            <a:pPr lvl="2"/>
            <a:r>
              <a:rPr lang="en-US" dirty="0" smtClean="0"/>
              <a:t>Indicates freshly harvested and perhaps time of year</a:t>
            </a:r>
          </a:p>
          <a:p>
            <a:pPr lvl="2"/>
            <a:r>
              <a:rPr lang="en-US" dirty="0" smtClean="0"/>
              <a:t>Note how this archaeological find echoes Deuteronomy 32:32</a:t>
            </a:r>
          </a:p>
          <a:p>
            <a:endParaRPr lang="en-US" dirty="0"/>
          </a:p>
        </p:txBody>
      </p:sp>
      <p:sp>
        <p:nvSpPr>
          <p:cNvPr id="13" name="TextBox 12"/>
          <p:cNvSpPr txBox="1"/>
          <p:nvPr/>
        </p:nvSpPr>
        <p:spPr>
          <a:xfrm>
            <a:off x="0" y="5934670"/>
            <a:ext cx="914400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r"/>
            <a:r>
              <a:rPr lang="en-US" dirty="0">
                <a:solidFill>
                  <a:prstClr val="white"/>
                </a:solidFill>
              </a:rPr>
              <a:t>Thanks to the research of Bryan G. Wood, PhD, of </a:t>
            </a:r>
            <a:r>
              <a:rPr lang="en-US" i="1" dirty="0">
                <a:solidFill>
                  <a:prstClr val="white"/>
                </a:solidFill>
              </a:rPr>
              <a:t>Associates For Biblical  Research</a:t>
            </a:r>
            <a:r>
              <a:rPr lang="en-US" dirty="0">
                <a:solidFill>
                  <a:prstClr val="white"/>
                </a:solidFill>
              </a:rPr>
              <a:t>, </a:t>
            </a:r>
            <a:r>
              <a:rPr lang="en-US" dirty="0">
                <a:solidFill>
                  <a:prstClr val="white"/>
                </a:solidFill>
                <a:hlinkClick r:id="rId4"/>
              </a:rPr>
              <a:t>www.BiblicalArchaeology.org</a:t>
            </a:r>
            <a:r>
              <a:rPr lang="en-US" dirty="0">
                <a:solidFill>
                  <a:prstClr val="white"/>
                </a:solidFill>
              </a:rPr>
              <a:t>  article, “The Discovery of the Sin Cities of Sodom and Gomorrah” (originally published in </a:t>
            </a:r>
            <a:r>
              <a:rPr lang="en-US" i="1" dirty="0">
                <a:solidFill>
                  <a:prstClr val="white"/>
                </a:solidFill>
              </a:rPr>
              <a:t>Bible And Spade Magazine</a:t>
            </a:r>
            <a:r>
              <a:rPr lang="en-US" dirty="0">
                <a:solidFill>
                  <a:prstClr val="white"/>
                </a:solidFill>
              </a:rPr>
              <a:t>, Summer 1999)</a:t>
            </a:r>
          </a:p>
        </p:txBody>
      </p:sp>
    </p:spTree>
    <p:extLst>
      <p:ext uri="{BB962C8B-B14F-4D97-AF65-F5344CB8AC3E}">
        <p14:creationId xmlns:p14="http://schemas.microsoft.com/office/powerpoint/2010/main" val="106703394"/>
      </p:ext>
    </p:extLst>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26" name="Picture 2" descr="http://www.biblearchaeology.org/image.axd?picture=Patriarchs1_7.gif"/>
          <p:cNvPicPr>
            <a:picLocks noChangeAspect="1" noChangeArrowheads="1"/>
          </p:cNvPicPr>
          <p:nvPr/>
        </p:nvPicPr>
        <p:blipFill>
          <a:blip r:embed="rId2"/>
          <a:srcRect/>
          <a:stretch>
            <a:fillRect/>
          </a:stretch>
        </p:blipFill>
        <p:spPr bwMode="auto">
          <a:xfrm>
            <a:off x="848908" y="1524000"/>
            <a:ext cx="7456892" cy="4191000"/>
          </a:xfrm>
          <a:prstGeom prst="rect">
            <a:avLst/>
          </a:prstGeom>
          <a:noFill/>
        </p:spPr>
      </p:pic>
      <p:sp>
        <p:nvSpPr>
          <p:cNvPr id="6" name="TextBox 5"/>
          <p:cNvSpPr txBox="1"/>
          <p:nvPr/>
        </p:nvSpPr>
        <p:spPr>
          <a:xfrm>
            <a:off x="0" y="5934670"/>
            <a:ext cx="914400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r"/>
            <a:r>
              <a:rPr lang="en-US" dirty="0">
                <a:solidFill>
                  <a:prstClr val="white"/>
                </a:solidFill>
              </a:rPr>
              <a:t>Thanks to the research of Bryan G. Wood, PhD, of </a:t>
            </a:r>
            <a:r>
              <a:rPr lang="en-US" i="1" dirty="0">
                <a:solidFill>
                  <a:prstClr val="white"/>
                </a:solidFill>
              </a:rPr>
              <a:t>Associates For Biblical  Research</a:t>
            </a:r>
            <a:r>
              <a:rPr lang="en-US" dirty="0">
                <a:solidFill>
                  <a:prstClr val="white"/>
                </a:solidFill>
              </a:rPr>
              <a:t>, </a:t>
            </a:r>
            <a:r>
              <a:rPr lang="en-US" dirty="0">
                <a:solidFill>
                  <a:prstClr val="white"/>
                </a:solidFill>
                <a:hlinkClick r:id="rId3"/>
              </a:rPr>
              <a:t>www.BiblicalArchaeology.org</a:t>
            </a:r>
            <a:r>
              <a:rPr lang="en-US" dirty="0">
                <a:solidFill>
                  <a:prstClr val="white"/>
                </a:solidFill>
              </a:rPr>
              <a:t>  article, “The Discovery of the Sin Cities of Sodom and Gomorrah” (originally published in </a:t>
            </a:r>
            <a:r>
              <a:rPr lang="en-US" i="1" dirty="0">
                <a:solidFill>
                  <a:prstClr val="white"/>
                </a:solidFill>
              </a:rPr>
              <a:t>Bible And Spade Magazine</a:t>
            </a:r>
            <a:r>
              <a:rPr lang="en-US" dirty="0">
                <a:solidFill>
                  <a:prstClr val="white"/>
                </a:solidFill>
              </a:rPr>
              <a:t>, Summer 1999)</a:t>
            </a:r>
          </a:p>
        </p:txBody>
      </p:sp>
      <p:sp>
        <p:nvSpPr>
          <p:cNvPr id="7" name="Rectangle 6"/>
          <p:cNvSpPr/>
          <p:nvPr/>
        </p:nvSpPr>
        <p:spPr>
          <a:xfrm>
            <a:off x="533400" y="76200"/>
            <a:ext cx="8077200" cy="1477328"/>
          </a:xfrm>
          <a:prstGeom prst="rect">
            <a:avLst/>
          </a:prstGeom>
        </p:spPr>
        <p:txBody>
          <a:bodyPr wrap="square">
            <a:spAutoFit/>
          </a:bodyPr>
          <a:lstStyle/>
          <a:p>
            <a:pPr algn="ctr"/>
            <a:r>
              <a:rPr lang="en-US" b="1" dirty="0">
                <a:solidFill>
                  <a:prstClr val="white"/>
                </a:solidFill>
              </a:rPr>
              <a:t>Excavation area at </a:t>
            </a:r>
            <a:r>
              <a:rPr lang="en-US" b="1" dirty="0" err="1">
                <a:solidFill>
                  <a:prstClr val="white"/>
                </a:solidFill>
              </a:rPr>
              <a:t>Numeira</a:t>
            </a:r>
            <a:r>
              <a:rPr lang="en-US" b="1" dirty="0">
                <a:solidFill>
                  <a:prstClr val="white"/>
                </a:solidFill>
              </a:rPr>
              <a:t> as it appeared following the 1977 season.</a:t>
            </a:r>
            <a:r>
              <a:rPr lang="en-US" dirty="0">
                <a:solidFill>
                  <a:prstClr val="white"/>
                </a:solidFill>
              </a:rPr>
              <a:t/>
            </a:r>
            <a:br>
              <a:rPr lang="en-US" dirty="0">
                <a:solidFill>
                  <a:prstClr val="white"/>
                </a:solidFill>
              </a:rPr>
            </a:br>
            <a:r>
              <a:rPr lang="en-US" dirty="0">
                <a:solidFill>
                  <a:prstClr val="white"/>
                </a:solidFill>
              </a:rPr>
              <a:t>“Occupied for less than a century, the remains were better preserved at </a:t>
            </a:r>
            <a:r>
              <a:rPr lang="en-US" dirty="0" err="1">
                <a:solidFill>
                  <a:prstClr val="white"/>
                </a:solidFill>
              </a:rPr>
              <a:t>Numeira</a:t>
            </a:r>
            <a:r>
              <a:rPr lang="en-US" dirty="0">
                <a:solidFill>
                  <a:prstClr val="white"/>
                </a:solidFill>
              </a:rPr>
              <a:t> [</a:t>
            </a:r>
            <a:r>
              <a:rPr lang="en-US" i="1" dirty="0">
                <a:solidFill>
                  <a:prstClr val="white"/>
                </a:solidFill>
              </a:rPr>
              <a:t>Gomorrah</a:t>
            </a:r>
            <a:r>
              <a:rPr lang="en-US" dirty="0">
                <a:solidFill>
                  <a:prstClr val="white"/>
                </a:solidFill>
              </a:rPr>
              <a:t>, </a:t>
            </a:r>
            <a:r>
              <a:rPr lang="en-US" dirty="0" err="1">
                <a:solidFill>
                  <a:prstClr val="white"/>
                </a:solidFill>
              </a:rPr>
              <a:t>sjw</a:t>
            </a:r>
            <a:r>
              <a:rPr lang="en-US" dirty="0">
                <a:solidFill>
                  <a:prstClr val="white"/>
                </a:solidFill>
              </a:rPr>
              <a:t>] than at </a:t>
            </a:r>
            <a:r>
              <a:rPr lang="en-US" dirty="0" err="1">
                <a:solidFill>
                  <a:prstClr val="white"/>
                </a:solidFill>
              </a:rPr>
              <a:t>Bab</a:t>
            </a:r>
            <a:r>
              <a:rPr lang="en-US" dirty="0">
                <a:solidFill>
                  <a:prstClr val="white"/>
                </a:solidFill>
              </a:rPr>
              <a:t> </a:t>
            </a:r>
            <a:r>
              <a:rPr lang="en-US" dirty="0" err="1">
                <a:solidFill>
                  <a:prstClr val="white"/>
                </a:solidFill>
              </a:rPr>
              <a:t>edh-Dhra</a:t>
            </a:r>
            <a:r>
              <a:rPr lang="en-US" dirty="0">
                <a:solidFill>
                  <a:prstClr val="white"/>
                </a:solidFill>
              </a:rPr>
              <a:t> [</a:t>
            </a:r>
            <a:r>
              <a:rPr lang="en-US" i="1" dirty="0">
                <a:solidFill>
                  <a:prstClr val="white"/>
                </a:solidFill>
              </a:rPr>
              <a:t>Sodom</a:t>
            </a:r>
            <a:r>
              <a:rPr lang="en-US" dirty="0">
                <a:solidFill>
                  <a:prstClr val="white"/>
                </a:solidFill>
              </a:rPr>
              <a:t>, </a:t>
            </a:r>
            <a:r>
              <a:rPr lang="en-US" dirty="0" err="1">
                <a:solidFill>
                  <a:prstClr val="white"/>
                </a:solidFill>
              </a:rPr>
              <a:t>sjw</a:t>
            </a:r>
            <a:r>
              <a:rPr lang="en-US" dirty="0">
                <a:solidFill>
                  <a:prstClr val="white"/>
                </a:solidFill>
              </a:rPr>
              <a:t>]. Textiles, string, rope, seeds, and even a cluster of grapes survived amazingly well. Every room was filled with ash and burned debris from the dreadful holocaust that overtook the city.”</a:t>
            </a:r>
          </a:p>
        </p:txBody>
      </p:sp>
    </p:spTree>
    <p:extLst>
      <p:ext uri="{BB962C8B-B14F-4D97-AF65-F5344CB8AC3E}">
        <p14:creationId xmlns:p14="http://schemas.microsoft.com/office/powerpoint/2010/main" val="3177025284"/>
      </p:ext>
    </p:extLst>
  </p:cSld>
  <p:clrMapOvr>
    <a:overrideClrMapping bg1="dk1" tx1="lt1" bg2="dk2" tx2="lt2" accent1="accent1" accent2="accent2" accent3="accent3" accent4="accent4" accent5="accent5" accent6="accent6" hlink="hlink" folHlink="folHlink"/>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70000"/>
                <a:satMod val="115000"/>
              </a:schemeClr>
              <a:schemeClr val="bg1">
                <a:tint val="70000"/>
                <a:satMod val="135000"/>
              </a:schemeClr>
            </a:duotone>
            <a:lum bright="-10000"/>
          </a:blip>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smtClean="0">
                <a:solidFill>
                  <a:srgbClr val="FFC000"/>
                </a:solidFill>
                <a:latin typeface="Steelfish" pitchFamily="2" charset="0"/>
              </a:rPr>
              <a:t>The Battle of the Kings</a:t>
            </a:r>
            <a:r>
              <a:rPr lang="en-US" sz="7200" dirty="0" smtClean="0">
                <a:latin typeface="Steelfish" pitchFamily="2" charset="0"/>
              </a:rPr>
              <a:t/>
            </a:r>
            <a:br>
              <a:rPr lang="en-US" sz="7200" dirty="0" smtClean="0">
                <a:latin typeface="Steelfish" pitchFamily="2" charset="0"/>
              </a:rPr>
            </a:br>
            <a:r>
              <a:rPr lang="en-US" sz="4400" spc="300" dirty="0" smtClean="0">
                <a:latin typeface="Steelfish" pitchFamily="2" charset="0"/>
              </a:rPr>
              <a:t>RANSACKING SODOM</a:t>
            </a:r>
            <a:endParaRPr lang="en-US" sz="7200" spc="300" dirty="0">
              <a:latin typeface="Steelfish" pitchFamily="2" charset="0"/>
            </a:endParaRPr>
          </a:p>
        </p:txBody>
      </p:sp>
      <p:sp>
        <p:nvSpPr>
          <p:cNvPr id="5" name="Text Placeholder 4"/>
          <p:cNvSpPr>
            <a:spLocks noGrp="1"/>
          </p:cNvSpPr>
          <p:nvPr>
            <p:ph type="body" idx="1"/>
          </p:nvPr>
        </p:nvSpPr>
        <p:spPr/>
        <p:txBody>
          <a:bodyPr>
            <a:normAutofit/>
          </a:bodyPr>
          <a:lstStyle/>
          <a:p>
            <a:r>
              <a:rPr lang="en-US" sz="2000" dirty="0" smtClean="0"/>
              <a:t>Genesis 14</a:t>
            </a:r>
            <a:endParaRPr lang="en-US" sz="2000" dirty="0"/>
          </a:p>
        </p:txBody>
      </p:sp>
      <p:sp>
        <p:nvSpPr>
          <p:cNvPr id="6" name="Rectangle 5"/>
          <p:cNvSpPr/>
          <p:nvPr/>
        </p:nvSpPr>
        <p:spPr>
          <a:xfrm>
            <a:off x="2209800" y="3962400"/>
            <a:ext cx="5334000" cy="2062103"/>
          </a:xfrm>
          <a:prstGeom prst="rect">
            <a:avLst/>
          </a:prstGeom>
        </p:spPr>
        <p:txBody>
          <a:bodyPr wrap="square">
            <a:spAutoFit/>
          </a:bodyPr>
          <a:lstStyle/>
          <a:p>
            <a:pPr algn="ctr"/>
            <a:r>
              <a:rPr lang="en-US" sz="3200" dirty="0">
                <a:solidFill>
                  <a:prstClr val="white"/>
                </a:solidFill>
              </a:rPr>
              <a:t>“Then they took all the goods of Sodom and Gomorrah, and all their provisions, and went their way” (Gen. 14:11)</a:t>
            </a:r>
          </a:p>
        </p:txBody>
      </p:sp>
      <p:sp>
        <p:nvSpPr>
          <p:cNvPr id="7" name="TextBox 6"/>
          <p:cNvSpPr txBox="1"/>
          <p:nvPr/>
        </p:nvSpPr>
        <p:spPr>
          <a:xfrm>
            <a:off x="304800" y="1447800"/>
            <a:ext cx="562975" cy="523220"/>
          </a:xfrm>
          <a:prstGeom prst="rect">
            <a:avLst/>
          </a:prstGeom>
          <a:noFill/>
        </p:spPr>
        <p:txBody>
          <a:bodyPr wrap="none" rtlCol="0">
            <a:spAutoFit/>
          </a:bodyPr>
          <a:lstStyle/>
          <a:p>
            <a:r>
              <a:rPr lang="en-US" sz="2800" dirty="0">
                <a:solidFill>
                  <a:prstClr val="white"/>
                </a:solidFill>
              </a:rPr>
              <a:t>(1)</a:t>
            </a:r>
          </a:p>
        </p:txBody>
      </p:sp>
    </p:spTree>
    <p:extLst>
      <p:ext uri="{BB962C8B-B14F-4D97-AF65-F5344CB8AC3E}">
        <p14:creationId xmlns:p14="http://schemas.microsoft.com/office/powerpoint/2010/main" val="2652923764"/>
      </p:ext>
    </p:extLst>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Genesis 14:1-4</a:t>
            </a:r>
            <a:endParaRPr lang="en-US" dirty="0"/>
          </a:p>
        </p:txBody>
      </p:sp>
      <p:sp>
        <p:nvSpPr>
          <p:cNvPr id="5" name="Content Placeholder 4"/>
          <p:cNvSpPr>
            <a:spLocks noGrp="1"/>
          </p:cNvSpPr>
          <p:nvPr>
            <p:ph idx="1"/>
          </p:nvPr>
        </p:nvSpPr>
        <p:spPr>
          <a:xfrm>
            <a:off x="990600" y="1905001"/>
            <a:ext cx="7315200" cy="3810000"/>
          </a:xfrm>
        </p:spPr>
        <p:txBody>
          <a:bodyPr>
            <a:normAutofit/>
          </a:bodyPr>
          <a:lstStyle/>
          <a:p>
            <a:r>
              <a:rPr lang="en-US" sz="3200" dirty="0" smtClean="0"/>
              <a:t>An ancient event that happened about 2000 BC</a:t>
            </a:r>
          </a:p>
          <a:p>
            <a:pPr lvl="1"/>
            <a:r>
              <a:rPr lang="en-US" sz="2800" dirty="0" smtClean="0"/>
              <a:t>It was an ancient event in Moses’ day as he had to clarify and correlate the “modern” names for the old names (vv. 2, 3, 7, 8, 17)</a:t>
            </a:r>
          </a:p>
          <a:p>
            <a:pPr lvl="2"/>
            <a:r>
              <a:rPr lang="en-US" sz="2600" dirty="0" smtClean="0"/>
              <a:t>“</a:t>
            </a:r>
            <a:r>
              <a:rPr lang="en-US" sz="2600" dirty="0" err="1" smtClean="0"/>
              <a:t>Siddim</a:t>
            </a:r>
            <a:r>
              <a:rPr lang="en-US" sz="2600" dirty="0" smtClean="0"/>
              <a:t>” = “Field” (v. 3)</a:t>
            </a:r>
            <a:endParaRPr lang="en-US" sz="2600" dirty="0"/>
          </a:p>
        </p:txBody>
      </p:sp>
    </p:spTree>
    <p:extLst>
      <p:ext uri="{BB962C8B-B14F-4D97-AF65-F5344CB8AC3E}">
        <p14:creationId xmlns:p14="http://schemas.microsoft.com/office/powerpoint/2010/main" val="373567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Genesis 14:1-4</a:t>
            </a:r>
            <a:endParaRPr lang="en-US" dirty="0"/>
          </a:p>
        </p:txBody>
      </p:sp>
      <p:sp>
        <p:nvSpPr>
          <p:cNvPr id="5" name="Content Placeholder 4"/>
          <p:cNvSpPr>
            <a:spLocks noGrp="1"/>
          </p:cNvSpPr>
          <p:nvPr>
            <p:ph idx="1"/>
          </p:nvPr>
        </p:nvSpPr>
        <p:spPr>
          <a:xfrm>
            <a:off x="990600" y="1905001"/>
            <a:ext cx="7315200" cy="3810000"/>
          </a:xfrm>
        </p:spPr>
        <p:txBody>
          <a:bodyPr>
            <a:noAutofit/>
          </a:bodyPr>
          <a:lstStyle/>
          <a:p>
            <a:r>
              <a:rPr lang="en-US" sz="3200" dirty="0" smtClean="0"/>
              <a:t>Revolt!</a:t>
            </a:r>
          </a:p>
          <a:p>
            <a:pPr lvl="1"/>
            <a:r>
              <a:rPr lang="en-US" sz="2800" dirty="0" smtClean="0"/>
              <a:t>Kings rebelling against kings</a:t>
            </a:r>
          </a:p>
          <a:p>
            <a:pPr lvl="2"/>
            <a:r>
              <a:rPr lang="en-US" sz="2400" dirty="0" smtClean="0"/>
              <a:t>Kings of the Plain rebelled after 12 full years of serving</a:t>
            </a:r>
          </a:p>
          <a:p>
            <a:pPr lvl="1"/>
            <a:r>
              <a:rPr lang="en-US" sz="2800" dirty="0" smtClean="0"/>
              <a:t>Because of the trading routes from the East down through Egypt, it was in every nation’s interest to have control of the Jordan area</a:t>
            </a:r>
          </a:p>
          <a:p>
            <a:pPr lvl="1"/>
            <a:r>
              <a:rPr lang="en-US" sz="2800" dirty="0" smtClean="0"/>
              <a:t>About 1000 mile journey</a:t>
            </a:r>
          </a:p>
        </p:txBody>
      </p:sp>
    </p:spTree>
    <p:extLst>
      <p:ext uri="{BB962C8B-B14F-4D97-AF65-F5344CB8AC3E}">
        <p14:creationId xmlns:p14="http://schemas.microsoft.com/office/powerpoint/2010/main" val="174319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Kings Versus Kings</a:t>
            </a:r>
            <a:endParaRPr lang="en-US" dirty="0"/>
          </a:p>
        </p:txBody>
      </p:sp>
      <p:sp>
        <p:nvSpPr>
          <p:cNvPr id="5" name="Text Placeholder 4"/>
          <p:cNvSpPr>
            <a:spLocks noGrp="1"/>
          </p:cNvSpPr>
          <p:nvPr>
            <p:ph type="body" idx="1"/>
          </p:nvPr>
        </p:nvSpPr>
        <p:spPr>
          <a:xfrm>
            <a:off x="990600" y="1447800"/>
            <a:ext cx="3429000" cy="639762"/>
          </a:xfrm>
        </p:spPr>
        <p:txBody>
          <a:bodyPr>
            <a:normAutofit/>
          </a:bodyPr>
          <a:lstStyle/>
          <a:p>
            <a:r>
              <a:rPr lang="en-US" sz="2800" dirty="0" smtClean="0"/>
              <a:t>Eastern Kings</a:t>
            </a:r>
            <a:endParaRPr lang="en-US" sz="2800" dirty="0"/>
          </a:p>
        </p:txBody>
      </p:sp>
      <p:sp>
        <p:nvSpPr>
          <p:cNvPr id="6" name="Content Placeholder 5"/>
          <p:cNvSpPr>
            <a:spLocks noGrp="1"/>
          </p:cNvSpPr>
          <p:nvPr>
            <p:ph sz="half" idx="2"/>
          </p:nvPr>
        </p:nvSpPr>
        <p:spPr>
          <a:xfrm>
            <a:off x="457200" y="2174874"/>
            <a:ext cx="4040188" cy="4683126"/>
          </a:xfrm>
        </p:spPr>
        <p:txBody>
          <a:bodyPr>
            <a:normAutofit/>
          </a:bodyPr>
          <a:lstStyle/>
          <a:p>
            <a:r>
              <a:rPr lang="en-US" sz="2000" b="1" dirty="0" err="1" smtClean="0"/>
              <a:t>Amraphel</a:t>
            </a:r>
            <a:r>
              <a:rPr lang="en-US" sz="2000" dirty="0" smtClean="0"/>
              <a:t> (</a:t>
            </a:r>
            <a:r>
              <a:rPr lang="en-US" sz="2000" dirty="0" err="1" smtClean="0"/>
              <a:t>sayer</a:t>
            </a:r>
            <a:r>
              <a:rPr lang="en-US" sz="2000" dirty="0" smtClean="0"/>
              <a:t> of darkness)</a:t>
            </a:r>
          </a:p>
          <a:p>
            <a:r>
              <a:rPr lang="en-US" sz="2000" b="1" dirty="0" err="1" smtClean="0"/>
              <a:t>Arioch</a:t>
            </a:r>
            <a:r>
              <a:rPr lang="en-US" sz="2000" dirty="0" smtClean="0"/>
              <a:t> (lion-like)</a:t>
            </a:r>
          </a:p>
          <a:p>
            <a:r>
              <a:rPr lang="en-US" sz="2000" b="1" dirty="0" smtClean="0"/>
              <a:t>Chedorlaomer</a:t>
            </a:r>
            <a:endParaRPr lang="en-US" sz="2000" b="1" dirty="0"/>
          </a:p>
          <a:p>
            <a:pPr lvl="1"/>
            <a:r>
              <a:rPr lang="en-US" sz="2000" dirty="0" smtClean="0"/>
              <a:t>Hebrew transliteration of </a:t>
            </a:r>
            <a:r>
              <a:rPr lang="en-US" sz="2000" dirty="0" err="1" smtClean="0"/>
              <a:t>Kudur</a:t>
            </a:r>
            <a:r>
              <a:rPr lang="en-US" sz="2000" dirty="0" smtClean="0"/>
              <a:t> </a:t>
            </a:r>
            <a:r>
              <a:rPr lang="en-US" sz="2000" dirty="0" err="1" smtClean="0"/>
              <a:t>Lagamar</a:t>
            </a:r>
            <a:endParaRPr lang="en-US" sz="2000" dirty="0"/>
          </a:p>
          <a:p>
            <a:pPr lvl="1"/>
            <a:r>
              <a:rPr lang="en-US" sz="2000" dirty="0" smtClean="0"/>
              <a:t>“…</a:t>
            </a:r>
            <a:r>
              <a:rPr lang="en-US" sz="2000" dirty="0" err="1" smtClean="0"/>
              <a:t>Lagamar</a:t>
            </a:r>
            <a:r>
              <a:rPr lang="en-US" sz="2000" dirty="0" smtClean="0"/>
              <a:t> was the name of one of the Chaldean deities…” (Expositors Bible Commentary)</a:t>
            </a:r>
          </a:p>
          <a:p>
            <a:r>
              <a:rPr lang="en-US" sz="2000" b="1" dirty="0" smtClean="0"/>
              <a:t>Tidal</a:t>
            </a:r>
            <a:r>
              <a:rPr lang="en-US" sz="2000" dirty="0" smtClean="0"/>
              <a:t> (great son)</a:t>
            </a:r>
            <a:endParaRPr lang="en-US" sz="2000" dirty="0"/>
          </a:p>
        </p:txBody>
      </p:sp>
      <p:sp>
        <p:nvSpPr>
          <p:cNvPr id="7" name="Text Placeholder 6"/>
          <p:cNvSpPr>
            <a:spLocks noGrp="1"/>
          </p:cNvSpPr>
          <p:nvPr>
            <p:ph type="body" sz="quarter" idx="3"/>
          </p:nvPr>
        </p:nvSpPr>
        <p:spPr>
          <a:xfrm>
            <a:off x="4876800" y="1447800"/>
            <a:ext cx="3429000" cy="639762"/>
          </a:xfrm>
        </p:spPr>
        <p:txBody>
          <a:bodyPr>
            <a:normAutofit/>
          </a:bodyPr>
          <a:lstStyle/>
          <a:p>
            <a:r>
              <a:rPr lang="en-US" sz="2800" dirty="0" smtClean="0"/>
              <a:t>Kings of the Plain</a:t>
            </a:r>
            <a:endParaRPr lang="en-US" sz="2800" dirty="0"/>
          </a:p>
        </p:txBody>
      </p:sp>
      <p:sp>
        <p:nvSpPr>
          <p:cNvPr id="8" name="Content Placeholder 7"/>
          <p:cNvSpPr>
            <a:spLocks noGrp="1"/>
          </p:cNvSpPr>
          <p:nvPr>
            <p:ph sz="quarter" idx="4"/>
          </p:nvPr>
        </p:nvSpPr>
        <p:spPr>
          <a:xfrm>
            <a:off x="4645025" y="2174874"/>
            <a:ext cx="4041775" cy="4225925"/>
          </a:xfrm>
        </p:spPr>
        <p:txBody>
          <a:bodyPr>
            <a:normAutofit/>
          </a:bodyPr>
          <a:lstStyle/>
          <a:p>
            <a:r>
              <a:rPr lang="en-US" sz="2000" b="1" dirty="0" err="1" smtClean="0"/>
              <a:t>Bera</a:t>
            </a:r>
            <a:r>
              <a:rPr lang="en-US" sz="2000" dirty="0" smtClean="0"/>
              <a:t> (son of evil)</a:t>
            </a:r>
          </a:p>
          <a:p>
            <a:r>
              <a:rPr lang="en-US" sz="2000" b="1" dirty="0" err="1" smtClean="0"/>
              <a:t>Birsha</a:t>
            </a:r>
            <a:r>
              <a:rPr lang="en-US" sz="2000" dirty="0" smtClean="0"/>
              <a:t> (with iniquity, an evil son who beholds)</a:t>
            </a:r>
          </a:p>
          <a:p>
            <a:r>
              <a:rPr lang="en-US" sz="2000" b="1" dirty="0" err="1" smtClean="0"/>
              <a:t>Shinab</a:t>
            </a:r>
            <a:r>
              <a:rPr lang="en-US" sz="2000" dirty="0" smtClean="0"/>
              <a:t> (splendor of the father)</a:t>
            </a:r>
          </a:p>
          <a:p>
            <a:r>
              <a:rPr lang="en-US" sz="2000" b="1" dirty="0" err="1" smtClean="0"/>
              <a:t>Shemeber</a:t>
            </a:r>
            <a:r>
              <a:rPr lang="en-US" sz="2000" dirty="0" smtClean="0"/>
              <a:t> (lofty flight)</a:t>
            </a:r>
          </a:p>
          <a:p>
            <a:r>
              <a:rPr lang="en-US" sz="2000" dirty="0" smtClean="0"/>
              <a:t>No-named king of</a:t>
            </a:r>
            <a:r>
              <a:rPr lang="en-US" sz="2000" b="1" dirty="0" smtClean="0"/>
              <a:t> </a:t>
            </a:r>
            <a:r>
              <a:rPr lang="en-US" sz="2000" b="1" dirty="0" err="1" smtClean="0"/>
              <a:t>Bela</a:t>
            </a:r>
            <a:r>
              <a:rPr lang="en-US" sz="2000" dirty="0" smtClean="0"/>
              <a:t> (destruction)</a:t>
            </a:r>
            <a:endParaRPr lang="en-US" sz="2000" dirty="0"/>
          </a:p>
        </p:txBody>
      </p:sp>
      <p:cxnSp>
        <p:nvCxnSpPr>
          <p:cNvPr id="10" name="Straight Connector 9"/>
          <p:cNvCxnSpPr/>
          <p:nvPr/>
        </p:nvCxnSpPr>
        <p:spPr>
          <a:xfrm rot="5400000">
            <a:off x="2400300" y="4305300"/>
            <a:ext cx="4038600" cy="1588"/>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979392037"/>
      </p:ext>
    </p:extLst>
  </p:cSld>
  <p:clrMapOvr>
    <a:overrideClrMapping bg1="dk1" tx1="lt1" bg2="dk2" tx2="lt2" accent1="accent1" accent2="accent2" accent3="accent3" accent4="accent4" accent5="accent5" accent6="accent6" hlink="hlink" folHlink="folHlink"/>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2133600"/>
            <a:ext cx="3429000" cy="4495800"/>
          </a:xfrm>
        </p:spPr>
        <p:style>
          <a:lnRef idx="0">
            <a:schemeClr val="accent1"/>
          </a:lnRef>
          <a:fillRef idx="3">
            <a:schemeClr val="accent1"/>
          </a:fillRef>
          <a:effectRef idx="3">
            <a:schemeClr val="accent1"/>
          </a:effectRef>
          <a:fontRef idx="minor">
            <a:schemeClr val="lt1"/>
          </a:fontRef>
        </p:style>
        <p:txBody>
          <a:bodyPr>
            <a:normAutofit/>
          </a:bodyPr>
          <a:lstStyle/>
          <a:p>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Attacked </a:t>
            </a:r>
            <a:r>
              <a:rPr lang="en-US"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Rephaim</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in </a:t>
            </a:r>
            <a:r>
              <a:rPr lang="en-US"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Ashteroth</a:t>
            </a:r>
            <a:endPar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r>
              <a:rPr lang="en-US"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Zuzim</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in Ham</a:t>
            </a:r>
          </a:p>
          <a:p>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Emim in </a:t>
            </a:r>
            <a:r>
              <a:rPr lang="en-US"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Shaveh</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Kiriathaim</a:t>
            </a:r>
            <a:endPar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29" name="Picture 28" descr="genesis14.map.jpg"/>
          <p:cNvPicPr>
            <a:picLocks noChangeAspect="1"/>
          </p:cNvPicPr>
          <p:nvPr/>
        </p:nvPicPr>
        <p:blipFill>
          <a:blip r:embed="rId3"/>
          <a:srcRect l="7036" t="2222"/>
          <a:stretch>
            <a:fillRect/>
          </a:stretch>
        </p:blipFill>
        <p:spPr>
          <a:xfrm>
            <a:off x="4114800" y="152400"/>
            <a:ext cx="5029200" cy="6705600"/>
          </a:xfrm>
          <a:prstGeom prst="rect">
            <a:avLst/>
          </a:prstGeom>
        </p:spPr>
      </p:pic>
      <p:sp>
        <p:nvSpPr>
          <p:cNvPr id="6" name="Title 1"/>
          <p:cNvSpPr>
            <a:spLocks noGrp="1"/>
          </p:cNvSpPr>
          <p:nvPr>
            <p:ph type="title"/>
          </p:nvPr>
        </p:nvSpPr>
        <p:spPr>
          <a:xfrm>
            <a:off x="304800" y="274638"/>
            <a:ext cx="3505200" cy="1143000"/>
          </a:xfrm>
        </p:spPr>
        <p:txBody>
          <a:bodyPr>
            <a:noAutofit/>
          </a:bodyPr>
          <a:lstStyle/>
          <a:p>
            <a:r>
              <a:rPr lang="en-US" sz="2800" b="1" spc="-150" dirty="0" err="1" smtClean="0"/>
              <a:t>Chedorlaomer’s</a:t>
            </a:r>
            <a:r>
              <a:rPr lang="en-US" sz="2800" spc="-150" dirty="0" smtClean="0"/>
              <a:t> </a:t>
            </a:r>
            <a:r>
              <a:rPr lang="en-US" sz="2800" b="1" spc="-150" dirty="0" smtClean="0"/>
              <a:t>Strategy &amp; Success </a:t>
            </a:r>
            <a:br>
              <a:rPr lang="en-US" sz="2800" b="1" spc="-150" dirty="0" smtClean="0"/>
            </a:br>
            <a:r>
              <a:rPr lang="en-US" sz="2400" spc="-150" dirty="0" smtClean="0"/>
              <a:t>(Gen. 14:5-12)</a:t>
            </a:r>
            <a:endParaRPr lang="en-US" sz="2800" spc="-150" dirty="0"/>
          </a:p>
        </p:txBody>
      </p:sp>
    </p:spTree>
    <p:extLst>
      <p:ext uri="{BB962C8B-B14F-4D97-AF65-F5344CB8AC3E}">
        <p14:creationId xmlns:p14="http://schemas.microsoft.com/office/powerpoint/2010/main" val="3295077212"/>
      </p:ext>
    </p:extLst>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3505200" cy="1143000"/>
          </a:xfrm>
        </p:spPr>
        <p:txBody>
          <a:bodyPr>
            <a:noAutofit/>
          </a:bodyPr>
          <a:lstStyle/>
          <a:p>
            <a:r>
              <a:rPr lang="en-US" sz="2800" b="1" spc="-150" dirty="0" err="1" smtClean="0"/>
              <a:t>Chedorlaomer’s</a:t>
            </a:r>
            <a:r>
              <a:rPr lang="en-US" sz="2800" spc="-150" dirty="0" smtClean="0"/>
              <a:t> </a:t>
            </a:r>
            <a:r>
              <a:rPr lang="en-US" sz="2800" b="1" spc="-150" dirty="0" smtClean="0"/>
              <a:t>Strategy &amp; Success </a:t>
            </a:r>
            <a:br>
              <a:rPr lang="en-US" sz="2800" b="1" spc="-150" dirty="0" smtClean="0"/>
            </a:br>
            <a:r>
              <a:rPr lang="en-US" sz="2400" spc="-150" dirty="0" smtClean="0"/>
              <a:t>(Gen. 14:5-12)</a:t>
            </a:r>
            <a:endParaRPr lang="en-US" sz="2800" spc="-150" dirty="0"/>
          </a:p>
        </p:txBody>
      </p:sp>
      <p:sp>
        <p:nvSpPr>
          <p:cNvPr id="7" name="Content Placeholder 6"/>
          <p:cNvSpPr>
            <a:spLocks noGrp="1"/>
          </p:cNvSpPr>
          <p:nvPr>
            <p:ph sz="half" idx="1"/>
          </p:nvPr>
        </p:nvSpPr>
        <p:spPr>
          <a:xfrm>
            <a:off x="457200" y="1676400"/>
            <a:ext cx="3429000" cy="5181600"/>
          </a:xfrm>
        </p:spPr>
        <p:style>
          <a:lnRef idx="0">
            <a:schemeClr val="accent1"/>
          </a:lnRef>
          <a:fillRef idx="3">
            <a:schemeClr val="accent1"/>
          </a:fillRef>
          <a:effectRef idx="3">
            <a:schemeClr val="accent1"/>
          </a:effectRef>
          <a:fontRef idx="minor">
            <a:schemeClr val="lt1"/>
          </a:fontRef>
        </p:style>
        <p:txBody>
          <a:bodyPr>
            <a:noAutofit/>
          </a:bodyPr>
          <a:lstStyle/>
          <a:p>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Attacked </a:t>
            </a:r>
            <a:r>
              <a:rPr lang="en-US"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Rephaim</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in </a:t>
            </a:r>
            <a:r>
              <a:rPr lang="en-US"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Ashteroth</a:t>
            </a:r>
            <a:endPar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r>
              <a:rPr lang="en-US"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Zuzim</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in Ham</a:t>
            </a:r>
          </a:p>
          <a:p>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Emim in </a:t>
            </a:r>
            <a:r>
              <a:rPr lang="en-US"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Shaveh</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Kiriathaim</a:t>
            </a:r>
            <a:endPar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r>
              <a:rPr lang="en-US"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Horite</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in Mount </a:t>
            </a:r>
            <a:r>
              <a:rPr lang="en-US"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Seir</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(as far as El </a:t>
            </a:r>
            <a:r>
              <a:rPr lang="en-US"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Paran</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p>
          <a:p>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Turned back and came to </a:t>
            </a:r>
            <a:r>
              <a:rPr lang="en-US"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Kadesh</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attack Amalekites</a:t>
            </a:r>
          </a:p>
        </p:txBody>
      </p:sp>
      <p:pic>
        <p:nvPicPr>
          <p:cNvPr id="5" name="Picture 4" descr="genesis14.map.jpg"/>
          <p:cNvPicPr>
            <a:picLocks noChangeAspect="1"/>
          </p:cNvPicPr>
          <p:nvPr/>
        </p:nvPicPr>
        <p:blipFill>
          <a:blip r:embed="rId3"/>
          <a:srcRect l="7036" t="2222"/>
          <a:stretch>
            <a:fillRect/>
          </a:stretch>
        </p:blipFill>
        <p:spPr>
          <a:xfrm>
            <a:off x="4114800" y="152400"/>
            <a:ext cx="5029200" cy="6705600"/>
          </a:xfrm>
          <a:prstGeom prst="rect">
            <a:avLst/>
          </a:prstGeom>
        </p:spPr>
      </p:pic>
    </p:spTree>
    <p:extLst>
      <p:ext uri="{BB962C8B-B14F-4D97-AF65-F5344CB8AC3E}">
        <p14:creationId xmlns:p14="http://schemas.microsoft.com/office/powerpoint/2010/main" val="17595599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70000"/>
                <a:satMod val="115000"/>
              </a:schemeClr>
              <a:schemeClr val="bg1">
                <a:tint val="70000"/>
                <a:satMod val="135000"/>
              </a:schemeClr>
            </a:duotone>
            <a:lum bright="-22000" contrast="11000"/>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JI-Paleae" pitchFamily="2" charset="0"/>
              </a:rPr>
              <a:t>Sodom</a:t>
            </a:r>
            <a:r>
              <a:rPr lang="en-US" dirty="0" smtClean="0"/>
              <a:t> And </a:t>
            </a:r>
            <a:r>
              <a:rPr lang="en-US" dirty="0" smtClean="0">
                <a:latin typeface="Viner Hand ITC" pitchFamily="66" charset="0"/>
              </a:rPr>
              <a:t>Gomorrah</a:t>
            </a:r>
            <a:endParaRPr lang="en-US" dirty="0">
              <a:latin typeface="Viner Hand ITC" pitchFamily="66" charset="0"/>
            </a:endParaRPr>
          </a:p>
        </p:txBody>
      </p:sp>
      <p:sp>
        <p:nvSpPr>
          <p:cNvPr id="3" name="Subtitle 2"/>
          <p:cNvSpPr>
            <a:spLocks noGrp="1"/>
          </p:cNvSpPr>
          <p:nvPr>
            <p:ph type="subTitle" idx="1"/>
          </p:nvPr>
        </p:nvSpPr>
        <p:spPr/>
        <p:txBody>
          <a:bodyPr>
            <a:normAutofit/>
          </a:bodyPr>
          <a:lstStyle/>
          <a:p>
            <a:r>
              <a:rPr lang="en-US" sz="4000" dirty="0" smtClean="0">
                <a:latin typeface="Edwardian Script ITC" pitchFamily="66" charset="0"/>
              </a:rPr>
              <a:t>Battle of the Kings</a:t>
            </a:r>
          </a:p>
          <a:p>
            <a:r>
              <a:rPr lang="en-US" sz="4000" dirty="0" smtClean="0">
                <a:latin typeface="Edwardian Script ITC" pitchFamily="66" charset="0"/>
              </a:rPr>
              <a:t>(Gen. 14)</a:t>
            </a:r>
            <a:endParaRPr lang="en-US" sz="4000" dirty="0">
              <a:latin typeface="Edwardian Script ITC" pitchFamily="66" charset="0"/>
            </a:endParaRPr>
          </a:p>
        </p:txBody>
      </p:sp>
      <p:sp>
        <p:nvSpPr>
          <p:cNvPr id="4" name="TextBox 3"/>
          <p:cNvSpPr txBox="1"/>
          <p:nvPr/>
        </p:nvSpPr>
        <p:spPr>
          <a:xfrm>
            <a:off x="3542994" y="6400800"/>
            <a:ext cx="5067606" cy="369332"/>
          </a:xfrm>
          <a:prstGeom prst="rect">
            <a:avLst/>
          </a:prstGeom>
          <a:noFill/>
        </p:spPr>
        <p:txBody>
          <a:bodyPr wrap="none" rtlCol="0">
            <a:spAutoFit/>
          </a:bodyPr>
          <a:lstStyle/>
          <a:p>
            <a:r>
              <a:rPr lang="en-US" i="1" dirty="0">
                <a:solidFill>
                  <a:srgbClr val="FFFFFF"/>
                </a:solidFill>
              </a:rPr>
              <a:t>All verses are from the NKJV unless otherwise noted</a:t>
            </a:r>
          </a:p>
        </p:txBody>
      </p:sp>
      <p:sp>
        <p:nvSpPr>
          <p:cNvPr id="5" name="TextBox 4"/>
          <p:cNvSpPr txBox="1"/>
          <p:nvPr/>
        </p:nvSpPr>
        <p:spPr>
          <a:xfrm>
            <a:off x="228600" y="1371600"/>
            <a:ext cx="2971800" cy="3539430"/>
          </a:xfrm>
          <a:prstGeom prst="rect">
            <a:avLst/>
          </a:prstGeom>
          <a:noFill/>
        </p:spPr>
        <p:txBody>
          <a:bodyPr wrap="square" rtlCol="0">
            <a:spAutoFit/>
          </a:bodyPr>
          <a:lstStyle/>
          <a:p>
            <a:pPr algn="ctr"/>
            <a:r>
              <a:rPr lang="en-US" sz="2800" dirty="0">
                <a:solidFill>
                  <a:srgbClr val="FFFFFF"/>
                </a:solidFill>
              </a:rPr>
              <a:t>“Do you see a man who excels in his work? He will stand before kings; He will not stand before unknown men” (Pr 22:29)</a:t>
            </a:r>
          </a:p>
        </p:txBody>
      </p:sp>
    </p:spTree>
    <p:extLst>
      <p:ext uri="{BB962C8B-B14F-4D97-AF65-F5344CB8AC3E}">
        <p14:creationId xmlns:p14="http://schemas.microsoft.com/office/powerpoint/2010/main" val="3251322406"/>
      </p:ext>
    </p:extLst>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3505200" cy="1143000"/>
          </a:xfrm>
        </p:spPr>
        <p:txBody>
          <a:bodyPr>
            <a:noAutofit/>
          </a:bodyPr>
          <a:lstStyle/>
          <a:p>
            <a:r>
              <a:rPr lang="en-US" sz="2800" b="1" spc="-150" dirty="0" err="1" smtClean="0"/>
              <a:t>Chedorlaomer’s</a:t>
            </a:r>
            <a:r>
              <a:rPr lang="en-US" sz="2800" spc="-150" dirty="0" smtClean="0"/>
              <a:t> </a:t>
            </a:r>
            <a:r>
              <a:rPr lang="en-US" sz="2800" b="1" spc="-150" dirty="0" smtClean="0"/>
              <a:t>Strategy &amp; Success </a:t>
            </a:r>
            <a:br>
              <a:rPr lang="en-US" sz="2800" b="1" spc="-150" dirty="0" smtClean="0"/>
            </a:br>
            <a:r>
              <a:rPr lang="en-US" sz="2400" spc="-150" dirty="0" smtClean="0"/>
              <a:t>(Gen. 14:5-12)</a:t>
            </a:r>
            <a:endParaRPr lang="en-US" sz="2800" spc="-150" dirty="0"/>
          </a:p>
        </p:txBody>
      </p:sp>
      <p:sp>
        <p:nvSpPr>
          <p:cNvPr id="7" name="Content Placeholder 6"/>
          <p:cNvSpPr>
            <a:spLocks noGrp="1"/>
          </p:cNvSpPr>
          <p:nvPr>
            <p:ph sz="half" idx="1"/>
          </p:nvPr>
        </p:nvSpPr>
        <p:spPr>
          <a:xfrm>
            <a:off x="457200" y="5791200"/>
            <a:ext cx="3429000" cy="1066800"/>
          </a:xfrm>
        </p:spPr>
        <p:style>
          <a:lnRef idx="0">
            <a:schemeClr val="accent1"/>
          </a:lnRef>
          <a:fillRef idx="3">
            <a:schemeClr val="accent1"/>
          </a:fillRef>
          <a:effectRef idx="3">
            <a:schemeClr val="accent1"/>
          </a:effectRef>
          <a:fontRef idx="minor">
            <a:schemeClr val="lt1"/>
          </a:fontRef>
        </p:style>
        <p:txBody>
          <a:bodyPr>
            <a:noAutofit/>
          </a:bodyPr>
          <a:lstStyle/>
          <a:p>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Attacked Amorites in </a:t>
            </a:r>
            <a:r>
              <a:rPr lang="en-US"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Hezezon</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Tamar (</a:t>
            </a:r>
            <a:r>
              <a:rPr lang="en-US"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Engaddi</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5" name="Picture 4" descr="genesis14.map.jpg"/>
          <p:cNvPicPr>
            <a:picLocks noChangeAspect="1"/>
          </p:cNvPicPr>
          <p:nvPr/>
        </p:nvPicPr>
        <p:blipFill>
          <a:blip r:embed="rId3"/>
          <a:srcRect l="19713" t="66667" r="15494"/>
          <a:stretch>
            <a:fillRect/>
          </a:stretch>
        </p:blipFill>
        <p:spPr>
          <a:xfrm>
            <a:off x="4191000" y="3641035"/>
            <a:ext cx="4932680" cy="3216965"/>
          </a:xfrm>
          <a:prstGeom prst="rect">
            <a:avLst/>
          </a:prstGeom>
        </p:spPr>
      </p:pic>
      <p:pic>
        <p:nvPicPr>
          <p:cNvPr id="3080" name="Picture 8" descr="http://upload.wikimedia.org/wikipedia/commons/4/47/En_Gedi_Waterfall.jpg"/>
          <p:cNvPicPr>
            <a:picLocks noChangeAspect="1" noChangeArrowheads="1"/>
          </p:cNvPicPr>
          <p:nvPr/>
        </p:nvPicPr>
        <p:blipFill>
          <a:blip r:embed="rId4"/>
          <a:srcRect/>
          <a:stretch>
            <a:fillRect/>
          </a:stretch>
        </p:blipFill>
        <p:spPr bwMode="auto">
          <a:xfrm>
            <a:off x="0" y="0"/>
            <a:ext cx="4570377" cy="5867400"/>
          </a:xfrm>
          <a:prstGeom prst="rect">
            <a:avLst/>
          </a:prstGeom>
          <a:ln>
            <a:noFill/>
          </a:ln>
          <a:effectLst>
            <a:softEdge rad="112500"/>
          </a:effectLst>
        </p:spPr>
      </p:pic>
      <p:pic>
        <p:nvPicPr>
          <p:cNvPr id="3082" name="Picture 10" descr="http://upload.wikimedia.org/wikipedia/commons/6/6b/NahalArugot02_ST_06.jpg"/>
          <p:cNvPicPr>
            <a:picLocks noChangeAspect="1" noChangeArrowheads="1"/>
          </p:cNvPicPr>
          <p:nvPr/>
        </p:nvPicPr>
        <p:blipFill>
          <a:blip r:embed="rId5"/>
          <a:srcRect/>
          <a:stretch>
            <a:fillRect/>
          </a:stretch>
        </p:blipFill>
        <p:spPr bwMode="auto">
          <a:xfrm>
            <a:off x="4038600" y="114300"/>
            <a:ext cx="5029200" cy="3771900"/>
          </a:xfrm>
          <a:prstGeom prst="rect">
            <a:avLst/>
          </a:prstGeom>
          <a:ln>
            <a:noFill/>
          </a:ln>
          <a:effectLst>
            <a:softEdge rad="112500"/>
          </a:effectLst>
        </p:spPr>
      </p:pic>
      <p:sp>
        <p:nvSpPr>
          <p:cNvPr id="10" name="TextBox 9"/>
          <p:cNvSpPr txBox="1"/>
          <p:nvPr/>
        </p:nvSpPr>
        <p:spPr>
          <a:xfrm>
            <a:off x="4114800" y="228600"/>
            <a:ext cx="1511311" cy="523220"/>
          </a:xfrm>
          <a:prstGeom prst="rect">
            <a:avLst/>
          </a:prstGeom>
          <a:noFill/>
        </p:spPr>
        <p:txBody>
          <a:bodyPr wrap="none" rtlCol="0">
            <a:spAutoFit/>
          </a:bodyPr>
          <a:lstStyle/>
          <a:p>
            <a:r>
              <a:rPr lang="en-US" sz="2800" b="1" dirty="0">
                <a:ln w="900" cmpd="sng">
                  <a:solidFill>
                    <a:srgbClr val="9AA977">
                      <a:satMod val="190000"/>
                      <a:alpha val="55000"/>
                    </a:srgbClr>
                  </a:solidFill>
                  <a:prstDash val="solid"/>
                </a:ln>
                <a:solidFill>
                  <a:srgbClr val="9AA977">
                    <a:satMod val="200000"/>
                    <a:tint val="3000"/>
                  </a:srgbClr>
                </a:solidFill>
                <a:effectLst>
                  <a:innerShdw blurRad="101600" dist="76200" dir="5400000">
                    <a:srgbClr val="9AA977">
                      <a:satMod val="190000"/>
                      <a:tint val="100000"/>
                      <a:alpha val="74000"/>
                    </a:srgbClr>
                  </a:innerShdw>
                </a:effectLst>
              </a:rPr>
              <a:t>En </a:t>
            </a:r>
            <a:r>
              <a:rPr lang="en-US" sz="2800" b="1" dirty="0" err="1">
                <a:ln w="900" cmpd="sng">
                  <a:solidFill>
                    <a:srgbClr val="9AA977">
                      <a:satMod val="190000"/>
                      <a:alpha val="55000"/>
                    </a:srgbClr>
                  </a:solidFill>
                  <a:prstDash val="solid"/>
                </a:ln>
                <a:solidFill>
                  <a:srgbClr val="9AA977">
                    <a:satMod val="200000"/>
                    <a:tint val="3000"/>
                  </a:srgbClr>
                </a:solidFill>
                <a:effectLst>
                  <a:innerShdw blurRad="101600" dist="76200" dir="5400000">
                    <a:srgbClr val="9AA977">
                      <a:satMod val="190000"/>
                      <a:tint val="100000"/>
                      <a:alpha val="74000"/>
                    </a:srgbClr>
                  </a:innerShdw>
                </a:effectLst>
              </a:rPr>
              <a:t>Gedi</a:t>
            </a:r>
            <a:endParaRPr lang="en-US" sz="2800" b="1" dirty="0">
              <a:ln w="900" cmpd="sng">
                <a:solidFill>
                  <a:srgbClr val="9AA977">
                    <a:satMod val="190000"/>
                    <a:alpha val="55000"/>
                  </a:srgbClr>
                </a:solidFill>
                <a:prstDash val="solid"/>
              </a:ln>
              <a:solidFill>
                <a:srgbClr val="9AA977">
                  <a:satMod val="200000"/>
                  <a:tint val="3000"/>
                </a:srgbClr>
              </a:solidFill>
              <a:effectLst>
                <a:innerShdw blurRad="101600" dist="76200" dir="5400000">
                  <a:srgbClr val="9AA977">
                    <a:satMod val="190000"/>
                    <a:tint val="100000"/>
                    <a:alpha val="74000"/>
                  </a:srgbClr>
                </a:innerShdw>
              </a:effectLst>
            </a:endParaRPr>
          </a:p>
        </p:txBody>
      </p:sp>
    </p:spTree>
    <p:extLst>
      <p:ext uri="{BB962C8B-B14F-4D97-AF65-F5344CB8AC3E}">
        <p14:creationId xmlns:p14="http://schemas.microsoft.com/office/powerpoint/2010/main" val="401748226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Sodom and Her Cities Were Smashed (Gen. 14:8-12)</a:t>
            </a:r>
            <a:endParaRPr lang="en-US" dirty="0"/>
          </a:p>
        </p:txBody>
      </p:sp>
      <p:sp>
        <p:nvSpPr>
          <p:cNvPr id="3" name="Content Placeholder 2"/>
          <p:cNvSpPr>
            <a:spLocks noGrp="1"/>
          </p:cNvSpPr>
          <p:nvPr>
            <p:ph idx="1"/>
          </p:nvPr>
        </p:nvSpPr>
        <p:spPr>
          <a:xfrm>
            <a:off x="990600" y="1905000"/>
            <a:ext cx="7315200" cy="4724399"/>
          </a:xfrm>
        </p:spPr>
        <p:txBody>
          <a:bodyPr>
            <a:normAutofit fontScale="92500" lnSpcReduction="10000"/>
          </a:bodyPr>
          <a:lstStyle/>
          <a:p>
            <a:r>
              <a:rPr lang="en-US" dirty="0" smtClean="0"/>
              <a:t>Kings fled – not pretty</a:t>
            </a:r>
          </a:p>
          <a:p>
            <a:pPr lvl="1"/>
            <a:r>
              <a:rPr lang="en-US" dirty="0" smtClean="0"/>
              <a:t>Mortal kings can let you down</a:t>
            </a:r>
          </a:p>
          <a:p>
            <a:pPr lvl="1"/>
            <a:r>
              <a:rPr lang="en-US" dirty="0" smtClean="0"/>
              <a:t>Take care who is your king (1 Sam. 8:18; Eccl. 10:16, 17; Hos. 13:10; Zech. 9:9; Jn. 12:15)</a:t>
            </a:r>
          </a:p>
          <a:p>
            <a:r>
              <a:rPr lang="en-US" dirty="0" smtClean="0"/>
              <a:t>Fleeing and falling (14:10)</a:t>
            </a:r>
          </a:p>
          <a:p>
            <a:pPr lvl="1"/>
            <a:r>
              <a:rPr lang="en-US" dirty="0" smtClean="0"/>
              <a:t>“some fell there” in their own asphalt pits</a:t>
            </a:r>
          </a:p>
          <a:p>
            <a:pPr lvl="1"/>
            <a:r>
              <a:rPr lang="en-US" dirty="0" smtClean="0"/>
              <a:t>Is your footing sure (Job 31:4-15; Ps. 18:36)</a:t>
            </a:r>
          </a:p>
          <a:p>
            <a:pPr lvl="1"/>
            <a:r>
              <a:rPr lang="en-US" dirty="0" smtClean="0"/>
              <a:t>Our Lord’s feet were pierced for when we slipped!</a:t>
            </a:r>
          </a:p>
          <a:p>
            <a:pPr lvl="1"/>
            <a:r>
              <a:rPr lang="en-US" dirty="0" smtClean="0"/>
              <a:t>Our Lord’s feet were pierced because He didn’t run!</a:t>
            </a:r>
          </a:p>
          <a:p>
            <a:pPr lvl="2"/>
            <a:r>
              <a:rPr lang="en-US" dirty="0" smtClean="0"/>
              <a:t>He can deliver us from the pit (Ps. 40)</a:t>
            </a:r>
          </a:p>
          <a:p>
            <a:pPr lvl="2"/>
            <a:r>
              <a:rPr lang="en-US" dirty="0" smtClean="0"/>
              <a:t>“I have restrained my feet from every evil way, That I may keep Your word” (Ps. 119:101; cf. 119:105)</a:t>
            </a:r>
          </a:p>
          <a:p>
            <a:endParaRPr lang="en-US" dirty="0"/>
          </a:p>
        </p:txBody>
      </p:sp>
    </p:spTree>
    <p:extLst>
      <p:ext uri="{BB962C8B-B14F-4D97-AF65-F5344CB8AC3E}">
        <p14:creationId xmlns:p14="http://schemas.microsoft.com/office/powerpoint/2010/main" val="12799278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70000"/>
                <a:satMod val="115000"/>
              </a:schemeClr>
              <a:schemeClr val="bg1">
                <a:tint val="70000"/>
                <a:satMod val="135000"/>
              </a:schemeClr>
            </a:duotone>
            <a:lum bright="-10000"/>
          </a:blip>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008063" y="2971800"/>
            <a:ext cx="7315200" cy="1362075"/>
          </a:xfrm>
        </p:spPr>
        <p:txBody>
          <a:bodyPr>
            <a:prstTxWarp prst="textPlain">
              <a:avLst/>
            </a:prstTxWarp>
            <a:normAutofit fontScale="90000"/>
          </a:bodyPr>
          <a:lstStyle/>
          <a:p>
            <a:r>
              <a:rPr lang="en-US" sz="6700" spc="600" dirty="0" smtClean="0">
                <a:gradFill>
                  <a:gsLst>
                    <a:gs pos="0">
                      <a:srgbClr val="C00000"/>
                    </a:gs>
                    <a:gs pos="100000">
                      <a:schemeClr val="tx1"/>
                    </a:gs>
                  </a:gsLst>
                  <a:lin ang="5400000" scaled="0"/>
                </a:gradFill>
                <a:latin typeface="JI-Paleae" pitchFamily="2" charset="0"/>
              </a:rPr>
              <a:t>LOT</a:t>
            </a:r>
            <a:r>
              <a:rPr lang="en-US" sz="6700" dirty="0" smtClean="0"/>
              <a:t/>
            </a:r>
            <a:br>
              <a:rPr lang="en-US" sz="6700" dirty="0" smtClean="0"/>
            </a:br>
            <a:r>
              <a:rPr lang="en-US" dirty="0" smtClean="0"/>
              <a:t>Had “A LOT” to Lose</a:t>
            </a:r>
            <a:endParaRPr lang="en-US" dirty="0"/>
          </a:p>
        </p:txBody>
      </p:sp>
      <p:sp>
        <p:nvSpPr>
          <p:cNvPr id="6" name="Text Placeholder 5"/>
          <p:cNvSpPr>
            <a:spLocks noGrp="1"/>
          </p:cNvSpPr>
          <p:nvPr>
            <p:ph type="body" idx="1"/>
          </p:nvPr>
        </p:nvSpPr>
        <p:spPr>
          <a:xfrm>
            <a:off x="0" y="1624013"/>
            <a:ext cx="9144000" cy="1119187"/>
          </a:xfrm>
        </p:spPr>
        <p:txBody>
          <a:bodyPr>
            <a:normAutofit/>
          </a:bodyPr>
          <a:lstStyle/>
          <a:p>
            <a:pPr algn="ctr"/>
            <a:r>
              <a:rPr lang="en-US" sz="2400" dirty="0" smtClean="0"/>
              <a:t>(14:11, 12; cf. 13:6-13)</a:t>
            </a:r>
            <a:endParaRPr lang="en-US" sz="2400" dirty="0"/>
          </a:p>
        </p:txBody>
      </p:sp>
      <p:sp>
        <p:nvSpPr>
          <p:cNvPr id="4" name="Rectangle 3"/>
          <p:cNvSpPr/>
          <p:nvPr/>
        </p:nvSpPr>
        <p:spPr>
          <a:xfrm>
            <a:off x="990600" y="4723418"/>
            <a:ext cx="7467600" cy="1677382"/>
          </a:xfrm>
          <a:prstGeom prst="rect">
            <a:avLst/>
          </a:prstGeom>
        </p:spPr>
        <p:txBody>
          <a:bodyPr wrap="none">
            <a:prstTxWarp prst="textPlain">
              <a:avLst/>
            </a:prstTxWarp>
            <a:spAutoFit/>
            <a:scene3d>
              <a:camera prst="orthographicFront">
                <a:rot lat="0" lon="0" rev="0"/>
              </a:camera>
              <a:lightRig rig="threePt" dir="t"/>
            </a:scene3d>
          </a:bodyPr>
          <a:lstStyle/>
          <a:p>
            <a:r>
              <a:rPr lang="en-US" sz="6000" spc="600" dirty="0">
                <a:ln w="9525">
                  <a:noFill/>
                </a:ln>
                <a:gradFill>
                  <a:gsLst>
                    <a:gs pos="0">
                      <a:srgbClr val="7030A0"/>
                    </a:gs>
                    <a:gs pos="50000">
                      <a:srgbClr val="9AA977">
                        <a:tint val="44500"/>
                        <a:satMod val="160000"/>
                      </a:srgbClr>
                    </a:gs>
                    <a:gs pos="100000">
                      <a:srgbClr val="9AA977">
                        <a:alpha val="17000"/>
                      </a:srgbClr>
                    </a:gs>
                  </a:gsLst>
                  <a:lin ang="5400000" scaled="0"/>
                </a:gradFill>
                <a:effectLst>
                  <a:outerShdw blurRad="50800" dist="101600" dir="3000000" algn="l" rotWithShape="0">
                    <a:prstClr val="black">
                      <a:alpha val="40000"/>
                    </a:prstClr>
                  </a:outerShdw>
                </a:effectLst>
                <a:latin typeface="JI-Paleae" pitchFamily="2" charset="0"/>
                <a:ea typeface="+mj-ea"/>
                <a:cs typeface="+mj-cs"/>
              </a:rPr>
              <a:t>ABRAHAM</a:t>
            </a:r>
          </a:p>
          <a:p>
            <a:r>
              <a:rPr lang="en-US" sz="4300" spc="250" dirty="0">
                <a:ln w="9525">
                  <a:solidFill>
                    <a:prstClr val="white"/>
                  </a:solidFill>
                </a:ln>
                <a:gradFill>
                  <a:gsLst>
                    <a:gs pos="0">
                      <a:srgbClr val="7030A0"/>
                    </a:gs>
                    <a:gs pos="50000">
                      <a:srgbClr val="9AA977">
                        <a:tint val="44500"/>
                        <a:satMod val="160000"/>
                      </a:srgbClr>
                    </a:gs>
                    <a:gs pos="100000">
                      <a:srgbClr val="9AA977">
                        <a:alpha val="17000"/>
                      </a:srgbClr>
                    </a:gs>
                  </a:gsLst>
                  <a:lin ang="5400000" scaled="0"/>
                </a:gradFill>
                <a:effectLst>
                  <a:outerShdw blurRad="50800" dist="101600" dir="3000000" algn="l" rotWithShape="0">
                    <a:prstClr val="black">
                      <a:alpha val="40000"/>
                    </a:prstClr>
                  </a:outerShdw>
                </a:effectLst>
                <a:latin typeface="Candara"/>
                <a:ea typeface="+mj-ea"/>
                <a:cs typeface="+mj-cs"/>
              </a:rPr>
              <a:t>Had A “LOT” to Rescue</a:t>
            </a:r>
            <a:endParaRPr lang="en-US" dirty="0">
              <a:ln w="9525">
                <a:solidFill>
                  <a:prstClr val="white"/>
                </a:solidFill>
              </a:ln>
              <a:gradFill>
                <a:gsLst>
                  <a:gs pos="0">
                    <a:srgbClr val="7030A0"/>
                  </a:gs>
                  <a:gs pos="50000">
                    <a:srgbClr val="9AA977">
                      <a:tint val="44500"/>
                      <a:satMod val="160000"/>
                    </a:srgbClr>
                  </a:gs>
                  <a:gs pos="100000">
                    <a:srgbClr val="9AA977">
                      <a:alpha val="17000"/>
                    </a:srgbClr>
                  </a:gs>
                </a:gsLst>
                <a:lin ang="5400000" scaled="0"/>
              </a:gradFill>
            </a:endParaRPr>
          </a:p>
        </p:txBody>
      </p:sp>
      <p:sp>
        <p:nvSpPr>
          <p:cNvPr id="7" name="Rectangle 6"/>
          <p:cNvSpPr/>
          <p:nvPr/>
        </p:nvSpPr>
        <p:spPr>
          <a:xfrm>
            <a:off x="1143000" y="76200"/>
            <a:ext cx="6858000" cy="1600200"/>
          </a:xfrm>
          <a:prstGeom prst="rect">
            <a:avLst/>
          </a:prstGeom>
        </p:spPr>
        <p:txBody>
          <a:bodyPr wrap="none">
            <a:prstTxWarp prst="textTriangle">
              <a:avLst>
                <a:gd name="adj" fmla="val 26985"/>
              </a:avLst>
            </a:prstTxWarp>
            <a:spAutoFit/>
          </a:bodyPr>
          <a:lstStyle/>
          <a:p>
            <a:r>
              <a:rPr lang="en-US" dirty="0">
                <a:solidFill>
                  <a:prstClr val="white"/>
                </a:solidFill>
              </a:rPr>
              <a:t>A BATTLE OVER MATERIALISM </a:t>
            </a:r>
          </a:p>
        </p:txBody>
      </p:sp>
      <p:sp>
        <p:nvSpPr>
          <p:cNvPr id="8" name="TextBox 7"/>
          <p:cNvSpPr txBox="1"/>
          <p:nvPr/>
        </p:nvSpPr>
        <p:spPr>
          <a:xfrm>
            <a:off x="288908" y="848380"/>
            <a:ext cx="625492" cy="523220"/>
          </a:xfrm>
          <a:prstGeom prst="rect">
            <a:avLst/>
          </a:prstGeom>
          <a:noFill/>
        </p:spPr>
        <p:txBody>
          <a:bodyPr wrap="none" rtlCol="0">
            <a:spAutoFit/>
          </a:bodyPr>
          <a:lstStyle/>
          <a:p>
            <a:r>
              <a:rPr lang="en-US" sz="2800" dirty="0">
                <a:solidFill>
                  <a:prstClr val="white"/>
                </a:solidFill>
              </a:rPr>
              <a:t>(2)</a:t>
            </a:r>
          </a:p>
        </p:txBody>
      </p:sp>
    </p:spTree>
    <p:extLst>
      <p:ext uri="{BB962C8B-B14F-4D97-AF65-F5344CB8AC3E}">
        <p14:creationId xmlns:p14="http://schemas.microsoft.com/office/powerpoint/2010/main" val="158345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Documents and Settings\Steven\Local Settings\Temporary Internet Files\Content.IE5\3V6SUQ8V\MPj04364290000[1].jpg"/>
          <p:cNvPicPr>
            <a:picLocks noChangeAspect="1" noChangeArrowheads="1"/>
          </p:cNvPicPr>
          <p:nvPr/>
        </p:nvPicPr>
        <p:blipFill>
          <a:blip r:embed="rId3"/>
          <a:srcRect b="74479"/>
          <a:stretch>
            <a:fillRect/>
          </a:stretch>
        </p:blipFill>
        <p:spPr bwMode="auto">
          <a:xfrm>
            <a:off x="0" y="0"/>
            <a:ext cx="9144000" cy="1524000"/>
          </a:xfrm>
          <a:prstGeom prst="rect">
            <a:avLst/>
          </a:prstGeom>
          <a:ln>
            <a:noFill/>
          </a:ln>
          <a:effectLst>
            <a:softEdge rad="112500"/>
          </a:effectLst>
        </p:spPr>
      </p:pic>
      <p:sp>
        <p:nvSpPr>
          <p:cNvPr id="4" name="Title 3"/>
          <p:cNvSpPr>
            <a:spLocks noGrp="1"/>
          </p:cNvSpPr>
          <p:nvPr>
            <p:ph type="title"/>
          </p:nvPr>
        </p:nvSpPr>
        <p:spPr/>
        <p:txBody>
          <a:bodyPr>
            <a:scene3d>
              <a:camera prst="orthographicFront"/>
              <a:lightRig rig="balanced" dir="t">
                <a:rot lat="0" lon="0" rev="2100000"/>
              </a:lightRig>
            </a:scene3d>
            <a:sp3d extrusionH="57150" prstMaterial="metal">
              <a:bevelT w="38100" h="25400"/>
              <a:contourClr>
                <a:schemeClr val="bg2"/>
              </a:contourClr>
            </a:sp3d>
          </a:bodyPr>
          <a:lstStyle/>
          <a:p>
            <a:r>
              <a:rPr lang="en-US" sz="6000" b="1" spc="0" dirty="0" smtClean="0">
                <a:ln w="50800"/>
                <a:solidFill>
                  <a:schemeClr val="bg1">
                    <a:shade val="50000"/>
                  </a:schemeClr>
                </a:solidFill>
                <a:effectLst/>
                <a:latin typeface="Steelfish" pitchFamily="2" charset="0"/>
              </a:rPr>
              <a:t>The Decision At Bethel</a:t>
            </a:r>
            <a:endParaRPr lang="en-US" sz="6000" b="1" spc="0" dirty="0">
              <a:ln w="50800"/>
              <a:solidFill>
                <a:schemeClr val="bg1">
                  <a:shade val="50000"/>
                </a:schemeClr>
              </a:solidFill>
              <a:effectLst/>
              <a:latin typeface="Steelfish" pitchFamily="2" charset="0"/>
            </a:endParaRPr>
          </a:p>
        </p:txBody>
      </p:sp>
      <p:sp>
        <p:nvSpPr>
          <p:cNvPr id="5" name="Content Placeholder 4"/>
          <p:cNvSpPr>
            <a:spLocks noGrp="1"/>
          </p:cNvSpPr>
          <p:nvPr>
            <p:ph idx="1"/>
          </p:nvPr>
        </p:nvSpPr>
        <p:spPr/>
        <p:txBody>
          <a:bodyPr>
            <a:noAutofit/>
          </a:bodyPr>
          <a:lstStyle/>
          <a:p>
            <a:r>
              <a:rPr lang="en-US" dirty="0" smtClean="0"/>
              <a:t>Strife existed between Abraham’s servants and Lot</a:t>
            </a:r>
          </a:p>
          <a:p>
            <a:pPr lvl="1"/>
            <a:r>
              <a:rPr lang="en-US" dirty="0" smtClean="0"/>
              <a:t>Land was not able to support them both (13:6, 7)</a:t>
            </a:r>
          </a:p>
          <a:p>
            <a:pPr lvl="1"/>
            <a:r>
              <a:rPr lang="en-US" dirty="0" smtClean="0"/>
              <a:t>Abraham graciously offered Lot to choose what land to have; Abraham would separate from him</a:t>
            </a:r>
          </a:p>
          <a:p>
            <a:pPr lvl="1"/>
            <a:r>
              <a:rPr lang="en-US" dirty="0" smtClean="0"/>
              <a:t>Lot’s decision was based on economic self-interest and not God’s promise (13:10, 11)</a:t>
            </a:r>
          </a:p>
          <a:p>
            <a:pPr lvl="2"/>
            <a:r>
              <a:rPr lang="en-US" dirty="0" smtClean="0"/>
              <a:t>Pitched his tent even as far as Sodom</a:t>
            </a:r>
          </a:p>
          <a:p>
            <a:pPr lvl="2"/>
            <a:r>
              <a:rPr lang="en-US" dirty="0" smtClean="0"/>
              <a:t>Did not seriously consider the moral influence such a choice would have on his family (13:12)</a:t>
            </a:r>
          </a:p>
          <a:p>
            <a:pPr lvl="1"/>
            <a:r>
              <a:rPr lang="en-US" dirty="0" smtClean="0"/>
              <a:t>Abraham stayed in the promised land of Canaan (13:12; cf. 12:6-8)</a:t>
            </a:r>
            <a:endParaRPr lang="en-US" dirty="0"/>
          </a:p>
        </p:txBody>
      </p:sp>
    </p:spTree>
    <p:extLst>
      <p:ext uri="{BB962C8B-B14F-4D97-AF65-F5344CB8AC3E}">
        <p14:creationId xmlns:p14="http://schemas.microsoft.com/office/powerpoint/2010/main" val="166170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04360" y="1854200"/>
            <a:ext cx="1752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4267200" y="1422400"/>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dirty="0" smtClean="0"/>
              <a:t>Lot Lost It All!</a:t>
            </a:r>
            <a:endParaRPr lang="en-US" dirty="0"/>
          </a:p>
        </p:txBody>
      </p:sp>
      <p:sp>
        <p:nvSpPr>
          <p:cNvPr id="3" name="Content Placeholder 2"/>
          <p:cNvSpPr>
            <a:spLocks noGrp="1"/>
          </p:cNvSpPr>
          <p:nvPr>
            <p:ph idx="1"/>
          </p:nvPr>
        </p:nvSpPr>
        <p:spPr>
          <a:xfrm>
            <a:off x="457200" y="1295400"/>
            <a:ext cx="8229600" cy="5562600"/>
          </a:xfrm>
        </p:spPr>
        <p:txBody>
          <a:bodyPr>
            <a:noAutofit/>
          </a:bodyPr>
          <a:lstStyle/>
          <a:p>
            <a:r>
              <a:rPr lang="en-US" sz="2800" dirty="0" smtClean="0"/>
              <a:t>“Then they took all the goods of Sodom and Gomorrah, and all their provisions, and went their way. </a:t>
            </a:r>
            <a:r>
              <a:rPr lang="en-US" sz="2800" u="sng" dirty="0" smtClean="0"/>
              <a:t>They also took Lot</a:t>
            </a:r>
            <a:r>
              <a:rPr lang="en-US" sz="2800" dirty="0" smtClean="0"/>
              <a:t>, Abram's brother's son who dwelt in Sodom, and his goods, and departed” (Gen. 14:11, 12)</a:t>
            </a:r>
          </a:p>
          <a:p>
            <a:pPr lvl="1"/>
            <a:r>
              <a:rPr lang="en-US" sz="2400" dirty="0" smtClean="0"/>
              <a:t>All the movable possessions</a:t>
            </a:r>
          </a:p>
          <a:p>
            <a:pPr lvl="1"/>
            <a:r>
              <a:rPr lang="en-US" sz="2400" dirty="0" smtClean="0"/>
              <a:t>All the food supply</a:t>
            </a:r>
          </a:p>
          <a:p>
            <a:pPr lvl="1"/>
            <a:r>
              <a:rPr lang="en-US" sz="2400" dirty="0" smtClean="0"/>
              <a:t>Lot’s own life – the shrewd reduced to a slave!</a:t>
            </a:r>
          </a:p>
          <a:p>
            <a:pPr lvl="2"/>
            <a:r>
              <a:rPr lang="en-US" sz="2000" dirty="0" smtClean="0"/>
              <a:t>It was all lost in an instant</a:t>
            </a:r>
          </a:p>
          <a:p>
            <a:pPr lvl="2"/>
            <a:r>
              <a:rPr lang="en-US" sz="2000" dirty="0" smtClean="0"/>
              <a:t>What do you imagine he thought about as he departed the plain for that 1000 mile journey to Mesopotamia?</a:t>
            </a:r>
          </a:p>
        </p:txBody>
      </p:sp>
    </p:spTree>
    <p:extLst>
      <p:ext uri="{BB962C8B-B14F-4D97-AF65-F5344CB8AC3E}">
        <p14:creationId xmlns:p14="http://schemas.microsoft.com/office/powerpoint/2010/main" val="333474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72000" cy="1143000"/>
          </a:xfrm>
        </p:spPr>
        <p:txBody>
          <a:bodyPr>
            <a:normAutofit fontScale="90000"/>
          </a:bodyPr>
          <a:lstStyle/>
          <a:p>
            <a:r>
              <a:rPr lang="en-US" sz="4800" b="1" dirty="0" smtClean="0">
                <a:latin typeface="Steelfish" pitchFamily="2" charset="0"/>
              </a:rPr>
              <a:t>Abraham Retrieved It All</a:t>
            </a:r>
            <a:endParaRPr lang="en-US" sz="4800" b="1" dirty="0">
              <a:latin typeface="Steelfish" pitchFamily="2" charset="0"/>
            </a:endParaRPr>
          </a:p>
        </p:txBody>
      </p:sp>
      <p:sp>
        <p:nvSpPr>
          <p:cNvPr id="3" name="Content Placeholder 2"/>
          <p:cNvSpPr>
            <a:spLocks noGrp="1"/>
          </p:cNvSpPr>
          <p:nvPr>
            <p:ph idx="1"/>
          </p:nvPr>
        </p:nvSpPr>
        <p:spPr>
          <a:xfrm>
            <a:off x="457200" y="1600200"/>
            <a:ext cx="4800600" cy="5257800"/>
          </a:xfrm>
        </p:spPr>
        <p:txBody>
          <a:bodyPr>
            <a:normAutofit fontScale="92500" lnSpcReduction="10000"/>
          </a:bodyPr>
          <a:lstStyle/>
          <a:p>
            <a:pPr>
              <a:buNone/>
            </a:pPr>
            <a:r>
              <a:rPr lang="en-US" baseline="-25000" dirty="0" smtClean="0"/>
              <a:t>14 </a:t>
            </a:r>
            <a:r>
              <a:rPr lang="en-US" dirty="0" smtClean="0"/>
              <a:t> Now when Abram heard that his brother was taken captive, he armed his three hundred and eighteen trained servants who were born in his own house, and went in pursuit as far as Dan.</a:t>
            </a:r>
          </a:p>
          <a:p>
            <a:pPr>
              <a:buNone/>
            </a:pPr>
            <a:r>
              <a:rPr lang="en-US" baseline="30000" dirty="0" smtClean="0"/>
              <a:t>15</a:t>
            </a:r>
            <a:r>
              <a:rPr lang="en-US" dirty="0" smtClean="0"/>
              <a:t>  He divided his forces against them by night, and he and his servants attacked them and pursued them as far as </a:t>
            </a:r>
            <a:r>
              <a:rPr lang="en-US" dirty="0" err="1" smtClean="0"/>
              <a:t>Hobah</a:t>
            </a:r>
            <a:r>
              <a:rPr lang="en-US" dirty="0" smtClean="0"/>
              <a:t>, which is north of Damascus.</a:t>
            </a:r>
          </a:p>
          <a:p>
            <a:pPr>
              <a:buNone/>
            </a:pPr>
            <a:r>
              <a:rPr lang="en-US" baseline="-25000" dirty="0" smtClean="0"/>
              <a:t>16</a:t>
            </a:r>
            <a:r>
              <a:rPr lang="en-US" dirty="0" smtClean="0"/>
              <a:t>  So he brought back all the goods, and also brought back his brother Lot and his goods, as well as the women and the people (Gen. 14:14-16)</a:t>
            </a:r>
            <a:endParaRPr lang="en-US" dirty="0"/>
          </a:p>
        </p:txBody>
      </p:sp>
      <p:pic>
        <p:nvPicPr>
          <p:cNvPr id="4" name="Picture 3" descr="genesis14.map.jpg"/>
          <p:cNvPicPr>
            <a:picLocks noChangeAspect="1"/>
          </p:cNvPicPr>
          <p:nvPr/>
        </p:nvPicPr>
        <p:blipFill>
          <a:blip r:embed="rId3"/>
          <a:srcRect l="35207" t="6667" r="7043" b="6667"/>
          <a:stretch>
            <a:fillRect/>
          </a:stretch>
        </p:blipFill>
        <p:spPr>
          <a:xfrm>
            <a:off x="5482492" y="152400"/>
            <a:ext cx="3432908" cy="65308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Freeform 5"/>
          <p:cNvSpPr/>
          <p:nvPr/>
        </p:nvSpPr>
        <p:spPr>
          <a:xfrm>
            <a:off x="5796280" y="533400"/>
            <a:ext cx="2585720" cy="4749800"/>
          </a:xfrm>
          <a:custGeom>
            <a:avLst/>
            <a:gdLst>
              <a:gd name="connsiteX0" fmla="*/ 0 w 2326640"/>
              <a:gd name="connsiteY0" fmla="*/ 4592320 h 4592320"/>
              <a:gd name="connsiteX1" fmla="*/ 548640 w 2326640"/>
              <a:gd name="connsiteY1" fmla="*/ 1960880 h 4592320"/>
              <a:gd name="connsiteX2" fmla="*/ 843280 w 2326640"/>
              <a:gd name="connsiteY2" fmla="*/ 599440 h 4592320"/>
              <a:gd name="connsiteX3" fmla="*/ 1239520 w 2326640"/>
              <a:gd name="connsiteY3" fmla="*/ 233680 h 4592320"/>
              <a:gd name="connsiteX4" fmla="*/ 1849120 w 2326640"/>
              <a:gd name="connsiteY4" fmla="*/ 294640 h 4592320"/>
              <a:gd name="connsiteX5" fmla="*/ 2326640 w 2326640"/>
              <a:gd name="connsiteY5" fmla="*/ 0 h 4592320"/>
              <a:gd name="connsiteX6" fmla="*/ 2326640 w 2326640"/>
              <a:gd name="connsiteY6" fmla="*/ 0 h 459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6640" h="4592320">
                <a:moveTo>
                  <a:pt x="0" y="4592320"/>
                </a:moveTo>
                <a:cubicBezTo>
                  <a:pt x="204046" y="3609340"/>
                  <a:pt x="408093" y="2626360"/>
                  <a:pt x="548640" y="1960880"/>
                </a:cubicBezTo>
                <a:cubicBezTo>
                  <a:pt x="689187" y="1295400"/>
                  <a:pt x="728133" y="887307"/>
                  <a:pt x="843280" y="599440"/>
                </a:cubicBezTo>
                <a:cubicBezTo>
                  <a:pt x="958427" y="311573"/>
                  <a:pt x="1071880" y="284480"/>
                  <a:pt x="1239520" y="233680"/>
                </a:cubicBezTo>
                <a:cubicBezTo>
                  <a:pt x="1407160" y="182880"/>
                  <a:pt x="1667933" y="333587"/>
                  <a:pt x="1849120" y="294640"/>
                </a:cubicBezTo>
                <a:cubicBezTo>
                  <a:pt x="2030307" y="255693"/>
                  <a:pt x="2326640" y="0"/>
                  <a:pt x="2326640" y="0"/>
                </a:cubicBezTo>
                <a:lnTo>
                  <a:pt x="2326640" y="0"/>
                </a:lnTo>
              </a:path>
            </a:pathLst>
          </a:custGeom>
          <a:ln w="57150">
            <a:prstDash val="sysDash"/>
            <a:tailEnd type="stealth" w="lg" len="lg"/>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10574022"/>
      </p:ext>
    </p:extLst>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C:\Documents and Settings\Steven\Local Settings\Temporary Internet Files\Content.IE5\80YJ0FKC\MPj04371850000[1].jpg"/>
          <p:cNvPicPr>
            <a:picLocks noChangeAspect="1" noChangeArrowheads="1"/>
          </p:cNvPicPr>
          <p:nvPr/>
        </p:nvPicPr>
        <p:blipFill>
          <a:blip r:embed="rId3"/>
          <a:srcRect/>
          <a:stretch>
            <a:fillRect/>
          </a:stretch>
        </p:blipFill>
        <p:spPr bwMode="auto">
          <a:xfrm>
            <a:off x="2205373" y="2209800"/>
            <a:ext cx="4652627" cy="464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a:xfrm>
            <a:off x="838200" y="695325"/>
            <a:ext cx="7315200" cy="1819275"/>
          </a:xfrm>
        </p:spPr>
        <p:txBody>
          <a:bodyPr>
            <a:prstTxWarp prst="textPlain">
              <a:avLst/>
            </a:prstTxWarp>
          </a:bodyPr>
          <a:lstStyle/>
          <a:p>
            <a:pPr algn="ctr"/>
            <a:r>
              <a:rPr lang="en-US"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The Battle With</a:t>
            </a:r>
            <a:br>
              <a:rPr lang="en-US"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US"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r>
              <a:rPr lang="en-US" sz="6000" b="1" spc="6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SUCCESS</a:t>
            </a:r>
            <a:r>
              <a:rPr lang="en-US"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endParaRPr lang="en-US" sz="6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Text Placeholder 4"/>
          <p:cNvSpPr>
            <a:spLocks noGrp="1"/>
          </p:cNvSpPr>
          <p:nvPr>
            <p:ph type="body" idx="1"/>
          </p:nvPr>
        </p:nvSpPr>
        <p:spPr/>
        <p:txBody>
          <a:bodyPr>
            <a:normAutofit/>
          </a:bodyPr>
          <a:lstStyle/>
          <a:p>
            <a:pPr algn="ctr"/>
            <a:r>
              <a:rPr lang="en-US" sz="2800" b="1" dirty="0" smtClean="0">
                <a:solidFill>
                  <a:schemeClr val="tx1"/>
                </a:solidFill>
                <a:effectLst>
                  <a:glow rad="139700">
                    <a:schemeClr val="accent1">
                      <a:satMod val="175000"/>
                      <a:alpha val="40000"/>
                    </a:schemeClr>
                  </a:glow>
                  <a:outerShdw blurRad="38100" dist="38100" dir="2700000" algn="tl">
                    <a:srgbClr val="000000">
                      <a:alpha val="43137"/>
                    </a:srgbClr>
                  </a:outerShdw>
                </a:effectLst>
              </a:rPr>
              <a:t>GENESIS 14:17-24</a:t>
            </a:r>
            <a:endParaRPr lang="en-US" sz="2800" b="1" dirty="0">
              <a:solidFill>
                <a:schemeClr val="tx1"/>
              </a:solidFill>
              <a:effectLst>
                <a:glow rad="139700">
                  <a:schemeClr val="accent1">
                    <a:satMod val="175000"/>
                    <a:alpha val="40000"/>
                  </a:schemeClr>
                </a:glow>
                <a:outerShdw blurRad="38100" dist="38100" dir="2700000" algn="tl">
                  <a:srgbClr val="000000">
                    <a:alpha val="43137"/>
                  </a:srgbClr>
                </a:outerShdw>
              </a:effectLst>
            </a:endParaRPr>
          </a:p>
        </p:txBody>
      </p:sp>
      <p:sp>
        <p:nvSpPr>
          <p:cNvPr id="6" name="TextBox 5"/>
          <p:cNvSpPr txBox="1"/>
          <p:nvPr/>
        </p:nvSpPr>
        <p:spPr>
          <a:xfrm>
            <a:off x="152400" y="1066800"/>
            <a:ext cx="614271" cy="523220"/>
          </a:xfrm>
          <a:prstGeom prst="rect">
            <a:avLst/>
          </a:prstGeom>
          <a:noFill/>
        </p:spPr>
        <p:txBody>
          <a:bodyPr wrap="none" rtlCol="0">
            <a:spAutoFit/>
          </a:bodyPr>
          <a:lstStyle/>
          <a:p>
            <a:r>
              <a:rPr lang="en-US" sz="2800" dirty="0">
                <a:solidFill>
                  <a:prstClr val="white"/>
                </a:solidFill>
              </a:rPr>
              <a:t>(3)</a:t>
            </a:r>
          </a:p>
        </p:txBody>
      </p:sp>
    </p:spTree>
    <p:extLst>
      <p:ext uri="{BB962C8B-B14F-4D97-AF65-F5344CB8AC3E}">
        <p14:creationId xmlns:p14="http://schemas.microsoft.com/office/powerpoint/2010/main" val="992971053"/>
      </p:ext>
    </p:extLst>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Documents and Settings\Steven\Local Settings\Temporary Internet Files\Content.IE5\80YJ0FKC\MPj04371850000[1].jpg"/>
          <p:cNvPicPr>
            <a:picLocks noChangeAspect="1" noChangeArrowheads="1"/>
          </p:cNvPicPr>
          <p:nvPr/>
        </p:nvPicPr>
        <p:blipFill>
          <a:blip r:embed="rId2">
            <a:duotone>
              <a:prstClr val="black"/>
              <a:srgbClr val="D9C3A5">
                <a:tint val="50000"/>
                <a:satMod val="180000"/>
              </a:srgbClr>
            </a:duotone>
            <a:lum bright="-30000" contrast="-30000"/>
          </a:blip>
          <a:srcRect/>
          <a:stretch>
            <a:fillRect/>
          </a:stretch>
        </p:blipFill>
        <p:spPr bwMode="auto">
          <a:xfrm>
            <a:off x="1" y="1448525"/>
            <a:ext cx="9144000" cy="5409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3"/>
          <p:cNvSpPr>
            <a:spLocks noGrp="1"/>
          </p:cNvSpPr>
          <p:nvPr>
            <p:ph type="title"/>
          </p:nvPr>
        </p:nvSpPr>
        <p:spPr/>
        <p:txBody>
          <a:bodyPr/>
          <a:lstStyle/>
          <a:p>
            <a:r>
              <a:rPr lang="en-US" sz="4800" dirty="0" smtClean="0"/>
              <a:t>Abraham</a:t>
            </a:r>
            <a:endParaRPr lang="en-US" dirty="0"/>
          </a:p>
        </p:txBody>
      </p:sp>
      <p:sp>
        <p:nvSpPr>
          <p:cNvPr id="5" name="Content Placeholder 4"/>
          <p:cNvSpPr>
            <a:spLocks noGrp="1"/>
          </p:cNvSpPr>
          <p:nvPr>
            <p:ph idx="1"/>
          </p:nvPr>
        </p:nvSpPr>
        <p:spPr>
          <a:xfrm>
            <a:off x="457200" y="1600200"/>
            <a:ext cx="8229600" cy="5257800"/>
          </a:xfrm>
        </p:spPr>
        <p:txBody>
          <a:bodyPr>
            <a:normAutofit fontScale="92500"/>
          </a:bodyPr>
          <a:lstStyle/>
          <a:p>
            <a:r>
              <a:rPr lang="en-US" sz="3200" dirty="0" smtClean="0"/>
              <a:t>Won a victory that no one else in the Trans-Jordan valley could win (not even the </a:t>
            </a:r>
            <a:r>
              <a:rPr lang="en-US" sz="3200" dirty="0" err="1" smtClean="0"/>
              <a:t>Rephaim</a:t>
            </a:r>
            <a:r>
              <a:rPr lang="en-US" sz="3200" dirty="0" smtClean="0"/>
              <a:t>)</a:t>
            </a:r>
          </a:p>
          <a:p>
            <a:r>
              <a:rPr lang="en-US" sz="3200" dirty="0" smtClean="0"/>
              <a:t>The king of Sodom (a city estimated to have been in existence for about 1000 years at this time) is wanting to greet Abraham (Gen. 14:17)</a:t>
            </a:r>
          </a:p>
          <a:p>
            <a:r>
              <a:rPr lang="en-US" sz="3200" dirty="0" smtClean="0"/>
              <a:t>The King of Salem is blessing him (Gen. 14:18-20)</a:t>
            </a:r>
          </a:p>
          <a:p>
            <a:r>
              <a:rPr lang="en-US" sz="3200" dirty="0" smtClean="0"/>
              <a:t>Yet Abraham remained wise, humble and God-fearing!</a:t>
            </a:r>
            <a:endParaRPr lang="en-US" sz="3200" dirty="0"/>
          </a:p>
        </p:txBody>
      </p:sp>
    </p:spTree>
    <p:extLst>
      <p:ext uri="{BB962C8B-B14F-4D97-AF65-F5344CB8AC3E}">
        <p14:creationId xmlns:p14="http://schemas.microsoft.com/office/powerpoint/2010/main" val="2632927623"/>
      </p:ext>
    </p:extLst>
  </p:cSld>
  <p:clrMapOvr>
    <a:masterClrMapping/>
  </p:clrMapOvr>
  <mc:AlternateContent xmlns:mc="http://schemas.openxmlformats.org/markup-compatibility/2006">
    <mc:Choice xmlns:p14="http://schemas.microsoft.com/office/powerpoint/2010/main" Requires="p14">
      <p:transition spd="slow" p14:dur="1500">
        <p:fade thruBlk="1"/>
      </p:transition>
    </mc:Choice>
    <mc:Fallback>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latin typeface="Steelfish" pitchFamily="2" charset="0"/>
              </a:rPr>
              <a:t>Perhaps it was that Divine Intervention and Revelation from Melchizedek</a:t>
            </a:r>
            <a:endParaRPr lang="en-US" sz="4800" dirty="0">
              <a:latin typeface="Steelfish" pitchFamily="2" charset="0"/>
            </a:endParaRPr>
          </a:p>
        </p:txBody>
      </p:sp>
      <p:sp>
        <p:nvSpPr>
          <p:cNvPr id="3" name="Content Placeholder 2"/>
          <p:cNvSpPr>
            <a:spLocks noGrp="1"/>
          </p:cNvSpPr>
          <p:nvPr>
            <p:ph idx="1"/>
          </p:nvPr>
        </p:nvSpPr>
        <p:spPr>
          <a:xfrm>
            <a:off x="609600" y="2133600"/>
            <a:ext cx="4495800" cy="4343400"/>
          </a:xfrm>
        </p:spPr>
        <p:style>
          <a:lnRef idx="0">
            <a:schemeClr val="accent4"/>
          </a:lnRef>
          <a:fillRef idx="3">
            <a:schemeClr val="accent4"/>
          </a:fillRef>
          <a:effectRef idx="3">
            <a:schemeClr val="accent4"/>
          </a:effectRef>
          <a:fontRef idx="minor">
            <a:schemeClr val="lt1"/>
          </a:fontRef>
        </p:style>
        <p:txBody>
          <a:bodyPr>
            <a:noAutofit/>
          </a:bodyPr>
          <a:lstStyle/>
          <a:p>
            <a:r>
              <a:rPr lang="en-US" sz="2800" dirty="0" smtClean="0">
                <a:solidFill>
                  <a:schemeClr val="tx1"/>
                </a:solidFill>
              </a:rPr>
              <a:t>That helped Abraham remain composed</a:t>
            </a:r>
          </a:p>
          <a:p>
            <a:r>
              <a:rPr lang="en-US" sz="2800" dirty="0" smtClean="0">
                <a:solidFill>
                  <a:schemeClr val="tx1"/>
                </a:solidFill>
              </a:rPr>
              <a:t>That bolstered his faith to win in faith as well as war</a:t>
            </a:r>
          </a:p>
          <a:p>
            <a:r>
              <a:rPr lang="en-US" sz="2800" dirty="0" smtClean="0">
                <a:solidFill>
                  <a:schemeClr val="tx1"/>
                </a:solidFill>
              </a:rPr>
              <a:t>That helped provide that “way of escape” in how to deal with temptation and the goods of Sodom (1 Cor. 10:13)</a:t>
            </a:r>
          </a:p>
        </p:txBody>
      </p:sp>
      <p:pic>
        <p:nvPicPr>
          <p:cNvPr id="12289" name="Picture 1" descr="C:\Documents and Settings\Steven\Local Settings\Temporary Internet Files\Content.IE5\CPZS20P8\MPj04384860000[1].jpg"/>
          <p:cNvPicPr>
            <a:picLocks noChangeAspect="1" noChangeArrowheads="1"/>
          </p:cNvPicPr>
          <p:nvPr/>
        </p:nvPicPr>
        <p:blipFill>
          <a:blip r:embed="rId2"/>
          <a:srcRect/>
          <a:stretch>
            <a:fillRect/>
          </a:stretch>
        </p:blipFill>
        <p:spPr bwMode="auto">
          <a:xfrm>
            <a:off x="5486400" y="1379426"/>
            <a:ext cx="3657600" cy="5478573"/>
          </a:xfrm>
          <a:prstGeom prst="ellipse">
            <a:avLst/>
          </a:prstGeom>
          <a:ln>
            <a:noFill/>
          </a:ln>
          <a:effectLst>
            <a:softEdge rad="112500"/>
          </a:effectLst>
        </p:spPr>
      </p:pic>
      <p:sp>
        <p:nvSpPr>
          <p:cNvPr id="5" name="Rectangle 4"/>
          <p:cNvSpPr/>
          <p:nvPr/>
        </p:nvSpPr>
        <p:spPr>
          <a:xfrm>
            <a:off x="5486400" y="5581471"/>
            <a:ext cx="3657600" cy="1200329"/>
          </a:xfrm>
          <a:prstGeom prst="rect">
            <a:avLst/>
          </a:prstGeom>
        </p:spPr>
        <p:txBody>
          <a:bodyPr wrap="square">
            <a:spAutoFit/>
          </a:bodyPr>
          <a:lstStyle/>
          <a:p>
            <a:pPr algn="ctr"/>
            <a:r>
              <a:rPr lang="en-US" sz="2400" dirty="0">
                <a:solidFill>
                  <a:prstClr val="white"/>
                </a:solidFill>
              </a:rPr>
              <a:t>“Bless the LORD, O my soul, And forget not all His benefits” (Ps. 103:2)</a:t>
            </a:r>
          </a:p>
        </p:txBody>
      </p:sp>
    </p:spTree>
    <p:extLst>
      <p:ext uri="{BB962C8B-B14F-4D97-AF65-F5344CB8AC3E}">
        <p14:creationId xmlns:p14="http://schemas.microsoft.com/office/powerpoint/2010/main" val="299174519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RECALL</a:t>
            </a:r>
            <a:endParaRPr lang="en-US" sz="6000" dirty="0"/>
          </a:p>
        </p:txBody>
      </p:sp>
      <p:sp>
        <p:nvSpPr>
          <p:cNvPr id="3" name="Content Placeholder 2"/>
          <p:cNvSpPr>
            <a:spLocks noGrp="1"/>
          </p:cNvSpPr>
          <p:nvPr>
            <p:ph idx="1"/>
          </p:nvPr>
        </p:nvSpPr>
        <p:spPr/>
        <p:txBody>
          <a:bodyPr>
            <a:normAutofit/>
          </a:bodyPr>
          <a:lstStyle/>
          <a:p>
            <a:pPr>
              <a:buNone/>
            </a:pPr>
            <a:r>
              <a:rPr lang="en-US" sz="2800" b="1" baseline="-25000" dirty="0" smtClean="0"/>
              <a:t>18</a:t>
            </a:r>
            <a:r>
              <a:rPr lang="en-US" sz="2800" dirty="0" smtClean="0"/>
              <a:t>  Then Melchizedek king of Salem brought out bread and wine; he was the priest of God Most High.</a:t>
            </a:r>
          </a:p>
          <a:p>
            <a:pPr>
              <a:buNone/>
            </a:pPr>
            <a:r>
              <a:rPr lang="en-US" sz="2800" b="1" baseline="-25000" dirty="0" smtClean="0"/>
              <a:t>19</a:t>
            </a:r>
            <a:r>
              <a:rPr lang="en-US" sz="2800" dirty="0" smtClean="0"/>
              <a:t>  And he blessed him and said: "Blessed be Abram </a:t>
            </a: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of God Most High, Possessor of heaven and earth</a:t>
            </a:r>
            <a:r>
              <a:rPr lang="en-US" sz="2800" dirty="0" smtClean="0"/>
              <a:t>;</a:t>
            </a:r>
          </a:p>
          <a:p>
            <a:pPr>
              <a:buNone/>
            </a:pPr>
            <a:r>
              <a:rPr lang="en-US" sz="2800" b="1" baseline="-25000" dirty="0" smtClean="0"/>
              <a:t>20</a:t>
            </a:r>
            <a:r>
              <a:rPr lang="en-US" sz="2800" baseline="-34000" dirty="0" smtClean="0"/>
              <a:t>a</a:t>
            </a:r>
            <a:r>
              <a:rPr lang="en-US" sz="2800" dirty="0" smtClean="0"/>
              <a:t>  And blessed be God Most High, </a:t>
            </a: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Who has delivered your enemies into your hand</a:t>
            </a:r>
            <a:r>
              <a:rPr lang="en-US" sz="2800" dirty="0" smtClean="0"/>
              <a:t>."</a:t>
            </a:r>
            <a:endParaRPr lang="en-US" sz="2800" dirty="0"/>
          </a:p>
        </p:txBody>
      </p:sp>
    </p:spTree>
    <p:extLst>
      <p:ext uri="{BB962C8B-B14F-4D97-AF65-F5344CB8AC3E}">
        <p14:creationId xmlns:p14="http://schemas.microsoft.com/office/powerpoint/2010/main" val="412258845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Outline of “Sodom and Gomorrah—Battle of the Kings” (Gen 14)</a:t>
            </a:r>
            <a:endParaRPr lang="en-US" dirty="0"/>
          </a:p>
        </p:txBody>
      </p:sp>
      <p:sp>
        <p:nvSpPr>
          <p:cNvPr id="3" name="Content Placeholder 2"/>
          <p:cNvSpPr>
            <a:spLocks noGrp="1"/>
          </p:cNvSpPr>
          <p:nvPr>
            <p:ph idx="1"/>
          </p:nvPr>
        </p:nvSpPr>
        <p:spPr>
          <a:xfrm>
            <a:off x="990600" y="2667000"/>
            <a:ext cx="7315200" cy="2590800"/>
          </a:xfrm>
        </p:spPr>
        <p:style>
          <a:lnRef idx="2">
            <a:schemeClr val="dk1">
              <a:shade val="50000"/>
            </a:schemeClr>
          </a:lnRef>
          <a:fillRef idx="1">
            <a:schemeClr val="dk1"/>
          </a:fillRef>
          <a:effectRef idx="0">
            <a:schemeClr val="dk1"/>
          </a:effectRef>
          <a:fontRef idx="minor">
            <a:schemeClr val="lt1"/>
          </a:fontRef>
        </p:style>
        <p:txBody>
          <a:bodyPr/>
          <a:lstStyle/>
          <a:p>
            <a:pPr marL="457200" indent="-457200">
              <a:buFont typeface="+mj-lt"/>
              <a:buAutoNum type="arabicPeriod"/>
            </a:pPr>
            <a:r>
              <a:rPr lang="en-US" dirty="0" smtClean="0"/>
              <a:t>Introduction (effect, opposition by Bible critics, evidences from archaeology and ancient literature)</a:t>
            </a:r>
          </a:p>
          <a:p>
            <a:pPr marL="457200" indent="-457200">
              <a:buFont typeface="+mj-lt"/>
              <a:buAutoNum type="arabicPeriod"/>
            </a:pPr>
            <a:r>
              <a:rPr lang="en-US" dirty="0" smtClean="0"/>
              <a:t>Battle of the kings</a:t>
            </a:r>
          </a:p>
          <a:p>
            <a:pPr marL="457200" indent="-457200">
              <a:buFont typeface="+mj-lt"/>
              <a:buAutoNum type="arabicPeriod"/>
            </a:pPr>
            <a:r>
              <a:rPr lang="en-US" dirty="0" smtClean="0"/>
              <a:t>Battle with “materialism”</a:t>
            </a:r>
          </a:p>
          <a:p>
            <a:pPr marL="457200" indent="-457200">
              <a:buFont typeface="+mj-lt"/>
              <a:buAutoNum type="arabicPeriod"/>
            </a:pPr>
            <a:r>
              <a:rPr lang="en-US" dirty="0" smtClean="0"/>
              <a:t>Battle with “success”</a:t>
            </a:r>
            <a:endParaRPr lang="en-US" dirty="0"/>
          </a:p>
        </p:txBody>
      </p:sp>
    </p:spTree>
    <p:extLst>
      <p:ext uri="{BB962C8B-B14F-4D97-AF65-F5344CB8AC3E}">
        <p14:creationId xmlns:p14="http://schemas.microsoft.com/office/powerpoint/2010/main" val="1681124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Abraham Listened!</a:t>
            </a:r>
            <a:endParaRPr lang="en-US" dirty="0"/>
          </a:p>
        </p:txBody>
      </p:sp>
      <p:sp>
        <p:nvSpPr>
          <p:cNvPr id="3" name="Content Placeholder 2"/>
          <p:cNvSpPr>
            <a:spLocks noGrp="1"/>
          </p:cNvSpPr>
          <p:nvPr>
            <p:ph idx="1"/>
          </p:nvPr>
        </p:nvSpPr>
        <p:spPr>
          <a:xfrm>
            <a:off x="457200" y="914400"/>
            <a:ext cx="8458200" cy="5029200"/>
          </a:xfrm>
        </p:spPr>
        <p:txBody>
          <a:bodyPr>
            <a:noAutofit/>
          </a:bodyPr>
          <a:lstStyle/>
          <a:p>
            <a:r>
              <a:rPr lang="en-US" sz="2800" dirty="0" smtClean="0"/>
              <a:t>Abraham Gave a Tithe</a:t>
            </a:r>
          </a:p>
          <a:p>
            <a:pPr lvl="1"/>
            <a:r>
              <a:rPr lang="en-US" sz="2400" dirty="0" smtClean="0"/>
              <a:t>“And he gave him a tithe of all” (14:20</a:t>
            </a:r>
            <a:r>
              <a:rPr lang="en-US" sz="2400" baseline="-25000" dirty="0" smtClean="0"/>
              <a:t>b</a:t>
            </a:r>
            <a:r>
              <a:rPr lang="en-US" sz="2400" dirty="0" smtClean="0"/>
              <a:t>)</a:t>
            </a:r>
          </a:p>
          <a:p>
            <a:pPr lvl="1"/>
            <a:r>
              <a:rPr lang="en-US" sz="2400" dirty="0" smtClean="0"/>
              <a:t>Do we give as well as Abraham?</a:t>
            </a:r>
          </a:p>
          <a:p>
            <a:pPr lvl="2"/>
            <a:r>
              <a:rPr lang="en-US" sz="2000" dirty="0" smtClean="0"/>
              <a:t>How do we respond to our Melchizedek in giving (2 Cor. 9:6-11)?</a:t>
            </a:r>
          </a:p>
          <a:p>
            <a:r>
              <a:rPr lang="en-US" sz="2800" dirty="0" smtClean="0"/>
              <a:t>Abraham repeated the truth to the King of Sodom</a:t>
            </a:r>
          </a:p>
          <a:p>
            <a:pPr lvl="1">
              <a:buNone/>
            </a:pPr>
            <a:r>
              <a:rPr lang="en-US" sz="2400" b="1" baseline="-25000" dirty="0" smtClean="0"/>
              <a:t>21</a:t>
            </a:r>
            <a:r>
              <a:rPr lang="en-US" sz="2400" dirty="0" smtClean="0"/>
              <a:t>  Now the king of Sodom said to Abram, "Give me the persons, and take the goods for yourself."</a:t>
            </a:r>
          </a:p>
          <a:p>
            <a:pPr lvl="1">
              <a:buNone/>
            </a:pPr>
            <a:r>
              <a:rPr lang="en-US" sz="2400" b="1" baseline="-25000" dirty="0" smtClean="0"/>
              <a:t>22</a:t>
            </a:r>
            <a:r>
              <a:rPr lang="en-US" sz="2400" dirty="0" smtClean="0"/>
              <a:t>  But Abram said to the king of Sodom, "</a:t>
            </a: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 have raised my hand to the LORD, God Most High, the Possessor of heaven and earth,</a:t>
            </a:r>
            <a:endParaRPr lang="en-US" sz="2400" dirty="0" smtClean="0"/>
          </a:p>
          <a:p>
            <a:pPr lvl="1">
              <a:buNone/>
            </a:pPr>
            <a:r>
              <a:rPr lang="en-US" sz="2400" b="1" baseline="-25000" dirty="0" smtClean="0"/>
              <a:t>23</a:t>
            </a:r>
            <a:r>
              <a:rPr lang="en-US" sz="2400" dirty="0" smtClean="0"/>
              <a:t>  that I will take nothing, from a thread to a sandal strap, and that I will not take anything that is yours, lest you should say, `I have made Abram rich' --</a:t>
            </a:r>
            <a:endParaRPr lang="en-US" sz="2400" dirty="0"/>
          </a:p>
        </p:txBody>
      </p:sp>
    </p:spTree>
    <p:extLst>
      <p:ext uri="{BB962C8B-B14F-4D97-AF65-F5344CB8AC3E}">
        <p14:creationId xmlns:p14="http://schemas.microsoft.com/office/powerpoint/2010/main" val="17695554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2000"/>
                                        <p:tgtEl>
                                          <p:spTgt spid="3">
                                            <p:txEl>
                                              <p:pRg st="6" end="6"/>
                                            </p:txEl>
                                          </p:spTgt>
                                        </p:tgtEl>
                                      </p:cBhvr>
                                    </p:animEffect>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0000"/>
                <a:satMod val="115000"/>
              </a:schemeClr>
              <a:schemeClr val="bg1">
                <a:tint val="70000"/>
                <a:satMod val="135000"/>
              </a:schemeClr>
            </a:duotone>
            <a:lum bright="-11000" contrast="15000"/>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latin typeface="Alibi" pitchFamily="2" charset="0"/>
              </a:rPr>
              <a:t>Will You?</a:t>
            </a:r>
            <a:endParaRPr lang="en-US" sz="6600" dirty="0">
              <a:latin typeface="Alibi" pitchFamily="2" charset="0"/>
            </a:endParaRPr>
          </a:p>
        </p:txBody>
      </p:sp>
      <p:sp>
        <p:nvSpPr>
          <p:cNvPr id="3" name="Content Placeholder 2"/>
          <p:cNvSpPr>
            <a:spLocks noGrp="1"/>
          </p:cNvSpPr>
          <p:nvPr>
            <p:ph idx="1"/>
          </p:nvPr>
        </p:nvSpPr>
        <p:spPr>
          <a:xfrm>
            <a:off x="838200" y="1295400"/>
            <a:ext cx="7772400" cy="3962400"/>
          </a:xfrm>
        </p:spPr>
        <p:txBody>
          <a:bodyPr>
            <a:noAutofit/>
          </a:bodyPr>
          <a:lstStyle/>
          <a:p>
            <a:r>
              <a:rPr lang="en-US" dirty="0" smtClean="0"/>
              <a:t>Will you take up the example of faith in Abraham?</a:t>
            </a:r>
          </a:p>
          <a:p>
            <a:r>
              <a:rPr lang="en-US" dirty="0" smtClean="0"/>
              <a:t>Will you raise your hand up to the LORD God Most High, the Possessor of heaven and earth?</a:t>
            </a:r>
          </a:p>
          <a:p>
            <a:pPr lvl="1"/>
            <a:r>
              <a:rPr lang="en-US" sz="1800" dirty="0" smtClean="0"/>
              <a:t>A manner of making an oath and contract with God (cf. Ezek. 20:5, 6; Rev. 10:5, 6)</a:t>
            </a:r>
          </a:p>
          <a:p>
            <a:pPr lvl="1"/>
            <a:r>
              <a:rPr lang="en-US" sz="1800" dirty="0" smtClean="0"/>
              <a:t>Have you made a </a:t>
            </a:r>
            <a:r>
              <a:rPr lang="en-US" sz="1800" dirty="0" smtClean="0"/>
              <a:t>commitment </a:t>
            </a:r>
            <a:r>
              <a:rPr lang="en-US" sz="1800" dirty="0" smtClean="0"/>
              <a:t>to the Lord in Baptism (Rom. 6:1-12)?</a:t>
            </a:r>
          </a:p>
          <a:p>
            <a:r>
              <a:rPr lang="en-US" dirty="0" smtClean="0"/>
              <a:t>Will you refuse Sodom’s allurements?</a:t>
            </a:r>
          </a:p>
          <a:p>
            <a:pPr lvl="1"/>
            <a:r>
              <a:rPr lang="en-US" sz="1800" dirty="0" smtClean="0"/>
              <a:t>Lot wanted to live there despite the  moral jeopardy; Abraham didn’t want any of their things even when he could have had them all (cf. Moses, Heb. 11:24)!</a:t>
            </a:r>
          </a:p>
          <a:p>
            <a:r>
              <a:rPr lang="en-US" dirty="0" smtClean="0"/>
              <a:t>How will you respond to the gospel?</a:t>
            </a:r>
          </a:p>
        </p:txBody>
      </p:sp>
      <p:sp>
        <p:nvSpPr>
          <p:cNvPr id="4" name="TextBox 3"/>
          <p:cNvSpPr txBox="1"/>
          <p:nvPr/>
        </p:nvSpPr>
        <p:spPr>
          <a:xfrm>
            <a:off x="0" y="6019800"/>
            <a:ext cx="9144000" cy="707886"/>
          </a:xfrm>
          <a:prstGeom prst="rect">
            <a:avLst/>
          </a:prstGeom>
          <a:noFill/>
        </p:spPr>
        <p:txBody>
          <a:bodyPr wrap="square" rtlCol="0">
            <a:spAutoFit/>
          </a:bodyPr>
          <a:lstStyle/>
          <a:p>
            <a:pPr algn="ctr"/>
            <a:r>
              <a:rPr lang="en-US" sz="4000" dirty="0">
                <a:solidFill>
                  <a:prstClr val="white"/>
                </a:solidFill>
              </a:rPr>
              <a:t>What Will Your Answer Be?</a:t>
            </a:r>
          </a:p>
        </p:txBody>
      </p:sp>
    </p:spTree>
    <p:extLst>
      <p:ext uri="{BB962C8B-B14F-4D97-AF65-F5344CB8AC3E}">
        <p14:creationId xmlns:p14="http://schemas.microsoft.com/office/powerpoint/2010/main" val="403930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Steven\Local Settings\Temporary Internet Files\Content.IE5\4VKWIM4V\MPj04395290000[1].jpg"/>
          <p:cNvPicPr>
            <a:picLocks noChangeAspect="1" noChangeArrowheads="1"/>
          </p:cNvPicPr>
          <p:nvPr/>
        </p:nvPicPr>
        <p:blipFill>
          <a:blip r:embed="rId3"/>
          <a:srcRect/>
          <a:stretch>
            <a:fillRect/>
          </a:stretch>
        </p:blipFill>
        <p:spPr bwMode="auto">
          <a:xfrm>
            <a:off x="0" y="1371600"/>
            <a:ext cx="9144000" cy="3429000"/>
          </a:xfrm>
          <a:prstGeom prst="rect">
            <a:avLst/>
          </a:prstGeom>
          <a:ln>
            <a:noFill/>
          </a:ln>
          <a:effectLst>
            <a:softEdge rad="112500"/>
          </a:effectLst>
        </p:spPr>
      </p:pic>
      <p:sp>
        <p:nvSpPr>
          <p:cNvPr id="2" name="Title 1"/>
          <p:cNvSpPr>
            <a:spLocks noGrp="1"/>
          </p:cNvSpPr>
          <p:nvPr>
            <p:ph type="title"/>
          </p:nvPr>
        </p:nvSpPr>
        <p:spPr/>
        <p:txBody>
          <a:bodyPr>
            <a:normAutofit fontScale="90000"/>
          </a:bodyPr>
          <a:lstStyle/>
          <a:p>
            <a:r>
              <a:rPr lang="en-US" dirty="0" smtClean="0"/>
              <a:t>The Effect of the Biblical Account on Our Modern Language</a:t>
            </a:r>
            <a:endParaRPr lang="en-US" dirty="0"/>
          </a:p>
        </p:txBody>
      </p:sp>
      <p:sp>
        <p:nvSpPr>
          <p:cNvPr id="3" name="Content Placeholder 2"/>
          <p:cNvSpPr>
            <a:spLocks noGrp="1"/>
          </p:cNvSpPr>
          <p:nvPr>
            <p:ph idx="1"/>
          </p:nvPr>
        </p:nvSpPr>
        <p:spPr>
          <a:xfrm>
            <a:off x="457200" y="1676401"/>
            <a:ext cx="8229600" cy="2819399"/>
          </a:xfrm>
        </p:spPr>
        <p:txBody>
          <a:bodyPr>
            <a:noAutofit/>
          </a:bodyPr>
          <a:lstStyle/>
          <a:p>
            <a:pPr>
              <a:buFont typeface="Wingdings" pitchFamily="2" charset="2"/>
              <a:buChar char="ü"/>
            </a:pPr>
            <a:r>
              <a:rPr lang="en-US" sz="2800" b="1" dirty="0" smtClean="0">
                <a:latin typeface="Bradley Hand ITC" pitchFamily="66" charset="0"/>
              </a:rPr>
              <a:t>We describe wicked places as “Sodom and Gomorrah”</a:t>
            </a:r>
          </a:p>
          <a:p>
            <a:pPr>
              <a:buFont typeface="Wingdings" pitchFamily="2" charset="2"/>
              <a:buChar char="ü"/>
            </a:pPr>
            <a:r>
              <a:rPr lang="en-US" sz="2800" b="1" dirty="0" smtClean="0">
                <a:latin typeface="Bradley Hand ITC" pitchFamily="66" charset="0"/>
              </a:rPr>
              <a:t>Some sermons are filled with “fire and brimstone”</a:t>
            </a:r>
          </a:p>
          <a:p>
            <a:pPr>
              <a:buFont typeface="Wingdings" pitchFamily="2" charset="2"/>
              <a:buChar char="ü"/>
            </a:pPr>
            <a:r>
              <a:rPr lang="en-US" sz="2800" b="1" dirty="0" smtClean="0">
                <a:latin typeface="Bradley Hand ITC" pitchFamily="66" charset="0"/>
              </a:rPr>
              <a:t>legal term “sodomy” </a:t>
            </a:r>
            <a:endParaRPr lang="en-US" sz="2800" b="1" dirty="0">
              <a:latin typeface="Bradley Hand ITC" pitchFamily="66" charset="0"/>
            </a:endParaRPr>
          </a:p>
        </p:txBody>
      </p:sp>
      <p:sp>
        <p:nvSpPr>
          <p:cNvPr id="4" name="TextBox 3"/>
          <p:cNvSpPr txBox="1"/>
          <p:nvPr/>
        </p:nvSpPr>
        <p:spPr>
          <a:xfrm>
            <a:off x="533400" y="4866382"/>
            <a:ext cx="8153400" cy="1077218"/>
          </a:xfrm>
          <a:prstGeom prst="rect">
            <a:avLst/>
          </a:prstGeom>
          <a:noFill/>
        </p:spPr>
        <p:txBody>
          <a:bodyPr wrap="square" rtlCol="0">
            <a:spAutoFit/>
          </a:bodyPr>
          <a:lstStyle/>
          <a:p>
            <a:pPr algn="ctr"/>
            <a:r>
              <a:rPr lang="en-US" sz="3200" dirty="0">
                <a:solidFill>
                  <a:prstClr val="white"/>
                </a:solidFill>
                <a:latin typeface="Arial Black" pitchFamily="34" charset="0"/>
              </a:rPr>
              <a:t>BUT DID THESE CITIES EVER</a:t>
            </a:r>
          </a:p>
          <a:p>
            <a:pPr algn="ctr"/>
            <a:r>
              <a:rPr lang="en-US" sz="3200" dirty="0">
                <a:solidFill>
                  <a:prstClr val="white"/>
                </a:solidFill>
                <a:latin typeface="Arial Black" pitchFamily="34" charset="0"/>
              </a:rPr>
              <a:t>LITERALLY EXIST?</a:t>
            </a:r>
          </a:p>
        </p:txBody>
      </p:sp>
      <p:sp>
        <p:nvSpPr>
          <p:cNvPr id="5" name="TextBox 4"/>
          <p:cNvSpPr txBox="1"/>
          <p:nvPr/>
        </p:nvSpPr>
        <p:spPr>
          <a:xfrm>
            <a:off x="2189951" y="6019800"/>
            <a:ext cx="5226239" cy="461665"/>
          </a:xfrm>
          <a:prstGeom prst="rect">
            <a:avLst/>
          </a:prstGeom>
          <a:noFill/>
        </p:spPr>
        <p:txBody>
          <a:bodyPr wrap="none" rtlCol="0">
            <a:spAutoFit/>
          </a:bodyPr>
          <a:lstStyle/>
          <a:p>
            <a:r>
              <a:rPr lang="en-US" sz="2400" dirty="0">
                <a:solidFill>
                  <a:prstClr val="white"/>
                </a:solidFill>
              </a:rPr>
              <a:t>NON-BELIEVERS SAY “TOO INCREDIBLE!”</a:t>
            </a:r>
          </a:p>
        </p:txBody>
      </p:sp>
    </p:spTree>
    <p:extLst>
      <p:ext uri="{BB962C8B-B14F-4D97-AF65-F5344CB8AC3E}">
        <p14:creationId xmlns:p14="http://schemas.microsoft.com/office/powerpoint/2010/main" val="118118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1"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Bible Critics Have Asserted:</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the names of the Mesopotamian kings are fictional</a:t>
            </a:r>
          </a:p>
          <a:p>
            <a:pPr marL="457200" indent="-457200">
              <a:buFont typeface="+mj-lt"/>
              <a:buAutoNum type="arabicPeriod"/>
            </a:pPr>
            <a:r>
              <a:rPr lang="en-US" dirty="0" smtClean="0"/>
              <a:t>there was no extensive travel in the days of Abraham like Genesis teaches as pertaining to this Mesopotamian march</a:t>
            </a:r>
          </a:p>
          <a:p>
            <a:pPr marL="457200" indent="-457200">
              <a:buFont typeface="+mj-lt"/>
              <a:buAutoNum type="arabicPeriod"/>
            </a:pPr>
            <a:r>
              <a:rPr lang="en-US" dirty="0" smtClean="0"/>
              <a:t>there was no line of march, east of Palestine</a:t>
            </a:r>
          </a:p>
        </p:txBody>
      </p:sp>
    </p:spTree>
    <p:extLst>
      <p:ext uri="{BB962C8B-B14F-4D97-AF65-F5344CB8AC3E}">
        <p14:creationId xmlns:p14="http://schemas.microsoft.com/office/powerpoint/2010/main" val="91723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Documents and Settings\Steven\Local Settings\Temporary Internet Files\Content.IE5\4VKWIM4V\MPj04395290000[1].jpg"/>
          <p:cNvPicPr>
            <a:picLocks noChangeAspect="1" noChangeArrowheads="1"/>
          </p:cNvPicPr>
          <p:nvPr/>
        </p:nvPicPr>
        <p:blipFill>
          <a:blip r:embed="rId3"/>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a:xfrm>
            <a:off x="533400" y="609600"/>
            <a:ext cx="8290560" cy="762000"/>
          </a:xfrm>
        </p:spPr>
        <p:txBody>
          <a:bodyPr/>
          <a:lstStyle/>
          <a:p>
            <a:r>
              <a:rPr lang="en-US" b="1" dirty="0" smtClean="0">
                <a:latin typeface="Bradley Hand ITC" pitchFamily="66" charset="0"/>
              </a:rPr>
              <a:t>Evidence Contraire</a:t>
            </a:r>
            <a:endParaRPr lang="en-US" b="1" dirty="0">
              <a:latin typeface="Bradley Hand ITC" pitchFamily="66" charset="0"/>
            </a:endParaRPr>
          </a:p>
        </p:txBody>
      </p:sp>
      <p:sp>
        <p:nvSpPr>
          <p:cNvPr id="3" name="Content Placeholder 2"/>
          <p:cNvSpPr>
            <a:spLocks noGrp="1"/>
          </p:cNvSpPr>
          <p:nvPr>
            <p:ph idx="1"/>
          </p:nvPr>
        </p:nvSpPr>
        <p:spPr>
          <a:xfrm>
            <a:off x="762000" y="1219200"/>
            <a:ext cx="7848600" cy="4572001"/>
          </a:xfrm>
        </p:spPr>
        <p:txBody>
          <a:bodyPr/>
          <a:lstStyle/>
          <a:p>
            <a:pPr>
              <a:buSzPct val="105000"/>
              <a:buFont typeface="Wingdings" pitchFamily="2" charset="2"/>
              <a:buChar char=""/>
            </a:pPr>
            <a:r>
              <a:rPr lang="en-US" b="1" dirty="0" smtClean="0">
                <a:latin typeface="Bradley Hand ITC" pitchFamily="66" charset="0"/>
              </a:rPr>
              <a:t>Archaeologist’s spade has shown the names are good Near Eastern names</a:t>
            </a:r>
          </a:p>
          <a:p>
            <a:pPr>
              <a:buSzPct val="105000"/>
              <a:buFont typeface="Wingdings" pitchFamily="2" charset="2"/>
              <a:buChar char=""/>
            </a:pPr>
            <a:r>
              <a:rPr lang="en-US" b="1" dirty="0" smtClean="0">
                <a:latin typeface="Bradley Hand ITC" pitchFamily="66" charset="0"/>
              </a:rPr>
              <a:t>Ancient Babylonian tablets mention names like “</a:t>
            </a:r>
            <a:r>
              <a:rPr lang="en-US" b="1" dirty="0" err="1" smtClean="0">
                <a:latin typeface="Bradley Hand ITC" pitchFamily="66" charset="0"/>
              </a:rPr>
              <a:t>Abarama</a:t>
            </a:r>
            <a:r>
              <a:rPr lang="en-US" b="1" dirty="0" smtClean="0">
                <a:latin typeface="Bradley Hand ITC" pitchFamily="66" charset="0"/>
              </a:rPr>
              <a:t>” and “</a:t>
            </a:r>
            <a:r>
              <a:rPr lang="en-US" b="1" dirty="0" err="1" smtClean="0">
                <a:latin typeface="Bradley Hand ITC" pitchFamily="66" charset="0"/>
              </a:rPr>
              <a:t>Abamrama</a:t>
            </a:r>
            <a:r>
              <a:rPr lang="en-US" b="1" dirty="0" smtClean="0">
                <a:latin typeface="Bradley Hand ITC" pitchFamily="66" charset="0"/>
              </a:rPr>
              <a:t>”</a:t>
            </a:r>
          </a:p>
          <a:p>
            <a:pPr>
              <a:buSzPct val="105000"/>
              <a:buFont typeface="Wingdings" pitchFamily="2" charset="2"/>
              <a:buChar char=""/>
            </a:pPr>
            <a:r>
              <a:rPr lang="en-US" b="1" dirty="0" smtClean="0">
                <a:latin typeface="Bradley Hand ITC" pitchFamily="66" charset="0"/>
              </a:rPr>
              <a:t>Ancient Babylonian contract found restricting the use of rented wagons from being driven to the Mediterranean coastlands</a:t>
            </a:r>
          </a:p>
          <a:p>
            <a:pPr>
              <a:buSzPct val="105000"/>
              <a:buFont typeface="Wingdings" pitchFamily="2" charset="2"/>
              <a:buChar char=""/>
            </a:pPr>
            <a:r>
              <a:rPr lang="en-US" b="1" dirty="0" err="1" smtClean="0">
                <a:latin typeface="Bradley Hand ITC" pitchFamily="66" charset="0"/>
              </a:rPr>
              <a:t>Elamite</a:t>
            </a:r>
            <a:r>
              <a:rPr lang="en-US" b="1" dirty="0" smtClean="0">
                <a:latin typeface="Bradley Hand ITC" pitchFamily="66" charset="0"/>
              </a:rPr>
              <a:t> king named “</a:t>
            </a:r>
            <a:r>
              <a:rPr lang="en-US" b="1" dirty="0" err="1" smtClean="0">
                <a:latin typeface="Bradley Hand ITC" pitchFamily="66" charset="0"/>
              </a:rPr>
              <a:t>Kudur-Mabug</a:t>
            </a:r>
            <a:r>
              <a:rPr lang="en-US" b="1" dirty="0" smtClean="0">
                <a:latin typeface="Bradley Hand ITC" pitchFamily="66" charset="0"/>
              </a:rPr>
              <a:t>” claimed </a:t>
            </a:r>
            <a:br>
              <a:rPr lang="en-US" b="1" dirty="0" smtClean="0">
                <a:latin typeface="Bradley Hand ITC" pitchFamily="66" charset="0"/>
              </a:rPr>
            </a:br>
            <a:r>
              <a:rPr lang="en-US" b="1" dirty="0" smtClean="0">
                <a:latin typeface="Bradley Hand ITC" pitchFamily="66" charset="0"/>
              </a:rPr>
              <a:t>to be prince of the land of </a:t>
            </a:r>
            <a:r>
              <a:rPr lang="en-US" b="1" dirty="0" err="1" smtClean="0">
                <a:latin typeface="Bradley Hand ITC" pitchFamily="66" charset="0"/>
              </a:rPr>
              <a:t>Amurru</a:t>
            </a:r>
            <a:r>
              <a:rPr lang="en-US" b="1" dirty="0" smtClean="0">
                <a:latin typeface="Bradley Hand ITC" pitchFamily="66" charset="0"/>
              </a:rPr>
              <a:t> </a:t>
            </a:r>
            <a:br>
              <a:rPr lang="en-US" b="1" dirty="0" smtClean="0">
                <a:latin typeface="Bradley Hand ITC" pitchFamily="66" charset="0"/>
              </a:rPr>
            </a:br>
            <a:r>
              <a:rPr lang="en-US" b="1" dirty="0" smtClean="0">
                <a:latin typeface="Bradley Hand ITC" pitchFamily="66" charset="0"/>
              </a:rPr>
              <a:t>(probably included </a:t>
            </a:r>
            <a:br>
              <a:rPr lang="en-US" b="1" dirty="0" smtClean="0">
                <a:latin typeface="Bradley Hand ITC" pitchFamily="66" charset="0"/>
              </a:rPr>
            </a:br>
            <a:r>
              <a:rPr lang="en-US" b="1" dirty="0" smtClean="0">
                <a:latin typeface="Bradley Hand ITC" pitchFamily="66" charset="0"/>
              </a:rPr>
              <a:t>Palestine)</a:t>
            </a:r>
            <a:endParaRPr lang="en-US" b="1" dirty="0">
              <a:latin typeface="Bradley Hand ITC" pitchFamily="66" charset="0"/>
            </a:endParaRPr>
          </a:p>
        </p:txBody>
      </p:sp>
      <p:sp>
        <p:nvSpPr>
          <p:cNvPr id="5" name="TextBox 4"/>
          <p:cNvSpPr txBox="1"/>
          <p:nvPr/>
        </p:nvSpPr>
        <p:spPr>
          <a:xfrm>
            <a:off x="609600" y="5834390"/>
            <a:ext cx="8077200" cy="261610"/>
          </a:xfrm>
          <a:prstGeom prst="rect">
            <a:avLst/>
          </a:prstGeom>
          <a:noFill/>
        </p:spPr>
        <p:txBody>
          <a:bodyPr wrap="square" rtlCol="0">
            <a:spAutoFit/>
          </a:bodyPr>
          <a:lstStyle/>
          <a:p>
            <a:r>
              <a:rPr lang="en-US" sz="1100" dirty="0">
                <a:solidFill>
                  <a:prstClr val="white"/>
                </a:solidFill>
                <a:latin typeface="Trajan Pro" pitchFamily="18" charset="0"/>
              </a:rPr>
              <a:t>Source: Free, Joseph P. and </a:t>
            </a:r>
            <a:r>
              <a:rPr lang="en-US" sz="1100" dirty="0" err="1">
                <a:solidFill>
                  <a:prstClr val="white"/>
                </a:solidFill>
                <a:latin typeface="Trajan Pro" pitchFamily="18" charset="0"/>
              </a:rPr>
              <a:t>Vos</a:t>
            </a:r>
            <a:r>
              <a:rPr lang="en-US" sz="1100" dirty="0">
                <a:solidFill>
                  <a:prstClr val="white"/>
                </a:solidFill>
                <a:latin typeface="Trajan Pro" pitchFamily="18" charset="0"/>
              </a:rPr>
              <a:t>, Howard F., </a:t>
            </a:r>
            <a:r>
              <a:rPr lang="en-US" sz="1100" i="1" dirty="0">
                <a:solidFill>
                  <a:prstClr val="white"/>
                </a:solidFill>
                <a:latin typeface="Trajan Pro" pitchFamily="18" charset="0"/>
              </a:rPr>
              <a:t>Archaeology and Bible History</a:t>
            </a:r>
            <a:r>
              <a:rPr lang="en-US" sz="1100" dirty="0">
                <a:solidFill>
                  <a:prstClr val="white"/>
                </a:solidFill>
                <a:latin typeface="Trajan Pro" pitchFamily="18" charset="0"/>
              </a:rPr>
              <a:t>, p. 52, © 1992, Revised Ed</a:t>
            </a:r>
          </a:p>
        </p:txBody>
      </p:sp>
    </p:spTree>
    <p:extLst>
      <p:ext uri="{BB962C8B-B14F-4D97-AF65-F5344CB8AC3E}">
        <p14:creationId xmlns:p14="http://schemas.microsoft.com/office/powerpoint/2010/main" val="561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4950"/>
                            </p:stCondLst>
                            <p:childTnLst>
                              <p:par>
                                <p:cTn id="24" presetID="10" presetClass="entr" presetSubtype="0" fill="hold" nodeType="after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Affirmed to Have Existed by Bible Writers</a:t>
            </a:r>
            <a:endParaRPr lang="en-US" dirty="0"/>
          </a:p>
        </p:txBody>
      </p:sp>
      <p:sp>
        <p:nvSpPr>
          <p:cNvPr id="3" name="Content Placeholder 2"/>
          <p:cNvSpPr>
            <a:spLocks noGrp="1"/>
          </p:cNvSpPr>
          <p:nvPr>
            <p:ph idx="1"/>
          </p:nvPr>
        </p:nvSpPr>
        <p:spPr>
          <a:xfrm>
            <a:off x="533400" y="1905001"/>
            <a:ext cx="8153400" cy="3962400"/>
          </a:xfrm>
        </p:spPr>
        <p:txBody>
          <a:bodyPr>
            <a:noAutofit/>
          </a:bodyPr>
          <a:lstStyle/>
          <a:p>
            <a:pPr marL="514350" indent="-514350">
              <a:buFont typeface="Wingdings" pitchFamily="2" charset="2"/>
              <a:buChar char="&amp;"/>
            </a:pPr>
            <a:r>
              <a:rPr lang="en-US" sz="2800" dirty="0" smtClean="0"/>
              <a:t>By Moses (Gen. 10; 13; 14; 18; 19; Deut. 29; 32)</a:t>
            </a:r>
          </a:p>
          <a:p>
            <a:pPr marL="514350" indent="-514350">
              <a:buFont typeface="Wingdings" pitchFamily="2" charset="2"/>
              <a:buChar char="&amp;"/>
            </a:pPr>
            <a:r>
              <a:rPr lang="en-US" sz="2800" dirty="0" smtClean="0"/>
              <a:t>By the prophets (Is. 1:9, 10; 3:9; 13:19; Jer. 23:14; 49:18; 50:40; Lam. 4:6; Ezek. 14:46; 16; Amos. 4:11; </a:t>
            </a:r>
            <a:r>
              <a:rPr lang="en-US" sz="2800" dirty="0" err="1" smtClean="0"/>
              <a:t>Zep</a:t>
            </a:r>
            <a:r>
              <a:rPr lang="en-US" sz="2800" dirty="0" smtClean="0"/>
              <a:t>. 2:9)</a:t>
            </a:r>
          </a:p>
          <a:p>
            <a:pPr marL="514350" indent="-514350">
              <a:buFont typeface="Wingdings" pitchFamily="2" charset="2"/>
              <a:buChar char="&amp;"/>
            </a:pPr>
            <a:r>
              <a:rPr lang="en-US" sz="2800" dirty="0" smtClean="0"/>
              <a:t>By Jesus (Matt. 10:15; 11:23, 24; Mk. 6:11; Lk. 10:12; 17:29)</a:t>
            </a:r>
          </a:p>
          <a:p>
            <a:pPr marL="514350" indent="-514350">
              <a:buFont typeface="Wingdings" pitchFamily="2" charset="2"/>
              <a:buChar char="&amp;"/>
            </a:pPr>
            <a:r>
              <a:rPr lang="en-US" sz="2800" dirty="0" smtClean="0"/>
              <a:t>By the apostles (Rom. 9:29; 2 Pet. 2:6; Jude v. 7; Rev. 11:8)</a:t>
            </a:r>
          </a:p>
          <a:p>
            <a:pPr marL="514350" indent="-514350">
              <a:buNone/>
            </a:pPr>
            <a:r>
              <a:rPr lang="en-US" sz="2800" dirty="0" smtClean="0"/>
              <a:t>REJECT SODOM’S HISTORY; REJECT ALL BIBLE!</a:t>
            </a:r>
            <a:endParaRPr lang="en-US" sz="2800" dirty="0"/>
          </a:p>
        </p:txBody>
      </p:sp>
    </p:spTree>
    <p:extLst>
      <p:ext uri="{BB962C8B-B14F-4D97-AF65-F5344CB8AC3E}">
        <p14:creationId xmlns:p14="http://schemas.microsoft.com/office/powerpoint/2010/main" val="252852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Affirmed to Have Existed by Non-Biblical Sources</a:t>
            </a:r>
            <a:endParaRPr lang="en-US" dirty="0"/>
          </a:p>
        </p:txBody>
      </p:sp>
      <p:sp>
        <p:nvSpPr>
          <p:cNvPr id="3" name="Content Placeholder 2"/>
          <p:cNvSpPr>
            <a:spLocks noGrp="1"/>
          </p:cNvSpPr>
          <p:nvPr>
            <p:ph idx="1"/>
          </p:nvPr>
        </p:nvSpPr>
        <p:spPr>
          <a:xfrm>
            <a:off x="990600" y="1905000"/>
            <a:ext cx="7315200" cy="4953000"/>
          </a:xfrm>
        </p:spPr>
        <p:txBody>
          <a:bodyPr>
            <a:normAutofit lnSpcReduction="10000"/>
          </a:bodyPr>
          <a:lstStyle/>
          <a:p>
            <a:r>
              <a:rPr lang="en-US" dirty="0" smtClean="0"/>
              <a:t>Josephus</a:t>
            </a:r>
          </a:p>
          <a:p>
            <a:pPr lvl="1"/>
            <a:r>
              <a:rPr lang="en-US" dirty="0" smtClean="0"/>
              <a:t>“But Lot’s wife continually turning back to view the city as she went from it, and being too nicely inquisitive what would become of it, although God had forbidden her so to do, was changed into a pillar of salt; for I have seen it, and it remains at this day” (</a:t>
            </a:r>
            <a:r>
              <a:rPr lang="en-US" i="1" dirty="0" smtClean="0"/>
              <a:t>Antiquities of the Jews</a:t>
            </a:r>
            <a:r>
              <a:rPr lang="en-US" dirty="0" smtClean="0"/>
              <a:t>, 1:11:203)</a:t>
            </a:r>
          </a:p>
          <a:p>
            <a:r>
              <a:rPr lang="en-US" dirty="0" smtClean="0"/>
              <a:t>Ebla Clay Tablets (northern Syria)</a:t>
            </a:r>
          </a:p>
          <a:p>
            <a:pPr lvl="1"/>
            <a:r>
              <a:rPr lang="en-US" dirty="0" smtClean="0"/>
              <a:t>In 1975, about 17,000 tables were unearthed dating </a:t>
            </a:r>
            <a:r>
              <a:rPr lang="en-US" i="1" dirty="0" smtClean="0"/>
              <a:t>ca</a:t>
            </a:r>
            <a:r>
              <a:rPr lang="en-US" dirty="0" smtClean="0"/>
              <a:t>. 2400 BC</a:t>
            </a:r>
          </a:p>
          <a:p>
            <a:pPr lvl="1"/>
            <a:r>
              <a:rPr lang="en-US" dirty="0" smtClean="0"/>
              <a:t>One tablet is a </a:t>
            </a:r>
            <a:r>
              <a:rPr lang="en-US" i="1" dirty="0" smtClean="0"/>
              <a:t>geographic atlas </a:t>
            </a:r>
            <a:r>
              <a:rPr lang="en-US" dirty="0" smtClean="0"/>
              <a:t>listing 289 places according to William Shea</a:t>
            </a:r>
          </a:p>
          <a:p>
            <a:pPr lvl="2"/>
            <a:r>
              <a:rPr lang="en-US" dirty="0" smtClean="0"/>
              <a:t>210 = </a:t>
            </a:r>
            <a:r>
              <a:rPr lang="en-US" dirty="0" err="1" smtClean="0"/>
              <a:t>Admah</a:t>
            </a:r>
            <a:endParaRPr lang="en-US" dirty="0" smtClean="0"/>
          </a:p>
          <a:p>
            <a:pPr lvl="2"/>
            <a:r>
              <a:rPr lang="en-US" dirty="0" smtClean="0"/>
              <a:t>211 = Sodom</a:t>
            </a:r>
          </a:p>
          <a:p>
            <a:pPr lvl="1"/>
            <a:endParaRPr lang="en-US" dirty="0"/>
          </a:p>
        </p:txBody>
      </p:sp>
    </p:spTree>
    <p:extLst>
      <p:ext uri="{BB962C8B-B14F-4D97-AF65-F5344CB8AC3E}">
        <p14:creationId xmlns:p14="http://schemas.microsoft.com/office/powerpoint/2010/main" val="5319827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0200" y="2332037"/>
            <a:ext cx="3276600" cy="4525963"/>
          </a:xfrm>
        </p:spPr>
        <p:txBody>
          <a:bodyPr>
            <a:normAutofit/>
          </a:bodyPr>
          <a:lstStyle/>
          <a:p>
            <a:r>
              <a:rPr lang="en-US" b="1" dirty="0" smtClean="0"/>
              <a:t>Map of the area south of the Dead Sea,</a:t>
            </a:r>
            <a:r>
              <a:rPr lang="en-US" dirty="0" smtClean="0"/>
              <a:t> showing the</a:t>
            </a:r>
            <a:br>
              <a:rPr lang="en-US" dirty="0" smtClean="0"/>
            </a:br>
            <a:r>
              <a:rPr lang="en-US" dirty="0" smtClean="0"/>
              <a:t>proposed locations of the Biblical Cities of the Plain.</a:t>
            </a:r>
          </a:p>
          <a:p>
            <a:pPr lvl="1"/>
            <a:r>
              <a:rPr lang="en-US" sz="1500" dirty="0" smtClean="0"/>
              <a:t>(Bryan G. Wood, </a:t>
            </a:r>
            <a:r>
              <a:rPr lang="en-US" sz="1500" dirty="0" smtClean="0">
                <a:hlinkClick r:id="rId3"/>
              </a:rPr>
              <a:t>www.BibleArchaeology.org</a:t>
            </a:r>
            <a:r>
              <a:rPr lang="en-US" sz="1500" dirty="0" smtClean="0"/>
              <a:t>, used with permission) </a:t>
            </a:r>
            <a:endParaRPr lang="en-US" dirty="0"/>
          </a:p>
        </p:txBody>
      </p:sp>
      <p:pic>
        <p:nvPicPr>
          <p:cNvPr id="20482" name="Picture 2" descr="http://www.biblearchaeology.org/image.axd?picture=Patriarchs1_1.gif"/>
          <p:cNvPicPr>
            <a:picLocks noChangeAspect="1" noChangeArrowheads="1"/>
          </p:cNvPicPr>
          <p:nvPr/>
        </p:nvPicPr>
        <p:blipFill>
          <a:blip r:embed="rId4"/>
          <a:srcRect/>
          <a:stretch>
            <a:fillRect/>
          </a:stretch>
        </p:blipFill>
        <p:spPr bwMode="auto">
          <a:xfrm>
            <a:off x="76200" y="123824"/>
            <a:ext cx="5334000" cy="6734176"/>
          </a:xfrm>
          <a:prstGeom prst="rect">
            <a:avLst/>
          </a:prstGeom>
          <a:noFill/>
        </p:spPr>
      </p:pic>
      <p:sp>
        <p:nvSpPr>
          <p:cNvPr id="5" name="TextBox 4"/>
          <p:cNvSpPr txBox="1"/>
          <p:nvPr/>
        </p:nvSpPr>
        <p:spPr>
          <a:xfrm>
            <a:off x="6019800" y="457200"/>
            <a:ext cx="1896288" cy="1077218"/>
          </a:xfrm>
          <a:prstGeom prst="rect">
            <a:avLst/>
          </a:prstGeom>
          <a:noFill/>
        </p:spPr>
        <p:txBody>
          <a:bodyPr wrap="none" rtlCol="0">
            <a:spAutoFit/>
          </a:bodyPr>
          <a:lstStyle/>
          <a:p>
            <a:r>
              <a:rPr lang="en-US" sz="3200" dirty="0">
                <a:solidFill>
                  <a:prstClr val="white"/>
                </a:solidFill>
              </a:rPr>
              <a:t>Sodom</a:t>
            </a:r>
          </a:p>
          <a:p>
            <a:r>
              <a:rPr lang="en-US" sz="3200" dirty="0">
                <a:solidFill>
                  <a:prstClr val="white"/>
                </a:solidFill>
              </a:rPr>
              <a:t>Gomorrah</a:t>
            </a:r>
          </a:p>
        </p:txBody>
      </p:sp>
      <p:cxnSp>
        <p:nvCxnSpPr>
          <p:cNvPr id="8" name="Straight Arrow Connector 7"/>
          <p:cNvCxnSpPr/>
          <p:nvPr/>
        </p:nvCxnSpPr>
        <p:spPr>
          <a:xfrm rot="10800000" flipV="1">
            <a:off x="3276600" y="1371600"/>
            <a:ext cx="2819400" cy="1828800"/>
          </a:xfrm>
          <a:prstGeom prst="straightConnector1">
            <a:avLst/>
          </a:prstGeom>
          <a:ln w="76200">
            <a:solidFill>
              <a:srgbClr val="FF0000">
                <a:alpha val="97000"/>
              </a:srgbClr>
            </a:solidFill>
            <a:tailEnd type="triangle" w="lg" len="lg"/>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rot="10800000" flipV="1">
            <a:off x="3429000" y="762000"/>
            <a:ext cx="2590800" cy="914400"/>
          </a:xfrm>
          <a:prstGeom prst="straightConnector1">
            <a:avLst/>
          </a:prstGeom>
          <a:ln w="76200">
            <a:solidFill>
              <a:srgbClr val="FF0000">
                <a:alpha val="97000"/>
              </a:srgbClr>
            </a:solidFill>
            <a:tailEnd type="triangle" w="lg" len="lg"/>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5791200" y="5638800"/>
            <a:ext cx="3124200"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dirty="0">
                <a:solidFill>
                  <a:prstClr val="white"/>
                </a:solidFill>
              </a:rPr>
              <a:t>Three Other Proposed Sites Matching the “FIVE” of Genesis 14!</a:t>
            </a:r>
          </a:p>
        </p:txBody>
      </p:sp>
      <p:cxnSp>
        <p:nvCxnSpPr>
          <p:cNvPr id="10" name="Straight Arrow Connector 9"/>
          <p:cNvCxnSpPr/>
          <p:nvPr/>
        </p:nvCxnSpPr>
        <p:spPr>
          <a:xfrm rot="10800000">
            <a:off x="2819400" y="4648200"/>
            <a:ext cx="2971800" cy="1447800"/>
          </a:xfrm>
          <a:prstGeom prst="straightConnector1">
            <a:avLst/>
          </a:prstGeom>
          <a:ln w="50800">
            <a:solidFill>
              <a:srgbClr val="0070C0"/>
            </a:solidFill>
            <a:prstDash val="sysDash"/>
            <a:tailEnd type="triangle" w="lg" len="med"/>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a:stCxn id="7" idx="1"/>
          </p:cNvCxnSpPr>
          <p:nvPr/>
        </p:nvCxnSpPr>
        <p:spPr>
          <a:xfrm rot="10800000">
            <a:off x="2819400" y="5562609"/>
            <a:ext cx="2971800" cy="537857"/>
          </a:xfrm>
          <a:prstGeom prst="straightConnector1">
            <a:avLst/>
          </a:prstGeom>
          <a:ln w="50800">
            <a:solidFill>
              <a:srgbClr val="0070C0"/>
            </a:solidFill>
            <a:prstDash val="sysDash"/>
            <a:tailEnd type="triangle" w="lg" len="med"/>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a:stCxn id="7" idx="1"/>
          </p:cNvCxnSpPr>
          <p:nvPr/>
        </p:nvCxnSpPr>
        <p:spPr>
          <a:xfrm rot="10800000">
            <a:off x="2667000" y="6096009"/>
            <a:ext cx="3124200" cy="4457"/>
          </a:xfrm>
          <a:prstGeom prst="straightConnector1">
            <a:avLst/>
          </a:prstGeom>
          <a:ln w="50800">
            <a:solidFill>
              <a:srgbClr val="0070C0"/>
            </a:solidFill>
            <a:prstDash val="sysDash"/>
            <a:tailEnd type="triangle" w="lg" len="med"/>
          </a:ln>
        </p:spPr>
        <p:style>
          <a:lnRef idx="3">
            <a:schemeClr val="accent1"/>
          </a:lnRef>
          <a:fillRef idx="0">
            <a:schemeClr val="accent1"/>
          </a:fillRef>
          <a:effectRef idx="2">
            <a:schemeClr val="accent1"/>
          </a:effectRef>
          <a:fontRef idx="minor">
            <a:schemeClr val="tx1"/>
          </a:fontRef>
        </p:style>
      </p:cxnSp>
      <p:sp>
        <p:nvSpPr>
          <p:cNvPr id="19" name="Oval 18"/>
          <p:cNvSpPr/>
          <p:nvPr/>
        </p:nvSpPr>
        <p:spPr>
          <a:xfrm>
            <a:off x="2819400" y="1524000"/>
            <a:ext cx="914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19"/>
          <p:cNvSpPr/>
          <p:nvPr/>
        </p:nvSpPr>
        <p:spPr>
          <a:xfrm>
            <a:off x="2819400" y="2971800"/>
            <a:ext cx="914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Oval 20"/>
          <p:cNvSpPr/>
          <p:nvPr/>
        </p:nvSpPr>
        <p:spPr>
          <a:xfrm>
            <a:off x="2286000" y="4267200"/>
            <a:ext cx="914400" cy="6858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2133600" y="5181600"/>
            <a:ext cx="914400" cy="6858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Oval 22"/>
          <p:cNvSpPr/>
          <p:nvPr/>
        </p:nvSpPr>
        <p:spPr>
          <a:xfrm>
            <a:off x="1905000" y="5715000"/>
            <a:ext cx="914400" cy="6858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21182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edge">
                                      <p:cBhvr>
                                        <p:cTn id="11" dur="2000"/>
                                        <p:tgtEl>
                                          <p:spTgt spid="19"/>
                                        </p:tgtEl>
                                      </p:cBhvr>
                                    </p:animEffect>
                                  </p:childTnLst>
                                </p:cTn>
                              </p:par>
                            </p:childTnLst>
                          </p:cTn>
                        </p:par>
                        <p:par>
                          <p:cTn id="12" fill="hold">
                            <p:stCondLst>
                              <p:cond delay="2500"/>
                            </p:stCondLst>
                            <p:childTnLst>
                              <p:par>
                                <p:cTn id="13" presetID="18" presetClass="entr" presetSubtype="1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childTnLst>
                          </p:cTn>
                        </p:par>
                        <p:par>
                          <p:cTn id="16" fill="hold">
                            <p:stCondLst>
                              <p:cond delay="3000"/>
                            </p:stCondLst>
                            <p:childTnLst>
                              <p:par>
                                <p:cTn id="17" presetID="2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edge">
                                      <p:cBhvr>
                                        <p:cTn id="19" dur="2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12"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downLeft)">
                                      <p:cBhvr>
                                        <p:cTn id="30" dur="500"/>
                                        <p:tgtEl>
                                          <p:spTgt spid="10"/>
                                        </p:tgtEl>
                                      </p:cBhvr>
                                    </p:animEffect>
                                  </p:childTnLst>
                                </p:cTn>
                              </p:par>
                            </p:childTnLst>
                          </p:cTn>
                        </p:par>
                        <p:par>
                          <p:cTn id="31" fill="hold">
                            <p:stCondLst>
                              <p:cond delay="1500"/>
                            </p:stCondLst>
                            <p:childTnLst>
                              <p:par>
                                <p:cTn id="32" presetID="2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edge">
                                      <p:cBhvr>
                                        <p:cTn id="34" dur="2000"/>
                                        <p:tgtEl>
                                          <p:spTgt spid="21"/>
                                        </p:tgtEl>
                                      </p:cBhvr>
                                    </p:animEffect>
                                  </p:childTnLst>
                                </p:cTn>
                              </p:par>
                              <p:par>
                                <p:cTn id="35" presetID="18" presetClass="entr" presetSubtype="12"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trips(downLeft)">
                                      <p:cBhvr>
                                        <p:cTn id="37" dur="500"/>
                                        <p:tgtEl>
                                          <p:spTgt spid="12"/>
                                        </p:tgtEl>
                                      </p:cBhvr>
                                    </p:animEffect>
                                  </p:childTnLst>
                                </p:cTn>
                              </p:par>
                            </p:childTnLst>
                          </p:cTn>
                        </p:par>
                        <p:par>
                          <p:cTn id="38" fill="hold">
                            <p:stCondLst>
                              <p:cond delay="3500"/>
                            </p:stCondLst>
                            <p:childTnLst>
                              <p:par>
                                <p:cTn id="39" presetID="20" presetClass="entr" presetSubtype="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edge">
                                      <p:cBhvr>
                                        <p:cTn id="41" dur="2000"/>
                                        <p:tgtEl>
                                          <p:spTgt spid="22"/>
                                        </p:tgtEl>
                                      </p:cBhvr>
                                    </p:animEffect>
                                  </p:childTnLst>
                                </p:cTn>
                              </p:par>
                              <p:par>
                                <p:cTn id="42" presetID="18" presetClass="entr" presetSubtype="12"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strips(downLeft)">
                                      <p:cBhvr>
                                        <p:cTn id="44" dur="500"/>
                                        <p:tgtEl>
                                          <p:spTgt spid="16"/>
                                        </p:tgtEl>
                                      </p:cBhvr>
                                    </p:animEffect>
                                  </p:childTnLst>
                                </p:cTn>
                              </p:par>
                            </p:childTnLst>
                          </p:cTn>
                        </p:par>
                        <p:par>
                          <p:cTn id="45" fill="hold">
                            <p:stCondLst>
                              <p:cond delay="5500"/>
                            </p:stCondLst>
                            <p:childTnLst>
                              <p:par>
                                <p:cTn id="46" presetID="20"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edge">
                                      <p:cBhvr>
                                        <p:cTn id="4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P spid="21" grpId="0" animBg="1"/>
      <p:bldP spid="22" grpId="0" animBg="1"/>
      <p:bldP spid="2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_rels/them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Slate">
  <a:themeElements>
    <a:clrScheme name="Slate">
      <a:dk1>
        <a:sysClr val="windowText" lastClr="000000"/>
      </a:dk1>
      <a:lt1>
        <a:sysClr val="window" lastClr="FFFFFF"/>
      </a:lt1>
      <a:dk2>
        <a:srgbClr val="433838"/>
      </a:dk2>
      <a:lt2>
        <a:srgbClr val="D8D8DC"/>
      </a:lt2>
      <a:accent1>
        <a:srgbClr val="9AA977"/>
      </a:accent1>
      <a:accent2>
        <a:srgbClr val="7BA8A9"/>
      </a:accent2>
      <a:accent3>
        <a:srgbClr val="907E8C"/>
      </a:accent3>
      <a:accent4>
        <a:srgbClr val="6AA07E"/>
      </a:accent4>
      <a:accent5>
        <a:srgbClr val="A5826D"/>
      </a:accent5>
      <a:accent6>
        <a:srgbClr val="BAB5A6"/>
      </a:accent6>
      <a:hlink>
        <a:srgbClr val="50797A"/>
      </a:hlink>
      <a:folHlink>
        <a:srgbClr val="806268"/>
      </a:folHlink>
    </a:clrScheme>
    <a:fontScheme name="Slate">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late">
      <a:fillStyleLst>
        <a:solidFill>
          <a:schemeClr val="phClr"/>
        </a:solidFill>
        <a:gradFill rotWithShape="1">
          <a:gsLst>
            <a:gs pos="0">
              <a:schemeClr val="phClr">
                <a:tint val="80000"/>
                <a:satMod val="150000"/>
              </a:schemeClr>
            </a:gs>
            <a:gs pos="100000">
              <a:schemeClr val="phClr">
                <a:tint val="100000"/>
                <a:shade val="80000"/>
                <a:satMod val="135000"/>
              </a:schemeClr>
            </a:gs>
          </a:gsLst>
          <a:lin ang="5400000" scaled="1"/>
        </a:gradFill>
        <a:blipFill rotWithShape="1">
          <a:blip xmlns:r="http://schemas.openxmlformats.org/officeDocument/2006/relationships" r:embed="rId1">
            <a:duotone>
              <a:schemeClr val="phClr">
                <a:shade val="70000"/>
                <a:satMod val="125000"/>
              </a:schemeClr>
              <a:schemeClr val="phClr">
                <a:tint val="80000"/>
                <a:satMod val="115000"/>
              </a:schemeClr>
            </a:duotone>
          </a:blip>
          <a:stretch/>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190500">
              <a:srgbClr val="151515">
                <a:alpha val="90000"/>
              </a:srgbClr>
            </a:innerShdw>
          </a:effectLst>
          <a:scene3d>
            <a:camera prst="orthographicFront">
              <a:rot lat="0" lon="0" rev="0"/>
            </a:camera>
            <a:lightRig rig="glow" dir="tl"/>
          </a:scene3d>
          <a:sp3d prstMaterial="softmetal">
            <a:bevelT w="0" h="0"/>
          </a:sp3d>
        </a:effectStyle>
        <a:effectStyle>
          <a:effectLst>
            <a:outerShdw blurRad="63500" dist="101600" dir="3000000" sx="101000" sy="101000" rotWithShape="0">
              <a:srgbClr val="252525">
                <a:alpha val="50000"/>
              </a:srgbClr>
            </a:outerShdw>
          </a:effectLst>
          <a:scene3d>
            <a:camera prst="orthographicFront">
              <a:rot lat="0" lon="0" rev="0"/>
            </a:camera>
            <a:lightRig rig="morning" dir="tr">
              <a:rot lat="0" lon="0" rev="1500000"/>
            </a:lightRig>
          </a:scene3d>
          <a:sp3d prstMaterial="translucentPowder">
            <a:bevelT w="38100" h="12700"/>
          </a:sp3d>
        </a:effectStyle>
      </a:effectStyleLst>
      <a:bgFillStyleLst>
        <a:blipFill rotWithShape="1">
          <a:blip xmlns:r="http://schemas.openxmlformats.org/officeDocument/2006/relationships" r:embed="rId2">
            <a:duotone>
              <a:schemeClr val="phClr">
                <a:shade val="70000"/>
                <a:satMod val="115000"/>
              </a:schemeClr>
              <a:schemeClr val="phClr">
                <a:tint val="70000"/>
                <a:satMod val="135000"/>
              </a:schemeClr>
            </a:duotone>
          </a:blip>
          <a:stretch/>
        </a:blipFill>
        <a:blipFill rotWithShape="1">
          <a:blip xmlns:r="http://schemas.openxmlformats.org/officeDocument/2006/relationships" r:embed="rId1">
            <a:duotone>
              <a:schemeClr val="phClr">
                <a:shade val="70000"/>
                <a:satMod val="115000"/>
              </a:schemeClr>
              <a:schemeClr val="phClr">
                <a:tint val="70000"/>
                <a:satMod val="135000"/>
              </a:schemeClr>
            </a:duotone>
          </a:blip>
          <a:stretch/>
        </a:blipFill>
        <a:blipFill rotWithShape="1">
          <a:blip xmlns:r="http://schemas.openxmlformats.org/officeDocument/2006/relationships" r:embed="rId3">
            <a:duotone>
              <a:schemeClr val="phClr">
                <a:shade val="75000"/>
                <a:satMod val="115000"/>
              </a:schemeClr>
              <a:schemeClr val="phClr">
                <a:tint val="80000"/>
                <a:satMod val="125000"/>
              </a:schemeClr>
            </a:duotone>
          </a:blip>
          <a:stretch/>
        </a:blipFill>
      </a:bgFillStyleLst>
    </a:fmtScheme>
  </a:themeElements>
  <a:objectDefaults/>
  <a:extraClrSchemeLst/>
</a:theme>
</file>

<file path=ppt/theme/theme3.xml><?xml version="1.0" encoding="utf-8"?>
<a:theme xmlns:a="http://schemas.openxmlformats.org/drawingml/2006/main" name="Air">
  <a:themeElements>
    <a:clrScheme name="Air">
      <a:dk1>
        <a:sysClr val="windowText" lastClr="000000"/>
      </a:dk1>
      <a:lt1>
        <a:sysClr val="window" lastClr="FFFFFF"/>
      </a:lt1>
      <a:dk2>
        <a:srgbClr val="17375D"/>
      </a:dk2>
      <a:lt2>
        <a:srgbClr val="BEDBFE"/>
      </a:lt2>
      <a:accent1>
        <a:srgbClr val="686F3A"/>
      </a:accent1>
      <a:accent2>
        <a:srgbClr val="165996"/>
      </a:accent2>
      <a:accent3>
        <a:srgbClr val="7276A0"/>
      </a:accent3>
      <a:accent4>
        <a:srgbClr val="7DB434"/>
      </a:accent4>
      <a:accent5>
        <a:srgbClr val="D28300"/>
      </a:accent5>
      <a:accent6>
        <a:srgbClr val="2B62CB"/>
      </a:accent6>
      <a:hlink>
        <a:srgbClr val="B58900"/>
      </a:hlink>
      <a:folHlink>
        <a:srgbClr val="B55C39"/>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ppt/theme/theme4.xml><?xml version="1.0" encoding="utf-8"?>
<a:theme xmlns:a="http://schemas.openxmlformats.org/drawingml/2006/main" name="1_Slate">
  <a:themeElements>
    <a:clrScheme name="Slate">
      <a:dk1>
        <a:sysClr val="windowText" lastClr="000000"/>
      </a:dk1>
      <a:lt1>
        <a:sysClr val="window" lastClr="FFFFFF"/>
      </a:lt1>
      <a:dk2>
        <a:srgbClr val="433838"/>
      </a:dk2>
      <a:lt2>
        <a:srgbClr val="D8D8DC"/>
      </a:lt2>
      <a:accent1>
        <a:srgbClr val="9AA977"/>
      </a:accent1>
      <a:accent2>
        <a:srgbClr val="7BA8A9"/>
      </a:accent2>
      <a:accent3>
        <a:srgbClr val="907E8C"/>
      </a:accent3>
      <a:accent4>
        <a:srgbClr val="6AA07E"/>
      </a:accent4>
      <a:accent5>
        <a:srgbClr val="A5826D"/>
      </a:accent5>
      <a:accent6>
        <a:srgbClr val="BAB5A6"/>
      </a:accent6>
      <a:hlink>
        <a:srgbClr val="50797A"/>
      </a:hlink>
      <a:folHlink>
        <a:srgbClr val="806268"/>
      </a:folHlink>
    </a:clrScheme>
    <a:fontScheme name="Slate">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late">
      <a:fillStyleLst>
        <a:solidFill>
          <a:schemeClr val="phClr"/>
        </a:solidFill>
        <a:gradFill rotWithShape="1">
          <a:gsLst>
            <a:gs pos="0">
              <a:schemeClr val="phClr">
                <a:tint val="80000"/>
                <a:satMod val="150000"/>
              </a:schemeClr>
            </a:gs>
            <a:gs pos="100000">
              <a:schemeClr val="phClr">
                <a:tint val="100000"/>
                <a:shade val="80000"/>
                <a:satMod val="135000"/>
              </a:schemeClr>
            </a:gs>
          </a:gsLst>
          <a:lin ang="5400000" scaled="1"/>
        </a:gradFill>
        <a:blipFill rotWithShape="1">
          <a:blip xmlns:r="http://schemas.openxmlformats.org/officeDocument/2006/relationships" r:embed="rId1">
            <a:duotone>
              <a:schemeClr val="phClr">
                <a:shade val="70000"/>
                <a:satMod val="125000"/>
              </a:schemeClr>
              <a:schemeClr val="phClr">
                <a:tint val="80000"/>
                <a:satMod val="115000"/>
              </a:schemeClr>
            </a:duotone>
          </a:blip>
          <a:stretch/>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190500">
              <a:srgbClr val="151515">
                <a:alpha val="90000"/>
              </a:srgbClr>
            </a:innerShdw>
          </a:effectLst>
          <a:scene3d>
            <a:camera prst="orthographicFront">
              <a:rot lat="0" lon="0" rev="0"/>
            </a:camera>
            <a:lightRig rig="glow" dir="tl"/>
          </a:scene3d>
          <a:sp3d prstMaterial="softmetal">
            <a:bevelT w="0" h="0"/>
          </a:sp3d>
        </a:effectStyle>
        <a:effectStyle>
          <a:effectLst>
            <a:outerShdw blurRad="63500" dist="101600" dir="3000000" sx="101000" sy="101000" rotWithShape="0">
              <a:srgbClr val="252525">
                <a:alpha val="50000"/>
              </a:srgbClr>
            </a:outerShdw>
          </a:effectLst>
          <a:scene3d>
            <a:camera prst="orthographicFront">
              <a:rot lat="0" lon="0" rev="0"/>
            </a:camera>
            <a:lightRig rig="morning" dir="tr">
              <a:rot lat="0" lon="0" rev="1500000"/>
            </a:lightRig>
          </a:scene3d>
          <a:sp3d prstMaterial="translucentPowder">
            <a:bevelT w="38100" h="12700"/>
          </a:sp3d>
        </a:effectStyle>
      </a:effectStyleLst>
      <a:bgFillStyleLst>
        <a:blipFill rotWithShape="1">
          <a:blip xmlns:r="http://schemas.openxmlformats.org/officeDocument/2006/relationships" r:embed="rId2">
            <a:duotone>
              <a:schemeClr val="phClr">
                <a:shade val="70000"/>
                <a:satMod val="115000"/>
              </a:schemeClr>
              <a:schemeClr val="phClr">
                <a:tint val="70000"/>
                <a:satMod val="135000"/>
              </a:schemeClr>
            </a:duotone>
          </a:blip>
          <a:stretch/>
        </a:blipFill>
        <a:blipFill rotWithShape="1">
          <a:blip xmlns:r="http://schemas.openxmlformats.org/officeDocument/2006/relationships" r:embed="rId1">
            <a:duotone>
              <a:schemeClr val="phClr">
                <a:shade val="70000"/>
                <a:satMod val="115000"/>
              </a:schemeClr>
              <a:schemeClr val="phClr">
                <a:tint val="70000"/>
                <a:satMod val="135000"/>
              </a:schemeClr>
            </a:duotone>
          </a:blip>
          <a:stretch/>
        </a:blipFill>
        <a:blipFill rotWithShape="1">
          <a:blip xmlns:r="http://schemas.openxmlformats.org/officeDocument/2006/relationships" r:embed="rId3">
            <a:duotone>
              <a:schemeClr val="phClr">
                <a:shade val="75000"/>
                <a:satMod val="115000"/>
              </a:schemeClr>
              <a:schemeClr val="phClr">
                <a:tint val="80000"/>
                <a:satMod val="125000"/>
              </a:schemeClr>
            </a:duotone>
          </a:blip>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000000"/>
    </a:dk1>
    <a:lt1>
      <a:srgbClr val="FFFFFF"/>
    </a:lt1>
    <a:dk2>
      <a:srgbClr val="000000"/>
    </a:dk2>
    <a:lt2>
      <a:srgbClr val="FFCC00"/>
    </a:lt2>
    <a:accent1>
      <a:srgbClr val="996600"/>
    </a:accent1>
    <a:accent2>
      <a:srgbClr val="BF9900"/>
    </a:accent2>
    <a:accent3>
      <a:srgbClr val="0C0C0C"/>
    </a:accent3>
    <a:accent4>
      <a:srgbClr val="DADADA"/>
    </a:accent4>
    <a:accent5>
      <a:srgbClr val="ADE2E2"/>
    </a:accent5>
    <a:accent6>
      <a:srgbClr val="FFCC00"/>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otalTime>56</TotalTime>
  <Words>5114</Words>
  <Application>Microsoft Office PowerPoint</Application>
  <PresentationFormat>On-screen Show (4:3)</PresentationFormat>
  <Paragraphs>297</Paragraphs>
  <Slides>31</Slides>
  <Notes>24</Notes>
  <HiddenSlides>1</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Hardcover</vt:lpstr>
      <vt:lpstr>Slate</vt:lpstr>
      <vt:lpstr>Air</vt:lpstr>
      <vt:lpstr>1_Slate</vt:lpstr>
      <vt:lpstr>Theme Of The Bible</vt:lpstr>
      <vt:lpstr>Sodom And Gomorrah</vt:lpstr>
      <vt:lpstr>General Outline of “Sodom and Gomorrah—Battle of the Kings” (Gen 14)</vt:lpstr>
      <vt:lpstr>The Effect of the Biblical Account on Our Modern Language</vt:lpstr>
      <vt:lpstr>Bible Critics Have Asserted:</vt:lpstr>
      <vt:lpstr>Evidence Contraire</vt:lpstr>
      <vt:lpstr>Affirmed to Have Existed by Bible Writers</vt:lpstr>
      <vt:lpstr>Affirmed to Have Existed by Non-Biblical Sources</vt:lpstr>
      <vt:lpstr>PowerPoint Presentation</vt:lpstr>
      <vt:lpstr>Once Upon A Time</vt:lpstr>
      <vt:lpstr>Archaeological Jewels in the Ruins of Sodom &amp; Gomorrah</vt:lpstr>
      <vt:lpstr>Archaeological Jewels in the Ruins of Sodom &amp; Gomorrah</vt:lpstr>
      <vt:lpstr>PowerPoint Presentation</vt:lpstr>
      <vt:lpstr>The Battle of the Kings RANSACKING SODOM</vt:lpstr>
      <vt:lpstr>Genesis 14:1-4</vt:lpstr>
      <vt:lpstr>Genesis 14:1-4</vt:lpstr>
      <vt:lpstr>Kings Versus Kings</vt:lpstr>
      <vt:lpstr>Chedorlaomer’s Strategy &amp; Success  (Gen. 14:5-12)</vt:lpstr>
      <vt:lpstr>Chedorlaomer’s Strategy &amp; Success  (Gen. 14:5-12)</vt:lpstr>
      <vt:lpstr>Chedorlaomer’s Strategy &amp; Success  (Gen. 14:5-12)</vt:lpstr>
      <vt:lpstr>Sodom and Her Cities Were Smashed (Gen. 14:8-12)</vt:lpstr>
      <vt:lpstr>LOT Had “A LOT” to Lose</vt:lpstr>
      <vt:lpstr>The Decision At Bethel</vt:lpstr>
      <vt:lpstr>Lot Lost It All!</vt:lpstr>
      <vt:lpstr>Abraham Retrieved It All</vt:lpstr>
      <vt:lpstr>The Battle With “SUCCESS”</vt:lpstr>
      <vt:lpstr>Abraham</vt:lpstr>
      <vt:lpstr>Perhaps it was that Divine Intervention and Revelation from Melchizedek</vt:lpstr>
      <vt:lpstr>RECALL</vt:lpstr>
      <vt:lpstr>Abraham Listened!</vt:lpstr>
      <vt:lpstr>Will You?</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Of The Bible</dc:title>
  <dc:creator>Steven J. Wallace</dc:creator>
  <cp:lastModifiedBy>Steven J. Wallace</cp:lastModifiedBy>
  <cp:revision>9</cp:revision>
  <dcterms:created xsi:type="dcterms:W3CDTF">2014-03-26T22:50:27Z</dcterms:created>
  <dcterms:modified xsi:type="dcterms:W3CDTF">2014-04-30T22:51:25Z</dcterms:modified>
</cp:coreProperties>
</file>