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432" autoAdjust="0"/>
  </p:normalViewPr>
  <p:slideViewPr>
    <p:cSldViewPr>
      <p:cViewPr varScale="1">
        <p:scale>
          <a:sx n="51" d="100"/>
          <a:sy n="51" d="100"/>
        </p:scale>
        <p:origin x="-191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2EEC7F-2265-45CC-920B-9FB8B8F372B8}" type="datetimeFigureOut">
              <a:rPr lang="en-US" smtClean="0"/>
              <a:t>3/11/2015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6F0CD7-15BF-4D5F-8FF9-5E85B2A8D87D}" type="slidenum">
              <a:rPr lang="en-US" smtClean="0"/>
              <a:t>‹#›</a:t>
            </a:fld>
            <a:endParaRPr lang="en-US"/>
          </a:p>
        </p:txBody>
      </p:sp>
    </p:spTree>
    <p:extLst>
      <p:ext uri="{BB962C8B-B14F-4D97-AF65-F5344CB8AC3E}">
        <p14:creationId xmlns:p14="http://schemas.microsoft.com/office/powerpoint/2010/main" val="2917039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6D2226-E9E0-4BD7-A215-D342F78D0C3C}"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528947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 to</a:t>
            </a:r>
            <a:r>
              <a:rPr lang="en-US" baseline="0" dirty="0" smtClean="0"/>
              <a:t> fear (Deut. 31:6). Fear is something Abraham and we struggle with. Why did Abraham have the plan to call Sarah his sister (Gen. 12:11, 12)? It was fear? Why did Peter deny Christ? Fear! Abraham struggled with fear and God knows that. </a:t>
            </a:r>
          </a:p>
          <a:p>
            <a:r>
              <a:rPr lang="en-US" baseline="0" dirty="0" smtClean="0"/>
              <a:t>Shield so much spoken on in the Psalms (Ps. 3:3; 5:12; 18:2; 84:9, 11; 91:4; Prov. 30:5).</a:t>
            </a:r>
          </a:p>
          <a:p>
            <a:r>
              <a:rPr lang="en-US" baseline="0" dirty="0" smtClean="0"/>
              <a:t>Reward (2 Jn. 1:8; Rev. 22:12).</a:t>
            </a:r>
          </a:p>
          <a:p>
            <a:endParaRPr lang="en-US" baseline="0" dirty="0" smtClean="0"/>
          </a:p>
          <a:p>
            <a:r>
              <a:rPr lang="en-US" baseline="0" dirty="0" smtClean="0"/>
              <a:t>Romans 4:1-5 comes with the context of faith versus the act of circumcision (Read Rom. 4:1-12). </a:t>
            </a:r>
          </a:p>
          <a:p>
            <a:pPr marL="228600" indent="-228600">
              <a:buAutoNum type="arabicPeriod"/>
            </a:pPr>
            <a:r>
              <a:rPr lang="en-US" baseline="0" dirty="0" smtClean="0"/>
              <a:t>Abraham was accounted righteous for believing what God said. He had already been obeying by faith prior to Genesis 15 and certainly before Genesis 17 (cf. Heb. 11:8).</a:t>
            </a:r>
          </a:p>
          <a:p>
            <a:pPr marL="228600" indent="-228600">
              <a:buAutoNum type="arabicPeriod"/>
            </a:pPr>
            <a:r>
              <a:rPr lang="en-US" baseline="0" dirty="0" smtClean="0"/>
              <a:t>Abraham was accounted righteous before being circumcised (15:6 versus 17:26, 27). This would foreshadow the salvation of the uncircumcised (Gentiles).</a:t>
            </a:r>
          </a:p>
          <a:p>
            <a:pPr marL="228600" indent="-228600">
              <a:buAutoNum type="arabicPeriod"/>
            </a:pPr>
            <a:r>
              <a:rPr lang="en-US" baseline="0" dirty="0" smtClean="0"/>
              <a:t>Abraham’s faith was alive by steps and the contrast is not of works of faith, but works without faith (Rom. 4:12; Jn. 8:39). </a:t>
            </a:r>
          </a:p>
          <a:p>
            <a:pPr marL="228600" indent="-228600">
              <a:buAutoNum type="arabicPeriod"/>
            </a:pPr>
            <a:r>
              <a:rPr lang="en-US" baseline="0" dirty="0" smtClean="0"/>
              <a:t>Abraham’s faith moved to accept what was unacceptable and unreasonable (Rom. 4:17-22). Abraham was not always this way, but this is the man who Abraham became. His faith did have moments in which it wavered. In the next chapter he participates in a scheme that is carnal. Yet he became a man of unwavering faith. This is the faith we must have in the Christ's resurrection from the dead.</a:t>
            </a:r>
          </a:p>
          <a:p>
            <a:pPr marL="228600" indent="-228600">
              <a:buAutoNum type="arabicPeriod"/>
            </a:pPr>
            <a:endParaRPr lang="en-US" baseline="0" dirty="0" smtClean="0"/>
          </a:p>
          <a:p>
            <a:pPr marL="0" indent="0">
              <a:buNone/>
            </a:pPr>
            <a:r>
              <a:rPr lang="en-US" baseline="0" dirty="0" smtClean="0"/>
              <a:t>Galatians 3:1-9. The contrast is between the works of the Law versus the hearing of faith.  Essentially it is between the works of the Law of Moses and the gospel.  There were miracle workers that these people had known and those miracles didn’t authenticate the message of the Judaizing message but of the gospel message. Hence these Galatians were foolish.  Paul makes a very important observation in verse 7. Only those of faith are sons of Abraham. He further relates this to the gospel plan of salvation in Christ through baptism (Gal. 3:26-29).  Hence, Paul is not opposed to all works but is contrasting the works of the Law versus the works of faith (cf. Gal. 5:6).</a:t>
            </a:r>
          </a:p>
          <a:p>
            <a:pPr marL="0" indent="0">
              <a:buNone/>
            </a:pPr>
            <a:endParaRPr lang="en-US" baseline="0" dirty="0" smtClean="0"/>
          </a:p>
          <a:p>
            <a:pPr marL="0" indent="0">
              <a:buNone/>
            </a:pPr>
            <a:r>
              <a:rPr lang="en-US" baseline="0" dirty="0" smtClean="0"/>
              <a:t>James 2:20-24 shows us when that Abraham’s faith was proven in works of obedience (faith). He applies the accounted by righteousness as being fulfilled when Abraham offered up his son in Genesis 22. There was a transition that overtook Abraham to where his faith became all conquering. Rom. 4:20 speaks of a strengthening of His faith or a growth in faith. He no longer wavers; he no longer hesitates or improvises or schemes or doubts but simply takes God at His word and moves to do what he was told. Hebrews 11 shows us his thinking (11:16-19). That Genesis 15:6 is a generalization of who Abraham was but his faith was perfected or completed and the Scripture of Genesis 15:6 was fulfilled in Genesis 22 when he moved to offer up his son without wavering. The strong faith is the faith that surrenders completely to God. </a:t>
            </a:r>
            <a:endParaRPr lang="en-US" dirty="0"/>
          </a:p>
        </p:txBody>
      </p:sp>
      <p:sp>
        <p:nvSpPr>
          <p:cNvPr id="4" name="Slide Number Placeholder 3"/>
          <p:cNvSpPr>
            <a:spLocks noGrp="1"/>
          </p:cNvSpPr>
          <p:nvPr>
            <p:ph type="sldNum" sz="quarter" idx="10"/>
          </p:nvPr>
        </p:nvSpPr>
        <p:spPr/>
        <p:txBody>
          <a:bodyPr/>
          <a:lstStyle/>
          <a:p>
            <a:fld id="{C26F0CD7-15BF-4D5F-8FF9-5E85B2A8D87D}" type="slidenum">
              <a:rPr lang="en-US" smtClean="0"/>
              <a:t>2</a:t>
            </a:fld>
            <a:endParaRPr lang="en-US"/>
          </a:p>
        </p:txBody>
      </p:sp>
    </p:spTree>
    <p:extLst>
      <p:ext uri="{BB962C8B-B14F-4D97-AF65-F5344CB8AC3E}">
        <p14:creationId xmlns:p14="http://schemas.microsoft.com/office/powerpoint/2010/main" val="1532391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Genesis 16:1-5</a:t>
            </a:r>
          </a:p>
          <a:p>
            <a:endParaRPr lang="en-US" dirty="0" smtClean="0"/>
          </a:p>
          <a:p>
            <a:r>
              <a:rPr lang="en-US" dirty="0" smtClean="0"/>
              <a:t>People commit the same error today with creating</a:t>
            </a:r>
            <a:r>
              <a:rPr lang="en-US" baseline="0" dirty="0" smtClean="0"/>
              <a:t> their own plan for salvation, their own ways of worship, their own works for the work of the church. We must trust God and do His work His way.</a:t>
            </a:r>
            <a:endParaRPr lang="en-US" dirty="0"/>
          </a:p>
        </p:txBody>
      </p:sp>
      <p:sp>
        <p:nvSpPr>
          <p:cNvPr id="4" name="Slide Number Placeholder 3"/>
          <p:cNvSpPr>
            <a:spLocks noGrp="1"/>
          </p:cNvSpPr>
          <p:nvPr>
            <p:ph type="sldNum" sz="quarter" idx="10"/>
          </p:nvPr>
        </p:nvSpPr>
        <p:spPr/>
        <p:txBody>
          <a:bodyPr/>
          <a:lstStyle/>
          <a:p>
            <a:fld id="{C26F0CD7-15BF-4D5F-8FF9-5E85B2A8D87D}" type="slidenum">
              <a:rPr lang="en-US" smtClean="0"/>
              <a:t>4</a:t>
            </a:fld>
            <a:endParaRPr lang="en-US"/>
          </a:p>
        </p:txBody>
      </p:sp>
    </p:spTree>
    <p:extLst>
      <p:ext uri="{BB962C8B-B14F-4D97-AF65-F5344CB8AC3E}">
        <p14:creationId xmlns:p14="http://schemas.microsoft.com/office/powerpoint/2010/main" val="28245457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uncircumcised male was to be cut off as the sign of this Abrahamic covenant was not in him</a:t>
            </a:r>
          </a:p>
          <a:p>
            <a:endParaRPr lang="en-US" dirty="0"/>
          </a:p>
        </p:txBody>
      </p:sp>
      <p:sp>
        <p:nvSpPr>
          <p:cNvPr id="4" name="Slide Number Placeholder 3"/>
          <p:cNvSpPr>
            <a:spLocks noGrp="1"/>
          </p:cNvSpPr>
          <p:nvPr>
            <p:ph type="sldNum" sz="quarter" idx="10"/>
          </p:nvPr>
        </p:nvSpPr>
        <p:spPr/>
        <p:txBody>
          <a:bodyPr/>
          <a:lstStyle/>
          <a:p>
            <a:fld id="{C26F0CD7-15BF-4D5F-8FF9-5E85B2A8D87D}" type="slidenum">
              <a:rPr lang="en-US" smtClean="0"/>
              <a:t>5</a:t>
            </a:fld>
            <a:endParaRPr lang="en-US"/>
          </a:p>
        </p:txBody>
      </p:sp>
    </p:spTree>
    <p:extLst>
      <p:ext uri="{BB962C8B-B14F-4D97-AF65-F5344CB8AC3E}">
        <p14:creationId xmlns:p14="http://schemas.microsoft.com/office/powerpoint/2010/main" val="11651981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Christ there is a circumcision without hands</a:t>
            </a:r>
          </a:p>
          <a:p>
            <a:r>
              <a:rPr lang="en-US" dirty="0" smtClean="0"/>
              <a:t>Rather</a:t>
            </a:r>
            <a:r>
              <a:rPr lang="en-US" baseline="0" dirty="0" smtClean="0"/>
              <a:t> than the cutting away of physical flesh, this is the putting off of the body of sins of the flesh</a:t>
            </a:r>
          </a:p>
          <a:p>
            <a:r>
              <a:rPr lang="en-US" baseline="0" dirty="0" smtClean="0"/>
              <a:t>It is a working that God does and not man</a:t>
            </a:r>
          </a:p>
          <a:p>
            <a:r>
              <a:rPr lang="en-US" baseline="0" dirty="0" smtClean="0"/>
              <a:t>Hence we cannot be saved without baptism because that is where the body of sins is put away (Col. 2:13).</a:t>
            </a:r>
            <a:endParaRPr lang="en-US" dirty="0"/>
          </a:p>
        </p:txBody>
      </p:sp>
      <p:sp>
        <p:nvSpPr>
          <p:cNvPr id="4" name="Slide Number Placeholder 3"/>
          <p:cNvSpPr>
            <a:spLocks noGrp="1"/>
          </p:cNvSpPr>
          <p:nvPr>
            <p:ph type="sldNum" sz="quarter" idx="10"/>
          </p:nvPr>
        </p:nvSpPr>
        <p:spPr/>
        <p:txBody>
          <a:bodyPr/>
          <a:lstStyle/>
          <a:p>
            <a:fld id="{C26F0CD7-15BF-4D5F-8FF9-5E85B2A8D87D}" type="slidenum">
              <a:rPr lang="en-US" smtClean="0"/>
              <a:t>6</a:t>
            </a:fld>
            <a:endParaRPr lang="en-US"/>
          </a:p>
        </p:txBody>
      </p:sp>
    </p:spTree>
    <p:extLst>
      <p:ext uri="{BB962C8B-B14F-4D97-AF65-F5344CB8AC3E}">
        <p14:creationId xmlns:p14="http://schemas.microsoft.com/office/powerpoint/2010/main" val="40049776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B41ABA4E-CD72-497B-97AA-7213B3980F60}" type="datetimeFigureOut">
              <a:rPr lang="en-US" smtClean="0">
                <a:solidFill>
                  <a:srgbClr val="ECE9C6"/>
                </a:solidFill>
              </a:rPr>
              <a:pPr/>
              <a:t>3/11/2015</a:t>
            </a:fld>
            <a:endParaRPr lang="en-US">
              <a:solidFill>
                <a:srgbClr val="ECE9C6"/>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solidFill>
                <a:srgbClr val="ECE9C6"/>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2E57653-3E58-4892-A7ED-712530ACC680}" type="slidenum">
              <a:rPr lang="en-US" smtClean="0">
                <a:solidFill>
                  <a:srgbClr val="ECE9C6"/>
                </a:solidFill>
              </a:rPr>
              <a:pPr/>
              <a:t>‹#›</a:t>
            </a:fld>
            <a:endParaRPr lang="en-US">
              <a:solidFill>
                <a:srgbClr val="ECE9C6"/>
              </a:solidFill>
            </a:endParaRP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94775342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1ABA4E-CD72-497B-97AA-7213B3980F60}" type="datetimeFigureOut">
              <a:rPr lang="en-US" smtClean="0">
                <a:solidFill>
                  <a:srgbClr val="895D1D"/>
                </a:solidFill>
              </a:rPr>
              <a:pPr/>
              <a:t>3/11/2015</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25762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1ABA4E-CD72-497B-97AA-7213B3980F60}" type="datetimeFigureOut">
              <a:rPr lang="en-US" smtClean="0">
                <a:solidFill>
                  <a:srgbClr val="895D1D"/>
                </a:solidFill>
              </a:rPr>
              <a:pPr/>
              <a:t>3/11/2015</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79428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1ABA4E-CD72-497B-97AA-7213B3980F60}" type="datetimeFigureOut">
              <a:rPr lang="en-US" smtClean="0">
                <a:solidFill>
                  <a:srgbClr val="895D1D"/>
                </a:solidFill>
              </a:rPr>
              <a:pPr/>
              <a:t>3/11/2015</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66584238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1ABA4E-CD72-497B-97AA-7213B3980F60}" type="datetimeFigureOut">
              <a:rPr lang="en-US" smtClean="0">
                <a:solidFill>
                  <a:srgbClr val="895D1D"/>
                </a:solidFill>
              </a:rPr>
              <a:pPr/>
              <a:t>3/11/2015</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3204187128"/>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1ABA4E-CD72-497B-97AA-7213B3980F60}" type="datetimeFigureOut">
              <a:rPr lang="en-US" smtClean="0">
                <a:solidFill>
                  <a:srgbClr val="895D1D"/>
                </a:solidFill>
              </a:rPr>
              <a:pPr/>
              <a:t>3/11/2015</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68415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1ABA4E-CD72-497B-97AA-7213B3980F60}" type="datetimeFigureOut">
              <a:rPr lang="en-US" smtClean="0">
                <a:solidFill>
                  <a:srgbClr val="895D1D"/>
                </a:solidFill>
              </a:rPr>
              <a:pPr/>
              <a:t>3/11/2015</a:t>
            </a:fld>
            <a:endParaRPr lang="en-US">
              <a:solidFill>
                <a:srgbClr val="895D1D"/>
              </a:solidFill>
            </a:endParaRPr>
          </a:p>
        </p:txBody>
      </p:sp>
      <p:sp>
        <p:nvSpPr>
          <p:cNvPr id="8" name="Footer Placeholder 7"/>
          <p:cNvSpPr>
            <a:spLocks noGrp="1"/>
          </p:cNvSpPr>
          <p:nvPr>
            <p:ph type="ftr" sz="quarter" idx="11"/>
          </p:nvPr>
        </p:nvSpPr>
        <p:spPr/>
        <p:txBody>
          <a:bodyPr/>
          <a:lstStyle/>
          <a:p>
            <a:endParaRPr lang="en-US">
              <a:solidFill>
                <a:srgbClr val="895D1D"/>
              </a:solidFill>
            </a:endParaRPr>
          </a:p>
        </p:txBody>
      </p:sp>
      <p:sp>
        <p:nvSpPr>
          <p:cNvPr id="9" name="Slide Number Placeholder 8"/>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1112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41ABA4E-CD72-497B-97AA-7213B3980F60}" type="datetimeFigureOut">
              <a:rPr lang="en-US" smtClean="0">
                <a:solidFill>
                  <a:srgbClr val="895D1D"/>
                </a:solidFill>
              </a:rPr>
              <a:pPr/>
              <a:t>3/11/2015</a:t>
            </a:fld>
            <a:endParaRPr lang="en-US">
              <a:solidFill>
                <a:srgbClr val="895D1D"/>
              </a:solidFill>
            </a:endParaRPr>
          </a:p>
        </p:txBody>
      </p:sp>
      <p:sp>
        <p:nvSpPr>
          <p:cNvPr id="4" name="Footer Placeholder 3"/>
          <p:cNvSpPr>
            <a:spLocks noGrp="1"/>
          </p:cNvSpPr>
          <p:nvPr>
            <p:ph type="ftr" sz="quarter" idx="11"/>
          </p:nvPr>
        </p:nvSpPr>
        <p:spPr/>
        <p:txBody>
          <a:bodyPr/>
          <a:lstStyle/>
          <a:p>
            <a:endParaRPr lang="en-US">
              <a:solidFill>
                <a:srgbClr val="895D1D"/>
              </a:solidFill>
            </a:endParaRPr>
          </a:p>
        </p:txBody>
      </p:sp>
      <p:sp>
        <p:nvSpPr>
          <p:cNvPr id="5" name="Slide Number Placeholder 4"/>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197120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1ABA4E-CD72-497B-97AA-7213B3980F60}" type="datetimeFigureOut">
              <a:rPr lang="en-US" smtClean="0">
                <a:solidFill>
                  <a:srgbClr val="895D1D"/>
                </a:solidFill>
              </a:rPr>
              <a:pPr/>
              <a:t>3/11/2015</a:t>
            </a:fld>
            <a:endParaRPr lang="en-US">
              <a:solidFill>
                <a:srgbClr val="895D1D"/>
              </a:solidFill>
            </a:endParaRPr>
          </a:p>
        </p:txBody>
      </p:sp>
      <p:sp>
        <p:nvSpPr>
          <p:cNvPr id="3" name="Footer Placeholder 2"/>
          <p:cNvSpPr>
            <a:spLocks noGrp="1"/>
          </p:cNvSpPr>
          <p:nvPr>
            <p:ph type="ftr" sz="quarter" idx="11"/>
          </p:nvPr>
        </p:nvSpPr>
        <p:spPr/>
        <p:txBody>
          <a:bodyPr/>
          <a:lstStyle/>
          <a:p>
            <a:endParaRPr lang="en-US">
              <a:solidFill>
                <a:srgbClr val="895D1D"/>
              </a:solidFill>
            </a:endParaRPr>
          </a:p>
        </p:txBody>
      </p:sp>
      <p:sp>
        <p:nvSpPr>
          <p:cNvPr id="4" name="Slide Number Placeholder 3"/>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3115949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1ABA4E-CD72-497B-97AA-7213B3980F60}" type="datetimeFigureOut">
              <a:rPr lang="en-US" smtClean="0">
                <a:solidFill>
                  <a:srgbClr val="895D1D"/>
                </a:solidFill>
              </a:rPr>
              <a:pPr/>
              <a:t>3/11/2015</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3373627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1ABA4E-CD72-497B-97AA-7213B3980F60}" type="datetimeFigureOut">
              <a:rPr lang="en-US" smtClean="0">
                <a:solidFill>
                  <a:srgbClr val="895D1D"/>
                </a:solidFill>
              </a:rPr>
              <a:pPr/>
              <a:t>3/11/2015</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D2E57653-3E58-4892-A7ED-712530ACC680}"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1335820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1909345-DEE0-4B07-8E32-441AC9DA095E}" type="datetime1">
              <a:rPr lang="en-US" smtClean="0">
                <a:solidFill>
                  <a:srgbClr val="895D1D"/>
                </a:solidFill>
              </a:rPr>
              <a:pPr/>
              <a:t>3/11/2015</a:t>
            </a:fld>
            <a:endParaRPr lang="en-US" dirty="0">
              <a:solidFill>
                <a:srgbClr val="895D1D"/>
              </a:solidFill>
            </a:endParaRP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solidFill>
                <a:srgbClr val="895D1D"/>
              </a:solidFill>
            </a:endParaRP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38974748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Theme Of The Bible</a:t>
            </a:r>
            <a:endParaRPr lang="en-US" dirty="0"/>
          </a:p>
        </p:txBody>
      </p:sp>
      <p:sp>
        <p:nvSpPr>
          <p:cNvPr id="3" name="Subtitle 2"/>
          <p:cNvSpPr>
            <a:spLocks noGrp="1"/>
          </p:cNvSpPr>
          <p:nvPr>
            <p:ph type="subTitle" idx="1"/>
          </p:nvPr>
        </p:nvSpPr>
        <p:spPr/>
        <p:txBody>
          <a:bodyPr>
            <a:normAutofit/>
          </a:bodyPr>
          <a:lstStyle/>
          <a:p>
            <a:r>
              <a:rPr lang="en-US" sz="3200" dirty="0" smtClean="0">
                <a:solidFill>
                  <a:schemeClr val="accent3"/>
                </a:solidFill>
                <a:effectLst>
                  <a:outerShdw blurRad="38100" dist="38100" dir="2700000" algn="tl">
                    <a:srgbClr val="000000">
                      <a:alpha val="43137"/>
                    </a:srgbClr>
                  </a:outerShdw>
                </a:effectLst>
                <a:latin typeface="High Tower Text" panose="02040502050506030303" pitchFamily="18" charset="0"/>
              </a:rPr>
              <a:t>Section X:  Genesis 15-17</a:t>
            </a:r>
            <a:endParaRPr lang="en-US" sz="3200" dirty="0">
              <a:solidFill>
                <a:schemeClr val="accent3"/>
              </a:solidFill>
              <a:effectLst>
                <a:outerShdw blurRad="38100" dist="38100" dir="2700000" algn="tl">
                  <a:srgbClr val="000000">
                    <a:alpha val="43137"/>
                  </a:srgbClr>
                </a:outerShdw>
              </a:effectLst>
              <a:latin typeface="High Tower Text" panose="02040502050506030303" pitchFamily="18" charset="0"/>
            </a:endParaRPr>
          </a:p>
        </p:txBody>
      </p:sp>
      <p:sp>
        <p:nvSpPr>
          <p:cNvPr id="4" name="TextBox 3"/>
          <p:cNvSpPr txBox="1"/>
          <p:nvPr/>
        </p:nvSpPr>
        <p:spPr>
          <a:xfrm>
            <a:off x="2819400" y="6519446"/>
            <a:ext cx="3446777" cy="338554"/>
          </a:xfrm>
          <a:prstGeom prst="rect">
            <a:avLst/>
          </a:prstGeom>
          <a:noFill/>
        </p:spPr>
        <p:txBody>
          <a:bodyPr wrap="none" rtlCol="0">
            <a:spAutoFit/>
          </a:bodyPr>
          <a:lstStyle/>
          <a:p>
            <a:pPr algn="ctr"/>
            <a:r>
              <a:rPr lang="en-US" sz="1600" i="1" dirty="0">
                <a:solidFill>
                  <a:prstClr val="white"/>
                </a:solidFill>
              </a:rPr>
              <a:t>All verses from the </a:t>
            </a:r>
            <a:r>
              <a:rPr lang="en-US" sz="1600" i="1" dirty="0" err="1">
                <a:solidFill>
                  <a:prstClr val="white"/>
                </a:solidFill>
              </a:rPr>
              <a:t>NKJV</a:t>
            </a:r>
            <a:r>
              <a:rPr lang="en-US" sz="1600" i="1" dirty="0">
                <a:solidFill>
                  <a:prstClr val="white"/>
                </a:solidFill>
              </a:rPr>
              <a:t> unless noted.</a:t>
            </a:r>
          </a:p>
        </p:txBody>
      </p:sp>
      <p:sp>
        <p:nvSpPr>
          <p:cNvPr id="5" name="Rectangle 4"/>
          <p:cNvSpPr/>
          <p:nvPr/>
        </p:nvSpPr>
        <p:spPr>
          <a:xfrm>
            <a:off x="2595337" y="381000"/>
            <a:ext cx="3953326" cy="369332"/>
          </a:xfrm>
          <a:prstGeom prst="rect">
            <a:avLst/>
          </a:prstGeom>
        </p:spPr>
        <p:txBody>
          <a:bodyPr wrap="none">
            <a:spAutoFit/>
          </a:bodyPr>
          <a:lstStyle/>
          <a:p>
            <a:r>
              <a:rPr lang="en-US" dirty="0">
                <a:solidFill>
                  <a:prstClr val="white"/>
                </a:solidFill>
              </a:rPr>
              <a:t>“The Redemption Of Man From Sin”</a:t>
            </a:r>
          </a:p>
        </p:txBody>
      </p:sp>
      <p:sp>
        <p:nvSpPr>
          <p:cNvPr id="6" name="Rectangle 5"/>
          <p:cNvSpPr/>
          <p:nvPr/>
        </p:nvSpPr>
        <p:spPr>
          <a:xfrm>
            <a:off x="2522410" y="4507468"/>
            <a:ext cx="4099199" cy="400110"/>
          </a:xfrm>
          <a:prstGeom prst="rect">
            <a:avLst/>
          </a:prstGeom>
        </p:spPr>
        <p:txBody>
          <a:bodyPr wrap="none">
            <a:spAutoFit/>
          </a:bodyPr>
          <a:lstStyle/>
          <a:p>
            <a:pPr algn="ctr"/>
            <a:r>
              <a:rPr lang="en-US" sz="2000" i="1" dirty="0">
                <a:solidFill>
                  <a:srgbClr val="D0BE40"/>
                </a:solidFill>
                <a:effectLst>
                  <a:outerShdw blurRad="38100" dist="38100" dir="2700000" algn="tl">
                    <a:srgbClr val="000000">
                      <a:alpha val="43137"/>
                    </a:srgbClr>
                  </a:outerShdw>
                </a:effectLst>
              </a:rPr>
              <a:t>(Abram the Hebrew &amp; </a:t>
            </a:r>
            <a:r>
              <a:rPr lang="en-US" sz="2000" i="1" dirty="0" smtClean="0">
                <a:solidFill>
                  <a:srgbClr val="D0BE40"/>
                </a:solidFill>
                <a:effectLst>
                  <a:outerShdw blurRad="38100" dist="38100" dir="2700000" algn="tl">
                    <a:srgbClr val="000000">
                      <a:alpha val="43137"/>
                    </a:srgbClr>
                  </a:outerShdw>
                </a:effectLst>
              </a:rPr>
              <a:t>Believing God)</a:t>
            </a:r>
            <a:endParaRPr lang="en-US" sz="2000" i="1" dirty="0">
              <a:solidFill>
                <a:srgbClr val="D0BE4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81170948"/>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609653"/>
          </a:xfrm>
        </p:spPr>
        <p:txBody>
          <a:bodyPr>
            <a:normAutofit lnSpcReduction="10000"/>
          </a:bodyPr>
          <a:lstStyle/>
          <a:p>
            <a:r>
              <a:rPr lang="en-US" sz="2800" dirty="0" smtClean="0"/>
              <a:t>Not to fear; God as shield and great reward (15:1)</a:t>
            </a:r>
          </a:p>
          <a:p>
            <a:r>
              <a:rPr lang="en-US" sz="2800" dirty="0" smtClean="0"/>
              <a:t>Concern/struggle over the promise of a child (15:2, 3; cf. 12:7)</a:t>
            </a:r>
          </a:p>
          <a:p>
            <a:r>
              <a:rPr lang="en-US" sz="2800" dirty="0" smtClean="0"/>
              <a:t>Assurance and definition of great nation (15:4, 5)</a:t>
            </a:r>
          </a:p>
          <a:p>
            <a:r>
              <a:rPr lang="en-US" sz="2800" dirty="0" smtClean="0"/>
              <a:t>Believed and accounted righteous (15:6)</a:t>
            </a:r>
          </a:p>
          <a:p>
            <a:pPr lvl="1"/>
            <a:r>
              <a:rPr lang="en-US" sz="2400" dirty="0" smtClean="0"/>
              <a:t>Romans 4:1-5</a:t>
            </a:r>
          </a:p>
          <a:p>
            <a:pPr lvl="1"/>
            <a:r>
              <a:rPr lang="en-US" sz="2400" dirty="0" smtClean="0"/>
              <a:t>Galatians 3:5-9</a:t>
            </a:r>
          </a:p>
          <a:p>
            <a:pPr lvl="1"/>
            <a:r>
              <a:rPr lang="en-US" sz="2400" dirty="0" smtClean="0"/>
              <a:t>James 2:20-24</a:t>
            </a:r>
          </a:p>
        </p:txBody>
      </p:sp>
      <p:sp>
        <p:nvSpPr>
          <p:cNvPr id="3" name="Title 2"/>
          <p:cNvSpPr>
            <a:spLocks noGrp="1"/>
          </p:cNvSpPr>
          <p:nvPr>
            <p:ph type="title"/>
          </p:nvPr>
        </p:nvSpPr>
        <p:spPr/>
        <p:txBody>
          <a:bodyPr/>
          <a:lstStyle/>
          <a:p>
            <a:r>
              <a:rPr lang="en-US" dirty="0" smtClean="0"/>
              <a:t>God’s Assurance </a:t>
            </a:r>
            <a:r>
              <a:rPr lang="en-US" sz="4400" dirty="0" smtClean="0"/>
              <a:t>(Gen. 15)</a:t>
            </a:r>
            <a:endParaRPr lang="en-US" dirty="0"/>
          </a:p>
        </p:txBody>
      </p:sp>
    </p:spTree>
    <p:extLst>
      <p:ext uri="{BB962C8B-B14F-4D97-AF65-F5344CB8AC3E}">
        <p14:creationId xmlns:p14="http://schemas.microsoft.com/office/powerpoint/2010/main" val="82403327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609653"/>
          </a:xfrm>
        </p:spPr>
        <p:txBody>
          <a:bodyPr>
            <a:normAutofit lnSpcReduction="10000"/>
          </a:bodyPr>
          <a:lstStyle/>
          <a:p>
            <a:r>
              <a:rPr lang="en-US" sz="2800" dirty="0" smtClean="0"/>
              <a:t>Passing between the pieces (15:7-17)</a:t>
            </a:r>
          </a:p>
          <a:p>
            <a:pPr lvl="1"/>
            <a:r>
              <a:rPr lang="en-US" sz="2400" dirty="0" smtClean="0"/>
              <a:t>A custom of making two rows of the pieces sacrificed where the two parties passed between (cf. Jer. 34:18, 19)</a:t>
            </a:r>
          </a:p>
          <a:p>
            <a:pPr lvl="1"/>
            <a:r>
              <a:rPr lang="en-US" sz="2400" dirty="0" smtClean="0"/>
              <a:t>Vultures came down (symbolic of Satan’s attack to destroy the promises)</a:t>
            </a:r>
          </a:p>
          <a:p>
            <a:pPr lvl="1"/>
            <a:r>
              <a:rPr lang="en-US" sz="2400" dirty="0" smtClean="0"/>
              <a:t>Abraham drove them away (watchfulness)</a:t>
            </a:r>
          </a:p>
          <a:p>
            <a:pPr lvl="1"/>
            <a:r>
              <a:rPr lang="en-US" sz="2400" dirty="0" smtClean="0"/>
              <a:t>Deep sleep</a:t>
            </a:r>
            <a:r>
              <a:rPr lang="en-US" sz="2400" smtClean="0"/>
              <a:t>, </a:t>
            </a:r>
            <a:r>
              <a:rPr lang="en-US" sz="2400" smtClean="0"/>
              <a:t>sun </a:t>
            </a:r>
            <a:r>
              <a:rPr lang="en-US" sz="2400" dirty="0" smtClean="0"/>
              <a:t>went down, and horror (signified fulfillment would be after Abraham’s death)</a:t>
            </a:r>
          </a:p>
          <a:p>
            <a:pPr lvl="2"/>
            <a:r>
              <a:rPr lang="en-US" sz="2400" dirty="0" smtClean="0"/>
              <a:t>A long timetable:  Abraham would die</a:t>
            </a:r>
          </a:p>
          <a:p>
            <a:pPr lvl="2"/>
            <a:r>
              <a:rPr lang="en-US" sz="2400" dirty="0" smtClean="0"/>
              <a:t>Descendants would serve in another country</a:t>
            </a:r>
          </a:p>
        </p:txBody>
      </p:sp>
      <p:sp>
        <p:nvSpPr>
          <p:cNvPr id="3" name="Title 2"/>
          <p:cNvSpPr>
            <a:spLocks noGrp="1"/>
          </p:cNvSpPr>
          <p:nvPr>
            <p:ph type="title"/>
          </p:nvPr>
        </p:nvSpPr>
        <p:spPr/>
        <p:txBody>
          <a:bodyPr/>
          <a:lstStyle/>
          <a:p>
            <a:r>
              <a:rPr lang="en-US" dirty="0"/>
              <a:t>God’s Assurance </a:t>
            </a:r>
            <a:r>
              <a:rPr lang="en-US" sz="4400" dirty="0"/>
              <a:t>(Gen. 15)</a:t>
            </a:r>
            <a:endParaRPr lang="en-US" dirty="0"/>
          </a:p>
        </p:txBody>
      </p:sp>
    </p:spTree>
    <p:extLst>
      <p:ext uri="{BB962C8B-B14F-4D97-AF65-F5344CB8AC3E}">
        <p14:creationId xmlns:p14="http://schemas.microsoft.com/office/powerpoint/2010/main" val="237565057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609653"/>
          </a:xfrm>
        </p:spPr>
        <p:txBody>
          <a:bodyPr>
            <a:normAutofit/>
          </a:bodyPr>
          <a:lstStyle/>
          <a:p>
            <a:r>
              <a:rPr lang="en-US" sz="3200" dirty="0" smtClean="0"/>
              <a:t>The folly of a carnal plan to solve God’s promise</a:t>
            </a:r>
          </a:p>
          <a:p>
            <a:pPr lvl="1"/>
            <a:r>
              <a:rPr lang="en-US" sz="2800" dirty="0" smtClean="0"/>
              <a:t>Abraham and Sarah struggled with God’s promise</a:t>
            </a:r>
          </a:p>
          <a:p>
            <a:pPr lvl="1"/>
            <a:r>
              <a:rPr lang="en-US" sz="2800" dirty="0" smtClean="0"/>
              <a:t>Only God can fulfill the promise</a:t>
            </a:r>
          </a:p>
          <a:p>
            <a:pPr lvl="1"/>
            <a:r>
              <a:rPr lang="en-US" sz="2800" dirty="0" smtClean="0"/>
              <a:t>Created other problems (cf. Prov. 30:21-23)</a:t>
            </a:r>
          </a:p>
          <a:p>
            <a:pPr lvl="1"/>
            <a:r>
              <a:rPr lang="en-US" sz="2800" dirty="0" smtClean="0"/>
              <a:t>The son of promise cannot come from carnal plans</a:t>
            </a:r>
          </a:p>
          <a:p>
            <a:pPr lvl="1"/>
            <a:r>
              <a:rPr lang="en-US" sz="2800" dirty="0" smtClean="0"/>
              <a:t>Man cannot change God’s plan and time</a:t>
            </a:r>
          </a:p>
        </p:txBody>
      </p:sp>
      <p:sp>
        <p:nvSpPr>
          <p:cNvPr id="3" name="Title 2"/>
          <p:cNvSpPr>
            <a:spLocks noGrp="1"/>
          </p:cNvSpPr>
          <p:nvPr>
            <p:ph type="title"/>
          </p:nvPr>
        </p:nvSpPr>
        <p:spPr/>
        <p:txBody>
          <a:bodyPr/>
          <a:lstStyle/>
          <a:p>
            <a:r>
              <a:rPr lang="en-US" dirty="0" smtClean="0"/>
              <a:t>Outthinking God </a:t>
            </a:r>
            <a:r>
              <a:rPr lang="en-US" sz="4000" dirty="0" smtClean="0"/>
              <a:t>(Gen. 16)</a:t>
            </a:r>
            <a:endParaRPr lang="en-US" sz="4000" dirty="0"/>
          </a:p>
        </p:txBody>
      </p:sp>
    </p:spTree>
    <p:extLst>
      <p:ext uri="{BB962C8B-B14F-4D97-AF65-F5344CB8AC3E}">
        <p14:creationId xmlns:p14="http://schemas.microsoft.com/office/powerpoint/2010/main" val="295517030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609653"/>
          </a:xfrm>
        </p:spPr>
        <p:txBody>
          <a:bodyPr>
            <a:normAutofit/>
          </a:bodyPr>
          <a:lstStyle/>
          <a:p>
            <a:r>
              <a:rPr lang="en-US" sz="3200" dirty="0" smtClean="0"/>
              <a:t>Reassurance of promise (17:1-8)</a:t>
            </a:r>
          </a:p>
          <a:p>
            <a:pPr lvl="1"/>
            <a:r>
              <a:rPr lang="en-US" sz="2800" dirty="0" smtClean="0"/>
              <a:t>Nations will come from him</a:t>
            </a:r>
          </a:p>
          <a:p>
            <a:r>
              <a:rPr lang="en-US" sz="3200" dirty="0" smtClean="0"/>
              <a:t>Circumcision as a sign of the covenant (17:9-14)</a:t>
            </a:r>
          </a:p>
          <a:p>
            <a:pPr lvl="1"/>
            <a:r>
              <a:rPr lang="en-US" sz="2800" dirty="0" smtClean="0"/>
              <a:t>Fleshly circumcision was an operation on males who were only eight days old (17:12)</a:t>
            </a:r>
          </a:p>
          <a:p>
            <a:pPr lvl="2"/>
            <a:r>
              <a:rPr lang="en-US" sz="2400" dirty="0" smtClean="0"/>
              <a:t>When an eight year old was circumcised, he obviously was not circumcised by “his faith”</a:t>
            </a:r>
          </a:p>
        </p:txBody>
      </p:sp>
      <p:sp>
        <p:nvSpPr>
          <p:cNvPr id="3" name="Title 2"/>
          <p:cNvSpPr>
            <a:spLocks noGrp="1"/>
          </p:cNvSpPr>
          <p:nvPr>
            <p:ph type="title"/>
          </p:nvPr>
        </p:nvSpPr>
        <p:spPr>
          <a:xfrm>
            <a:off x="688490" y="304800"/>
            <a:ext cx="7756263" cy="1319606"/>
          </a:xfrm>
        </p:spPr>
        <p:txBody>
          <a:bodyPr/>
          <a:lstStyle/>
          <a:p>
            <a:r>
              <a:rPr lang="en-US" dirty="0" smtClean="0"/>
              <a:t>Sign of The Covenant </a:t>
            </a:r>
            <a:r>
              <a:rPr lang="en-US" sz="4400" dirty="0" smtClean="0"/>
              <a:t>(Gen. 17)</a:t>
            </a:r>
            <a:endParaRPr lang="en-US" sz="4400" dirty="0"/>
          </a:p>
        </p:txBody>
      </p:sp>
    </p:spTree>
    <p:extLst>
      <p:ext uri="{BB962C8B-B14F-4D97-AF65-F5344CB8AC3E}">
        <p14:creationId xmlns:p14="http://schemas.microsoft.com/office/powerpoint/2010/main" val="200268449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2800" dirty="0"/>
              <a:t>11  In Him you were also circumcised with the circumcision made without hands, by putting off the body of the sins of the flesh, by the circumcision of Christ,</a:t>
            </a:r>
          </a:p>
          <a:p>
            <a:pPr marL="0" indent="0">
              <a:buNone/>
            </a:pPr>
            <a:r>
              <a:rPr lang="en-US" sz="2800" dirty="0"/>
              <a:t>12  buried with Him in baptism, in which you also were raised with Him through faith in the working of God, who raised Him from the dead</a:t>
            </a:r>
            <a:r>
              <a:rPr lang="en-US" sz="2800" dirty="0" smtClean="0"/>
              <a:t>.</a:t>
            </a:r>
            <a:endParaRPr lang="en-US" sz="2800" dirty="0"/>
          </a:p>
        </p:txBody>
      </p:sp>
      <p:sp>
        <p:nvSpPr>
          <p:cNvPr id="3" name="Title 2"/>
          <p:cNvSpPr>
            <a:spLocks noGrp="1"/>
          </p:cNvSpPr>
          <p:nvPr>
            <p:ph type="title"/>
          </p:nvPr>
        </p:nvSpPr>
        <p:spPr/>
        <p:txBody>
          <a:bodyPr/>
          <a:lstStyle/>
          <a:p>
            <a:r>
              <a:rPr lang="en-US" dirty="0" smtClean="0"/>
              <a:t>Colossians 2:11, 12</a:t>
            </a:r>
            <a:endParaRPr lang="en-US" dirty="0"/>
          </a:p>
        </p:txBody>
      </p:sp>
    </p:spTree>
    <p:extLst>
      <p:ext uri="{BB962C8B-B14F-4D97-AF65-F5344CB8AC3E}">
        <p14:creationId xmlns:p14="http://schemas.microsoft.com/office/powerpoint/2010/main" val="3440167570"/>
      </p:ext>
    </p:extLst>
  </p:cSld>
  <p:clrMapOvr>
    <a:overrideClrMapping bg1="dk1" tx1="lt1" bg2="dk2" tx2="lt2" accent1="accent1" accent2="accent2" accent3="accent3" accent4="accent4" accent5="accent5" accent6="accent6" hlink="hlink" folHlink="folHlink"/>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dirty="0" smtClean="0"/>
              <a:t>Sarah would have a son (17:16)</a:t>
            </a:r>
          </a:p>
          <a:p>
            <a:pPr lvl="1"/>
            <a:r>
              <a:rPr lang="en-US" sz="2800" dirty="0" smtClean="0"/>
              <a:t>Kings of peoples shall be from her</a:t>
            </a:r>
          </a:p>
          <a:p>
            <a:r>
              <a:rPr lang="en-US" sz="3200" dirty="0" smtClean="0"/>
              <a:t>Unbelievable (17:17, 18)</a:t>
            </a:r>
          </a:p>
          <a:p>
            <a:r>
              <a:rPr lang="en-US" sz="3200" dirty="0" smtClean="0"/>
              <a:t>Reaffirmation (17:19-21)</a:t>
            </a:r>
          </a:p>
          <a:p>
            <a:pPr lvl="1"/>
            <a:r>
              <a:rPr lang="en-US" sz="2800" dirty="0" smtClean="0"/>
              <a:t>Isaac the child of promise</a:t>
            </a:r>
          </a:p>
          <a:p>
            <a:pPr lvl="1"/>
            <a:r>
              <a:rPr lang="en-US" sz="2800" dirty="0" smtClean="0"/>
              <a:t>Covenant made through him</a:t>
            </a:r>
          </a:p>
          <a:p>
            <a:r>
              <a:rPr lang="en-US" sz="3200" dirty="0" smtClean="0"/>
              <a:t>God finished and went up (17:22)</a:t>
            </a:r>
            <a:endParaRPr lang="en-US" sz="3200" dirty="0"/>
          </a:p>
        </p:txBody>
      </p:sp>
      <p:sp>
        <p:nvSpPr>
          <p:cNvPr id="3" name="Title 2"/>
          <p:cNvSpPr>
            <a:spLocks noGrp="1"/>
          </p:cNvSpPr>
          <p:nvPr>
            <p:ph type="title"/>
          </p:nvPr>
        </p:nvSpPr>
        <p:spPr/>
        <p:txBody>
          <a:bodyPr/>
          <a:lstStyle/>
          <a:p>
            <a:r>
              <a:rPr lang="en-US" dirty="0" smtClean="0"/>
              <a:t>Genesis 17</a:t>
            </a:r>
            <a:endParaRPr lang="en-US" dirty="0"/>
          </a:p>
        </p:txBody>
      </p:sp>
    </p:spTree>
    <p:extLst>
      <p:ext uri="{BB962C8B-B14F-4D97-AF65-F5344CB8AC3E}">
        <p14:creationId xmlns:p14="http://schemas.microsoft.com/office/powerpoint/2010/main" val="226524435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fade">
                                      <p:cBhvr>
                                        <p:cTn id="20" dur="500"/>
                                        <p:tgtEl>
                                          <p:spTgt spid="2">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500"/>
                                        <p:tgtEl>
                                          <p:spTgt spid="2">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Effect transition="in" filter="fade">
                                      <p:cBhvr>
                                        <p:cTn id="26" dur="500"/>
                                        <p:tgtEl>
                                          <p:spTgt spid="2">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fade">
                                      <p:cBhvr>
                                        <p:cTn id="31"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TotalTime>
  <Words>1112</Words>
  <Application>Microsoft Office PowerPoint</Application>
  <PresentationFormat>On-screen Show (4:3)</PresentationFormat>
  <Paragraphs>71</Paragraphs>
  <Slides>7</Slides>
  <Notes>5</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Hardcover</vt:lpstr>
      <vt:lpstr>Theme Of The Bible</vt:lpstr>
      <vt:lpstr>God’s Assurance (Gen. 15)</vt:lpstr>
      <vt:lpstr>God’s Assurance (Gen. 15)</vt:lpstr>
      <vt:lpstr>Outthinking God (Gen. 16)</vt:lpstr>
      <vt:lpstr>Sign of The Covenant (Gen. 17)</vt:lpstr>
      <vt:lpstr>Colossians 2:11, 12</vt:lpstr>
      <vt:lpstr>Genesis 17</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Theme Of The Bible</dc:title>
  <dc:creator>Steven J. Wallace</dc:creator>
  <cp:lastModifiedBy>Steven J. Wallace</cp:lastModifiedBy>
  <cp:revision>18</cp:revision>
  <dcterms:created xsi:type="dcterms:W3CDTF">2015-01-07T18:35:35Z</dcterms:created>
  <dcterms:modified xsi:type="dcterms:W3CDTF">2015-03-11T18:17:58Z</dcterms:modified>
</cp:coreProperties>
</file>