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87" autoAdjust="0"/>
  </p:normalViewPr>
  <p:slideViewPr>
    <p:cSldViewPr>
      <p:cViewPr varScale="1">
        <p:scale>
          <a:sx n="63" d="100"/>
          <a:sy n="63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1E411-8E06-45B5-914B-5B786424C886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E8436-ADCC-41FD-9AA7-4C86AD8F2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60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D2226-E9E0-4BD7-A215-D342F78D0C3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947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Abraham’s intercessory</a:t>
            </a:r>
            <a:r>
              <a:rPr lang="en-US" baseline="0" dirty="0" smtClean="0"/>
              <a:t> talk with God. Notice the Lord’s commentary on Abraham (18:19; cf. Eph. 6:4).</a:t>
            </a:r>
          </a:p>
          <a:p>
            <a:r>
              <a:rPr lang="en-US" baseline="0" dirty="0" smtClean="0"/>
              <a:t>This exchange between Abraham and God gives us four very important principles regarding intercessory prayer. </a:t>
            </a:r>
          </a:p>
          <a:p>
            <a:r>
              <a:rPr lang="en-US" baseline="0" dirty="0" smtClean="0"/>
              <a:t>One, God does not desire that men or cities perish (Ezek. 18:21-23; 2 Pet. 3:9).</a:t>
            </a:r>
          </a:p>
          <a:p>
            <a:r>
              <a:rPr lang="en-US" baseline="0" dirty="0" smtClean="0"/>
              <a:t>Two, we see the need for reverence and an understanding of the character of God when we make intercessions (25, 27).</a:t>
            </a:r>
          </a:p>
          <a:p>
            <a:r>
              <a:rPr lang="en-US" baseline="0" dirty="0" smtClean="0"/>
              <a:t>Three, it teaches that a minority of people serving the Lord are valued in the eyes of God and can be a preservative for a community. </a:t>
            </a:r>
          </a:p>
          <a:p>
            <a:r>
              <a:rPr lang="en-US" baseline="0" dirty="0" smtClean="0"/>
              <a:t>Four, it teaches faith on leaving it in God’s hands to do what is best (32, 33). Abraham stops at ten.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E8436-ADCC-41FD-9AA7-4C86AD8F2C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84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Lot lingered (tarried)</a:t>
            </a:r>
          </a:p>
          <a:p>
            <a:r>
              <a:rPr lang="en-US" dirty="0" smtClean="0"/>
              <a:t>His weak</a:t>
            </a:r>
            <a:r>
              <a:rPr lang="en-US" baseline="0" dirty="0" smtClean="0"/>
              <a:t>ness in faith is seen in 19:19, 20 and is contrasted to that of Abraham (cf. Heb. 11:8). If God had saved him in Sodom, He would surely save him in the mountains. God’s mercy is also seen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E8436-ADCC-41FD-9AA7-4C86AD8F2C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0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E8436-ADCC-41FD-9AA7-4C86AD8F2C33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03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E8436-ADCC-41FD-9AA7-4C86AD8F2C33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03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need to resolve to speak</a:t>
            </a:r>
            <a:r>
              <a:rPr lang="en-US" baseline="0" dirty="0" smtClean="0"/>
              <a:t> the truth with our neighbors (Eph. </a:t>
            </a:r>
            <a:r>
              <a:rPr lang="en-US" baseline="0" smtClean="0"/>
              <a:t>4:22-25).</a:t>
            </a:r>
            <a:endParaRPr lang="en-US" smtClean="0"/>
          </a:p>
          <a:p>
            <a:r>
              <a:rPr lang="en-US" dirty="0" smtClean="0"/>
              <a:t>It</a:t>
            </a:r>
            <a:r>
              <a:rPr lang="en-US" baseline="0" dirty="0" smtClean="0"/>
              <a:t> is sad when even the world frowns upon the bad things that God’s people do (cf. 1 Cor. 5:1).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E8436-ADCC-41FD-9AA7-4C86AD8F2C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3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1ABA4E-CD72-497B-97AA-7213B3980F60}" type="datetimeFigureOut">
              <a:rPr lang="en-US" smtClean="0">
                <a:solidFill>
                  <a:srgbClr val="ECE9C6"/>
                </a:solidFill>
              </a:rPr>
              <a:pPr/>
              <a:t>4/16/2015</a:t>
            </a:fld>
            <a:endParaRPr lang="en-US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81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865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797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3994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04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8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333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64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31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118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4/16/2015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4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Theme Of The Bible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Section XI:  Genesis 18-20</a:t>
            </a:r>
            <a:endParaRPr lang="en-US" sz="32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anose="020405020505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6519446"/>
            <a:ext cx="3446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prstClr val="white"/>
                </a:solidFill>
              </a:rPr>
              <a:t>All verses from the </a:t>
            </a:r>
            <a:r>
              <a:rPr lang="en-US" sz="1600" i="1" dirty="0" err="1">
                <a:solidFill>
                  <a:prstClr val="white"/>
                </a:solidFill>
              </a:rPr>
              <a:t>NKJV</a:t>
            </a:r>
            <a:r>
              <a:rPr lang="en-US" sz="1600" i="1" dirty="0">
                <a:solidFill>
                  <a:prstClr val="white"/>
                </a:solidFill>
              </a:rPr>
              <a:t> unless noted.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5337" y="381000"/>
            <a:ext cx="3953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“The Redemption Of Man From Sin”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2876676" y="4507468"/>
            <a:ext cx="33906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D0BE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(Sitting in the Gate of Sodom)</a:t>
            </a:r>
            <a:endParaRPr lang="en-US" sz="2000" i="1" dirty="0">
              <a:solidFill>
                <a:srgbClr val="D0BE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5734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Hospitality (Gen. 18:1-8)</a:t>
            </a:r>
          </a:p>
          <a:p>
            <a:r>
              <a:rPr lang="en-US" sz="2800" dirty="0" smtClean="0"/>
              <a:t>Laughing within about the promise (Gen. 18:9-15)</a:t>
            </a:r>
          </a:p>
          <a:p>
            <a:pPr lvl="1"/>
            <a:r>
              <a:rPr lang="en-US" sz="2400" dirty="0" smtClean="0"/>
              <a:t>An expression of doubt</a:t>
            </a:r>
          </a:p>
          <a:p>
            <a:pPr lvl="1"/>
            <a:r>
              <a:rPr lang="en-US" sz="2400" dirty="0" smtClean="0"/>
              <a:t>Doubt has often plagued good people (Jn. 11:39; 20:25; Acts 12:14, 15)</a:t>
            </a:r>
          </a:p>
          <a:p>
            <a:r>
              <a:rPr lang="en-US" sz="2800" dirty="0" smtClean="0"/>
              <a:t>Believing in the nature of God is the answer to doubting His promises (Job 42:2; Ps. 115:3; Is. 43:13; Rev. 19:6)</a:t>
            </a:r>
          </a:p>
          <a:p>
            <a:r>
              <a:rPr lang="en-US" sz="2800" dirty="0" smtClean="0"/>
              <a:t>Abraham’s intercessory talk with God (Gen. 18:16-33)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Value of Righteous Living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32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Sitting in the gate of Sodom (19:1-3)</a:t>
            </a:r>
          </a:p>
          <a:p>
            <a:pPr lvl="1"/>
            <a:r>
              <a:rPr lang="en-US" sz="2400" dirty="0" smtClean="0"/>
              <a:t>Digression (13:12; 14:12)</a:t>
            </a:r>
          </a:p>
          <a:p>
            <a:pPr lvl="1"/>
            <a:r>
              <a:rPr lang="en-US" sz="2400" dirty="0" smtClean="0"/>
              <a:t>Why in the gate? </a:t>
            </a:r>
          </a:p>
          <a:p>
            <a:pPr lvl="2"/>
            <a:r>
              <a:rPr lang="en-US" sz="2400" dirty="0" smtClean="0"/>
              <a:t>Perhaps looking out for the care of strangers in such an ungodly place</a:t>
            </a:r>
          </a:p>
          <a:p>
            <a:pPr lvl="1"/>
            <a:r>
              <a:rPr lang="en-US" sz="2400" dirty="0" smtClean="0"/>
              <a:t>Hospitality like Abraham with unleavened bread</a:t>
            </a:r>
          </a:p>
          <a:p>
            <a:r>
              <a:rPr lang="en-US" sz="2800" dirty="0" smtClean="0"/>
              <a:t>His influence (19:4-14)</a:t>
            </a:r>
          </a:p>
          <a:p>
            <a:pPr lvl="1"/>
            <a:r>
              <a:rPr lang="en-US" sz="2400" dirty="0" smtClean="0"/>
              <a:t>With the citizens?</a:t>
            </a:r>
          </a:p>
          <a:p>
            <a:pPr lvl="1"/>
            <a:r>
              <a:rPr lang="en-US" sz="2400" dirty="0" smtClean="0"/>
              <a:t>With his family?</a:t>
            </a:r>
          </a:p>
          <a:p>
            <a:r>
              <a:rPr lang="en-US" sz="2800" dirty="0" smtClean="0"/>
              <a:t>His lingering (19:15-22)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Genesis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70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  <a14:imgEffect>
                      <a14:colorTemperature colorTemp="11200"/>
                    </a14:imgEffect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600200"/>
            <a:ext cx="7745505" cy="52578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>
                <a:latin typeface="Berlin Sans FB Demi" panose="020E0802020502020306" pitchFamily="34" charset="0"/>
              </a:rPr>
              <a:t>Judgment Day (19:23-29)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rlin Sans FB Demi" panose="020E0802020502020306" pitchFamily="34" charset="0"/>
              </a:rPr>
              <a:t>Hell like 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rlin Sans FB Demi" panose="020E0802020502020306" pitchFamily="34" charset="0"/>
              </a:rPr>
              <a:t>Overthrew the cities like Christ did the tables of the moneychangers (Matt. </a:t>
            </a:r>
            <a:r>
              <a:rPr lang="en-US" sz="2800" smtClean="0">
                <a:latin typeface="Berlin Sans FB Demi" panose="020E0802020502020306" pitchFamily="34" charset="0"/>
              </a:rPr>
              <a:t>21</a:t>
            </a:r>
            <a:r>
              <a:rPr lang="en-US" sz="2800" smtClean="0">
                <a:latin typeface="Berlin Sans FB Demi" panose="020E0802020502020306" pitchFamily="34" charset="0"/>
              </a:rPr>
              <a:t>:12</a:t>
            </a:r>
            <a:r>
              <a:rPr lang="en-US" sz="2800" dirty="0" smtClean="0">
                <a:latin typeface="Berlin Sans FB Demi" panose="020E0802020502020306" pitchFamily="34" charset="0"/>
              </a:rPr>
              <a:t>)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rlin Sans FB Demi" panose="020E0802020502020306" pitchFamily="34" charset="0"/>
              </a:rPr>
              <a:t>Serves as a reminder and example for those who want to live ungodly (2 Pet. 2:6-8; Jude 7)</a:t>
            </a:r>
          </a:p>
          <a:p>
            <a:pPr lvl="2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rlin Sans FB Demi" panose="020E0802020502020306" pitchFamily="34" charset="0"/>
              </a:rPr>
              <a:t>Not an example to be used of annihilation (Jn. 12:48; 5:28, 29; Rev. 20:10; 21:8; etc.)</a:t>
            </a:r>
          </a:p>
          <a:p>
            <a:pPr lvl="2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erlin Sans FB Demi" panose="020E0802020502020306" pitchFamily="34" charset="0"/>
              </a:rPr>
              <a:t>Lowest part on earth (1286 feet below sea level) —hot and deadness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Genesis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40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Lot’s sin (19:30-38)</a:t>
            </a:r>
          </a:p>
          <a:p>
            <a:pPr lvl="1"/>
            <a:r>
              <a:rPr lang="en-US" sz="2800" dirty="0" smtClean="0"/>
              <a:t>Eventually dwelt in the mountains anyway</a:t>
            </a:r>
          </a:p>
          <a:p>
            <a:pPr lvl="1"/>
            <a:r>
              <a:rPr lang="en-US" sz="2800" dirty="0" smtClean="0"/>
              <a:t>Sins with fruit (cf. Gen. 3; 9:20ff)</a:t>
            </a:r>
          </a:p>
          <a:p>
            <a:pPr lvl="1"/>
            <a:r>
              <a:rPr lang="en-US" sz="2800" dirty="0" smtClean="0"/>
              <a:t>Moabites and Ammonites are relatives to Israel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Genesis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1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Deception propagates deception</a:t>
            </a:r>
          </a:p>
          <a:p>
            <a:pPr lvl="1"/>
            <a:r>
              <a:rPr lang="en-US" sz="2800" dirty="0" smtClean="0"/>
              <a:t>Because of being mislead, Abimelech sought to take Sarah as wife (likely for political reasons)</a:t>
            </a:r>
          </a:p>
          <a:p>
            <a:pPr lvl="1"/>
            <a:r>
              <a:rPr lang="en-US" sz="2800" dirty="0" smtClean="0"/>
              <a:t>20:3—the kind of preaching we need today against false remarriages (cf. Mk. 6:18, 19)</a:t>
            </a:r>
          </a:p>
          <a:p>
            <a:r>
              <a:rPr lang="en-US" sz="3200" dirty="0" smtClean="0"/>
              <a:t>Rebuked by a Gentile (20:8-16)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Relapse (Gen. 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582</Words>
  <Application>Microsoft Office PowerPoint</Application>
  <PresentationFormat>On-screen Show (4:3)</PresentationFormat>
  <Paragraphs>55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Hardcover</vt:lpstr>
      <vt:lpstr>Theme Of The Bible</vt:lpstr>
      <vt:lpstr>The Value of Righteous Living</vt:lpstr>
      <vt:lpstr>Genesis 19</vt:lpstr>
      <vt:lpstr>Genesis 19</vt:lpstr>
      <vt:lpstr>Genesis 19</vt:lpstr>
      <vt:lpstr>Relapse (Gen. 20)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Of The Bible</dc:title>
  <dc:creator>Steven J. Wallace</dc:creator>
  <cp:lastModifiedBy>Steven J. Wallace</cp:lastModifiedBy>
  <cp:revision>16</cp:revision>
  <dcterms:created xsi:type="dcterms:W3CDTF">2015-01-21T20:21:47Z</dcterms:created>
  <dcterms:modified xsi:type="dcterms:W3CDTF">2015-04-16T16:06:19Z</dcterms:modified>
</cp:coreProperties>
</file>