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75" r:id="rId12"/>
    <p:sldId id="276" r:id="rId13"/>
    <p:sldId id="266" r:id="rId14"/>
    <p:sldId id="267" r:id="rId15"/>
    <p:sldId id="268" r:id="rId16"/>
    <p:sldId id="269" r:id="rId17"/>
    <p:sldId id="273" r:id="rId18"/>
    <p:sldId id="270" r:id="rId19"/>
    <p:sldId id="271" r:id="rId20"/>
    <p:sldId id="272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07" autoAdjust="0"/>
  </p:normalViewPr>
  <p:slideViewPr>
    <p:cSldViewPr>
      <p:cViewPr varScale="1">
        <p:scale>
          <a:sx n="59" d="100"/>
          <a:sy n="59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12CFD-7BE9-4A3F-AB72-80541A7FD1A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92037-4859-4D02-96C1-97FE12751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80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D2226-E9E0-4BD7-A215-D342F78D0C3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9473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47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on Esau—This shows that Esau knew that his parents were not pleased with his choices.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48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Lord knew what Isaac wanted before he asked. Isaac’s mother died when</a:t>
            </a:r>
            <a:r>
              <a:rPr lang="en-US" baseline="0" dirty="0" smtClean="0"/>
              <a:t> he was 37, he was married at 40, had children at 60, died at 180 (Gen. 32:28).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8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38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38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Romans 8:14-17; 2 Peter</a:t>
            </a:r>
            <a:r>
              <a:rPr lang="en-US" baseline="0" dirty="0" smtClean="0"/>
              <a:t> 1:2-11.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74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Philistines of long ago show a higher moral standard than what is understood in our own country today!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53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greedy pursuit of gain has always been a problem with mankind. Envy is born out of such and has been the vice that</a:t>
            </a:r>
            <a:r>
              <a:rPr lang="en-US" baseline="0" dirty="0" smtClean="0"/>
              <a:t> led to much of the sorrows experienced under the sun (Gen. 37:11; 1 Sam. 18:6-9; Mk. 15:10).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53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53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2037-4859-4D02-96C1-97FE127511EB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447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1ABA4E-CD72-497B-97AA-7213B3980F60}" type="datetimeFigureOut">
              <a:rPr lang="en-US" smtClean="0">
                <a:solidFill>
                  <a:srgbClr val="ECE9C6"/>
                </a:solidFill>
              </a:rPr>
              <a:pPr/>
              <a:t>2/5/2016</a:t>
            </a:fld>
            <a:endParaRPr lang="en-US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61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800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318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0032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554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9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0506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155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3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29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887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2/5/2016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7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Theme Of The Bible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Section XIII:  Genesis 25:19-28:22</a:t>
            </a:r>
            <a:endParaRPr lang="en-US" sz="32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anose="020405020505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6519446"/>
            <a:ext cx="3446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>
                <a:solidFill>
                  <a:prstClr val="white"/>
                </a:solidFill>
              </a:rPr>
              <a:t>All verses from the </a:t>
            </a:r>
            <a:r>
              <a:rPr lang="en-US" sz="1600" i="1" dirty="0" err="1">
                <a:solidFill>
                  <a:prstClr val="white"/>
                </a:solidFill>
              </a:rPr>
              <a:t>NKJV</a:t>
            </a:r>
            <a:r>
              <a:rPr lang="en-US" sz="1600" i="1" dirty="0">
                <a:solidFill>
                  <a:prstClr val="white"/>
                </a:solidFill>
              </a:rPr>
              <a:t> unless noted.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5337" y="381000"/>
            <a:ext cx="3953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“The Redemption Of Man From Sin”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3054608" y="4507468"/>
            <a:ext cx="3034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i="1" dirty="0">
                <a:solidFill>
                  <a:srgbClr val="D0BE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(The Promise: </a:t>
            </a:r>
            <a:r>
              <a:rPr lang="en-US" sz="2000" i="1" dirty="0" smtClean="0">
                <a:solidFill>
                  <a:srgbClr val="D0BE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Isaac </a:t>
            </a:r>
            <a:r>
              <a:rPr lang="en-US" sz="2000" i="1" smtClean="0">
                <a:solidFill>
                  <a:srgbClr val="D0BE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Jacob)</a:t>
            </a:r>
            <a:endParaRPr lang="en-US" sz="2000" i="1" dirty="0">
              <a:solidFill>
                <a:srgbClr val="D0BE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319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Restating the promise (26:23-25)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/>
              <a:t>Need to appreciate how much of the promise to Abraham is spoken of in the Bible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2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7331493" cy="54864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19600" y="4114800"/>
            <a:ext cx="4693920" cy="277368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dirty="0" smtClean="0"/>
              <a:t>Restating the promise (26:23-25)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Beersheba “well of the sevenfold oath”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C</a:t>
            </a:r>
            <a:r>
              <a:rPr lang="en-US" sz="3000" dirty="0" smtClean="0"/>
              <a:t>onnected with Abraham (Gen. 21:22-34)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/>
              <a:t>Wearied from contention, Isaac retires here, calls upon the Lord</a:t>
            </a:r>
          </a:p>
        </p:txBody>
      </p:sp>
    </p:spTree>
    <p:extLst>
      <p:ext uri="{BB962C8B-B14F-4D97-AF65-F5344CB8AC3E}">
        <p14:creationId xmlns:p14="http://schemas.microsoft.com/office/powerpoint/2010/main" val="159412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Treaty with Abimelech (26:26-33)</a:t>
            </a:r>
          </a:p>
          <a:p>
            <a:r>
              <a:rPr lang="en-US" sz="3200" dirty="0" smtClean="0"/>
              <a:t>Failure of Esau (26:34, 35)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43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Genesis 27:1-4</a:t>
            </a:r>
          </a:p>
          <a:p>
            <a:r>
              <a:rPr lang="en-US" dirty="0" smtClean="0"/>
              <a:t>Isaac determined to bless Esau in spite of:</a:t>
            </a:r>
          </a:p>
          <a:p>
            <a:pPr lvl="1"/>
            <a:r>
              <a:rPr lang="en-US" dirty="0" smtClean="0"/>
              <a:t>Esau’s aggravating choice to marry Hittite women</a:t>
            </a:r>
          </a:p>
          <a:p>
            <a:pPr lvl="1"/>
            <a:r>
              <a:rPr lang="en-US" dirty="0" smtClean="0"/>
              <a:t>Esau’s selling and profaning the birthright (confirmed with an oath, 25:33)</a:t>
            </a:r>
          </a:p>
          <a:p>
            <a:pPr lvl="1"/>
            <a:r>
              <a:rPr lang="en-US" dirty="0" smtClean="0"/>
              <a:t>God’s original promise about the children (25:23)</a:t>
            </a:r>
          </a:p>
          <a:p>
            <a:r>
              <a:rPr lang="en-US" dirty="0" smtClean="0"/>
              <a:t>Sad to see someone make such an important decision based on such low reasons</a:t>
            </a:r>
          </a:p>
          <a:p>
            <a:pPr lvl="1"/>
            <a:r>
              <a:rPr lang="en-US" dirty="0" smtClean="0"/>
              <a:t>Ironically, Esau’s original problem is now seen as Isaac’s problem</a:t>
            </a:r>
          </a:p>
          <a:p>
            <a:pPr lvl="1"/>
            <a:r>
              <a:rPr lang="en-US" dirty="0" smtClean="0"/>
              <a:t>Proves the power of appetite (contrast Matthew 4:1-4)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Isaac Blesses (27)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8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The Lure of Forbidden Fruit (</a:t>
            </a:r>
            <a:r>
              <a:rPr lang="en-US" sz="3200" dirty="0" smtClean="0"/>
              <a:t>Gen. 3:6) 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The </a:t>
            </a:r>
            <a:r>
              <a:rPr lang="en-US" sz="3200" dirty="0"/>
              <a:t>Lure of Fertile Fields (</a:t>
            </a:r>
            <a:r>
              <a:rPr lang="en-US" sz="3200" dirty="0" smtClean="0"/>
              <a:t>Gen. 13:10, 11, 13) 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The </a:t>
            </a:r>
            <a:r>
              <a:rPr lang="en-US" sz="3200" dirty="0"/>
              <a:t>Lure of Appetite (</a:t>
            </a:r>
            <a:r>
              <a:rPr lang="en-US" sz="3200" dirty="0" smtClean="0"/>
              <a:t>Gen. 25:29,30,33) 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The </a:t>
            </a:r>
            <a:r>
              <a:rPr lang="en-US" sz="3200" dirty="0"/>
              <a:t>Lure of Silver and Gold (</a:t>
            </a:r>
            <a:r>
              <a:rPr lang="en-US" sz="3200" dirty="0" smtClean="0"/>
              <a:t>Josh. 7:21; Jud. 16:5, 6)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The </a:t>
            </a:r>
            <a:r>
              <a:rPr lang="en-US" sz="3200" dirty="0"/>
              <a:t>Lure of Women (</a:t>
            </a:r>
            <a:r>
              <a:rPr lang="en-US" sz="3200" dirty="0" smtClean="0"/>
              <a:t>1 Kin. 11:1, 4)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Applications &amp; Warnings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8368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Genesis 27:5-17</a:t>
            </a:r>
          </a:p>
          <a:p>
            <a:r>
              <a:rPr lang="en-US" sz="2800" dirty="0" smtClean="0"/>
              <a:t>Rebekah’s plan to counter Isaac’s mistake—appeal to his senses</a:t>
            </a:r>
          </a:p>
          <a:p>
            <a:pPr lvl="1"/>
            <a:r>
              <a:rPr lang="en-US" sz="2400" dirty="0" smtClean="0"/>
              <a:t>Savory food</a:t>
            </a:r>
          </a:p>
          <a:p>
            <a:pPr lvl="1"/>
            <a:r>
              <a:rPr lang="en-US" sz="2400" dirty="0" smtClean="0"/>
              <a:t>Smell of clothes</a:t>
            </a:r>
          </a:p>
          <a:p>
            <a:pPr lvl="1"/>
            <a:r>
              <a:rPr lang="en-US" sz="2400" dirty="0" smtClean="0"/>
              <a:t>Hair from goats on hands and neck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Isaac Blesses (27)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9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Genesis 27:18-29</a:t>
            </a:r>
          </a:p>
          <a:p>
            <a:r>
              <a:rPr lang="en-US" dirty="0" smtClean="0"/>
              <a:t>Jacob (</a:t>
            </a:r>
            <a:r>
              <a:rPr lang="en-US" dirty="0" err="1" smtClean="0"/>
              <a:t>supplantor</a:t>
            </a:r>
            <a:r>
              <a:rPr lang="en-US" dirty="0" smtClean="0"/>
              <a:t>) supplanted his father and gained the blessing (27:36)</a:t>
            </a:r>
          </a:p>
          <a:p>
            <a:r>
              <a:rPr lang="en-US" dirty="0" smtClean="0"/>
              <a:t>Isaac, moved by the physical was deceived</a:t>
            </a:r>
          </a:p>
          <a:p>
            <a:pPr marL="0" indent="0">
              <a:buNone/>
            </a:pPr>
            <a:r>
              <a:rPr lang="en-US" b="1" dirty="0" smtClean="0"/>
              <a:t>Thought Question:  “Was this a blessing of faith (Heb. 11:20)?”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Blessed a man through the act of being deceived is not by faith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blessing of faith came later when Isaac was moved by faith rather than sense (Gen. 28:1-4)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Isaac Blesses (27)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40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Genesis 27:30-46</a:t>
            </a:r>
          </a:p>
          <a:p>
            <a:pPr lvl="1"/>
            <a:r>
              <a:rPr lang="en-US" sz="2800" dirty="0" smtClean="0"/>
              <a:t>Esau cried bitterly but did not repent (27:34, 38; cf. Heb. 12:16, 17)</a:t>
            </a:r>
          </a:p>
          <a:p>
            <a:pPr lvl="1"/>
            <a:r>
              <a:rPr lang="en-US" sz="2800" dirty="0" smtClean="0"/>
              <a:t>Esau was responsible for selling his birthright but lied; he was self-deceived (27:36)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Esau’s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91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Genesis 27:30-46</a:t>
            </a:r>
          </a:p>
          <a:p>
            <a:pPr lvl="1"/>
            <a:r>
              <a:rPr lang="en-US" sz="2400" dirty="0" smtClean="0"/>
              <a:t>Esau hated his brother more than his own profane actions (27:41)</a:t>
            </a:r>
          </a:p>
          <a:p>
            <a:pPr lvl="2"/>
            <a:r>
              <a:rPr lang="en-US" sz="2400" dirty="0" smtClean="0"/>
              <a:t>The relationship of hatred and murder (1 Jn. 3:15)</a:t>
            </a:r>
          </a:p>
          <a:p>
            <a:pPr lvl="2"/>
            <a:r>
              <a:rPr lang="en-US" sz="2400" dirty="0" smtClean="0"/>
              <a:t>Comforted himself to kill Jacob after his father’s death</a:t>
            </a:r>
          </a:p>
          <a:p>
            <a:pPr lvl="2"/>
            <a:r>
              <a:rPr lang="en-US" sz="2400" dirty="0" smtClean="0"/>
              <a:t>Thought death was “at hand” (27:41)</a:t>
            </a:r>
          </a:p>
          <a:p>
            <a:pPr lvl="3"/>
            <a:r>
              <a:rPr lang="en-US" sz="2000" dirty="0" smtClean="0"/>
              <a:t>No one can know when one may die; Isaac continued to live </a:t>
            </a:r>
            <a:r>
              <a:rPr lang="en-US" sz="2000" b="1" dirty="0" smtClean="0"/>
              <a:t>at</a:t>
            </a:r>
            <a:r>
              <a:rPr lang="en-US" sz="2000" dirty="0" smtClean="0"/>
              <a:t> </a:t>
            </a:r>
            <a:r>
              <a:rPr lang="en-US" sz="2000" b="1" dirty="0" smtClean="0"/>
              <a:t>least</a:t>
            </a:r>
            <a:r>
              <a:rPr lang="en-US" sz="2000" dirty="0" smtClean="0"/>
              <a:t> twenty years afterwards (Gen. 31:41; 35:27-29)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Esau’s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35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Genesis 28:1-5 — Isaac’s blessing by faith</a:t>
            </a:r>
          </a:p>
          <a:p>
            <a:r>
              <a:rPr lang="en-US" sz="2800" dirty="0" smtClean="0"/>
              <a:t>Genesis 28:6-9 — Esau marries again</a:t>
            </a:r>
          </a:p>
          <a:p>
            <a:r>
              <a:rPr lang="en-US" sz="2800" dirty="0" smtClean="0"/>
              <a:t>Genesis 28:10-22 —Jacob’s vision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12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dirty="0" smtClean="0"/>
              <a:t>Pleading with the Lord (25:21)</a:t>
            </a:r>
          </a:p>
          <a:p>
            <a:pPr lvl="1"/>
            <a:r>
              <a:rPr lang="en-US" dirty="0" smtClean="0"/>
              <a:t>20 years after their marriage before they had children (see 25:20, 26)</a:t>
            </a:r>
          </a:p>
          <a:p>
            <a:pPr lvl="1"/>
            <a:r>
              <a:rPr lang="en-US" dirty="0" smtClean="0"/>
              <a:t>God still expects us to pray to Him despite what He promises to fulfill (Gen. 17:19; Is. 65:24)</a:t>
            </a:r>
          </a:p>
          <a:p>
            <a:r>
              <a:rPr lang="en-US" dirty="0" smtClean="0"/>
              <a:t>Struggle within (25:22, 23)</a:t>
            </a:r>
          </a:p>
          <a:p>
            <a:pPr lvl="1"/>
            <a:r>
              <a:rPr lang="en-US" dirty="0" smtClean="0"/>
              <a:t>Inquiry of the Lord</a:t>
            </a:r>
          </a:p>
          <a:p>
            <a:pPr lvl="1"/>
            <a:r>
              <a:rPr lang="en-US" dirty="0" smtClean="0"/>
              <a:t>Twins = two nations within (Esau, hairy; Jacob, </a:t>
            </a:r>
            <a:r>
              <a:rPr lang="en-US" dirty="0" err="1" smtClean="0"/>
              <a:t>supplanter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Older shall serve the younger </a:t>
            </a:r>
          </a:p>
          <a:p>
            <a:pPr lvl="2"/>
            <a:r>
              <a:rPr lang="en-US" dirty="0" smtClean="0"/>
              <a:t>Fulfilled when they were nations, not as individuals, 2 Sam. 8:14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Two Sons—Two Nations: Jacob and </a:t>
            </a:r>
            <a:r>
              <a:rPr lang="en-US" sz="3600" b="1" dirty="0" smtClean="0"/>
              <a:t>Esau (25:19—34)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869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2800" dirty="0"/>
              <a:t>Jacob’s ladder, a stairway to heaven, angels (messengers) ascending and descending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Communication is opened up toward heaven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28:10-22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Reiteration </a:t>
            </a:r>
            <a:r>
              <a:rPr lang="en-US" sz="2800" dirty="0"/>
              <a:t>of the promise to Abraham—the purpose of which is to restore communication and fellowship between God and man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In your seed (28:14)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Jesus is the Seed (Gal. 3:16, 19)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Jesus is the ladder (Jn. 1:51; 3:13-21)</a:t>
            </a:r>
          </a:p>
          <a:p>
            <a:r>
              <a:rPr lang="en-US" sz="2800" dirty="0"/>
              <a:t>House of God and gate of heaven (28:17)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Jesus is the gateway and the church is God’s house (1 Tim. 3:15, 16)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28:10-22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8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Esau—a skillful hunter, a man of the field (25:27)</a:t>
            </a:r>
          </a:p>
          <a:p>
            <a:r>
              <a:rPr lang="en-US" dirty="0" smtClean="0"/>
              <a:t>Jacob—a mild man, dwelling in tents</a:t>
            </a:r>
          </a:p>
          <a:p>
            <a:pPr lvl="1"/>
            <a:r>
              <a:rPr lang="en-US" dirty="0" smtClean="0"/>
              <a:t>“mild” — (blameless, Job 1:1; perfect, Song 5:2)</a:t>
            </a:r>
          </a:p>
          <a:p>
            <a:pPr lvl="1"/>
            <a:r>
              <a:rPr lang="en-US" dirty="0" smtClean="0"/>
              <a:t>Idea of complete, lacking nothing, sound</a:t>
            </a:r>
          </a:p>
          <a:p>
            <a:r>
              <a:rPr lang="en-US" dirty="0" smtClean="0"/>
              <a:t>Children of partiality (Gen. 25:28)</a:t>
            </a:r>
          </a:p>
          <a:p>
            <a:pPr lvl="1"/>
            <a:r>
              <a:rPr lang="en-US" dirty="0" smtClean="0"/>
              <a:t>Isaac’s love based on the carnal appetite (27:4)</a:t>
            </a:r>
          </a:p>
          <a:p>
            <a:pPr lvl="1"/>
            <a:r>
              <a:rPr lang="en-US" dirty="0" smtClean="0"/>
              <a:t>Rebekah’s love more likely based upon the social manner, nature, and spirituality of Jacob over Esau</a:t>
            </a:r>
          </a:p>
          <a:p>
            <a:pPr lvl="1"/>
            <a:r>
              <a:rPr lang="en-US" dirty="0" smtClean="0"/>
              <a:t>Esau—hunter and conqueror</a:t>
            </a:r>
          </a:p>
          <a:p>
            <a:pPr lvl="1"/>
            <a:r>
              <a:rPr lang="en-US" dirty="0" smtClean="0"/>
              <a:t>Jacob—domestic builder and shepherd</a:t>
            </a:r>
          </a:p>
          <a:p>
            <a:pPr lvl="1"/>
            <a:r>
              <a:rPr lang="en-US" dirty="0" smtClean="0"/>
              <a:t>Parental partiality only sows seeds of problems which will later grow into hatred and contention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Two Sons—Two Nations: Jacob and </a:t>
            </a:r>
            <a:r>
              <a:rPr lang="en-US" sz="3600" b="1" dirty="0" smtClean="0"/>
              <a:t>Esau (25:19—34)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3639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/>
              <a:t>Despising</a:t>
            </a:r>
            <a:r>
              <a:rPr lang="en-US" sz="2800" dirty="0" smtClean="0"/>
              <a:t> </a:t>
            </a:r>
            <a:r>
              <a:rPr lang="en-US" sz="2800" i="1" dirty="0" smtClean="0"/>
              <a:t>Versus</a:t>
            </a:r>
            <a:r>
              <a:rPr lang="en-US" sz="2800" dirty="0" smtClean="0"/>
              <a:t> </a:t>
            </a:r>
            <a:r>
              <a:rPr lang="en-US" sz="2800" b="1" dirty="0" smtClean="0"/>
              <a:t>Desiring</a:t>
            </a:r>
            <a:r>
              <a:rPr lang="en-US" sz="2800" dirty="0" smtClean="0"/>
              <a:t> </a:t>
            </a:r>
            <a:r>
              <a:rPr lang="en-US" sz="2800" i="1" dirty="0" smtClean="0"/>
              <a:t>the Birthright </a:t>
            </a:r>
            <a:r>
              <a:rPr lang="en-US" sz="2800" dirty="0" smtClean="0"/>
              <a:t>(25:29-34)</a:t>
            </a:r>
          </a:p>
          <a:p>
            <a:pPr lvl="1"/>
            <a:r>
              <a:rPr lang="en-US" sz="2400" dirty="0" smtClean="0"/>
              <a:t>The birthright fell to the firstborn and granted a double portion of the inheritance (Deut. 21:17)</a:t>
            </a:r>
          </a:p>
          <a:p>
            <a:pPr lvl="1"/>
            <a:r>
              <a:rPr lang="en-US" sz="2400" dirty="0" smtClean="0"/>
              <a:t>Esau despised his birthright because he willingly made common that which was special—a bowl of food</a:t>
            </a:r>
          </a:p>
          <a:p>
            <a:pPr lvl="2"/>
            <a:r>
              <a:rPr lang="en-US" sz="2400" dirty="0" smtClean="0"/>
              <a:t>Decision based on immediate gratification/appetite and not the delayed blessings which came with it</a:t>
            </a:r>
          </a:p>
          <a:p>
            <a:pPr lvl="2"/>
            <a:r>
              <a:rPr lang="en-US" sz="2400" dirty="0" smtClean="0"/>
              <a:t>Problem of short sighted, compulsive, and worldly decision making versus a patient waiting of permanent blessings (Lk. 15:11-13; Mal. 3:13-18)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Two Sons—Two Nations: Jacob and </a:t>
            </a:r>
            <a:r>
              <a:rPr lang="en-US" sz="3600" b="1" dirty="0" smtClean="0"/>
              <a:t>Esau (25:19—34)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4848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Left his right to share in the promise to Abraham—despising his birthright</a:t>
            </a:r>
          </a:p>
          <a:p>
            <a:r>
              <a:rPr lang="en-US" sz="2800" dirty="0" smtClean="0"/>
              <a:t>Married Hittite women who brought grief to his parents (Gen. 26:34, 35)</a:t>
            </a:r>
          </a:p>
          <a:p>
            <a:r>
              <a:rPr lang="en-US" sz="2800" dirty="0" smtClean="0"/>
              <a:t>Married a third woman to try to gain their favor (Gen. 28:6-9)</a:t>
            </a:r>
          </a:p>
          <a:p>
            <a:r>
              <a:rPr lang="en-US" sz="2800" dirty="0" smtClean="0"/>
              <a:t>Found no place for repentance for selling his birthright (Heb. 12:16, 17)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Esau’s Character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75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Consequence: As a nation, Esau inherited the rugged south while Jacob inherited the glory of the land of promise; Esau was given over to idles while a Israel was given prophets and priests (see Mal. 1:2-3)</a:t>
            </a:r>
          </a:p>
          <a:p>
            <a:r>
              <a:rPr lang="en-US" sz="2800" dirty="0" smtClean="0"/>
              <a:t>Applications: </a:t>
            </a:r>
          </a:p>
          <a:p>
            <a:pPr lvl="1"/>
            <a:r>
              <a:rPr lang="en-US" sz="2600" dirty="0" smtClean="0"/>
              <a:t>Do we have a birthright which we can despise? How might we despise it? </a:t>
            </a:r>
          </a:p>
          <a:p>
            <a:pPr lvl="1"/>
            <a:r>
              <a:rPr lang="en-US" sz="2600" dirty="0" smtClean="0"/>
              <a:t>Is being </a:t>
            </a:r>
            <a:r>
              <a:rPr lang="en-US" sz="2600" i="1" dirty="0" smtClean="0"/>
              <a:t>weary</a:t>
            </a:r>
            <a:r>
              <a:rPr lang="en-US" sz="2600" dirty="0" smtClean="0"/>
              <a:t> a valid reason to sell out and quit (Heb. 12:1-4; 10:35-39)?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Esau’s Character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3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Famine (26:1)</a:t>
            </a:r>
          </a:p>
          <a:p>
            <a:r>
              <a:rPr lang="en-US" dirty="0" smtClean="0"/>
              <a:t>Do not go down to Egypt (26:2)</a:t>
            </a:r>
          </a:p>
          <a:p>
            <a:r>
              <a:rPr lang="en-US" dirty="0" smtClean="0"/>
              <a:t>Reiteration of promise to Abraham (26:3-5)</a:t>
            </a:r>
          </a:p>
          <a:p>
            <a:pPr lvl="1"/>
            <a:r>
              <a:rPr lang="en-US" dirty="0" smtClean="0"/>
              <a:t>Isaac obeys (26:6)</a:t>
            </a:r>
          </a:p>
          <a:p>
            <a:r>
              <a:rPr lang="en-US" dirty="0" smtClean="0"/>
              <a:t>Familiar failure (26:7-11)</a:t>
            </a:r>
          </a:p>
          <a:p>
            <a:pPr lvl="1"/>
            <a:r>
              <a:rPr lang="en-US" dirty="0" smtClean="0"/>
              <a:t>That Sarah was Abraham’s sister was a half-truth</a:t>
            </a:r>
          </a:p>
          <a:p>
            <a:pPr lvl="1"/>
            <a:r>
              <a:rPr lang="en-US" dirty="0" smtClean="0"/>
              <a:t>That Rebekah was Isaac’s sister had no truth in it</a:t>
            </a:r>
          </a:p>
          <a:p>
            <a:pPr lvl="1"/>
            <a:r>
              <a:rPr lang="en-US" dirty="0" smtClean="0"/>
              <a:t>Even these Gentiles know that adultery is wrong and brings guilt upon a people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Isaac &amp; Abimelech </a:t>
            </a:r>
            <a:br>
              <a:rPr lang="en-US" dirty="0" smtClean="0"/>
            </a:br>
            <a:r>
              <a:rPr lang="en-US" dirty="0" smtClean="0"/>
              <a:t>(Gen. 26)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4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Blessed and envied (26:12-22)</a:t>
            </a:r>
          </a:p>
          <a:p>
            <a:pPr lvl="1"/>
            <a:r>
              <a:rPr lang="en-US" sz="2600" dirty="0" smtClean="0"/>
              <a:t>The Gentiles envied Isaac’s success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Eccl. 4:4; Prov. 27:4; Gen. 37:11; 1 Sam. 18:6-9; Mk. 15:10</a:t>
            </a:r>
          </a:p>
          <a:p>
            <a:pPr lvl="2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Isaac &amp; Abimelech </a:t>
            </a:r>
            <a:br>
              <a:rPr lang="en-US" sz="4800" dirty="0" smtClean="0"/>
            </a:br>
            <a:r>
              <a:rPr lang="en-US" sz="3600" dirty="0" smtClean="0"/>
              <a:t>(Gen. 26)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7248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Blessed and envied (26:12-22)</a:t>
            </a:r>
          </a:p>
          <a:p>
            <a:pPr lvl="1"/>
            <a:r>
              <a:rPr lang="en-US" sz="2600" dirty="0" smtClean="0"/>
              <a:t>The Lord’s blessing and good success does:</a:t>
            </a:r>
          </a:p>
          <a:p>
            <a:pPr lvl="2"/>
            <a:r>
              <a:rPr lang="en-US" dirty="0" smtClean="0"/>
              <a:t>Not mean the absence of trials and opposition </a:t>
            </a:r>
          </a:p>
          <a:p>
            <a:pPr lvl="2"/>
            <a:r>
              <a:rPr lang="en-US" dirty="0" smtClean="0"/>
              <a:t>Not require only waiting, but also working</a:t>
            </a:r>
          </a:p>
          <a:p>
            <a:pPr lvl="2"/>
            <a:r>
              <a:rPr lang="en-US" dirty="0" smtClean="0"/>
              <a:t>Require humility</a:t>
            </a:r>
          </a:p>
          <a:p>
            <a:pPr lvl="1"/>
            <a:r>
              <a:rPr lang="en-US" sz="2600" dirty="0" smtClean="0"/>
              <a:t>Isaac was made to depart several times and dug several wells which he could not use or was taken from him due to the contention of his neighbors</a:t>
            </a:r>
          </a:p>
          <a:p>
            <a:pPr lvl="2"/>
            <a:r>
              <a:rPr lang="en-US" sz="2200" dirty="0" err="1" smtClean="0"/>
              <a:t>Esek</a:t>
            </a:r>
            <a:r>
              <a:rPr lang="en-US" sz="2200" dirty="0" smtClean="0"/>
              <a:t> (contention/quarrel)</a:t>
            </a:r>
          </a:p>
          <a:p>
            <a:pPr lvl="2"/>
            <a:r>
              <a:rPr lang="en-US" sz="2200" dirty="0" err="1" smtClean="0"/>
              <a:t>Sitnah</a:t>
            </a:r>
            <a:r>
              <a:rPr lang="en-US" sz="2200" dirty="0" smtClean="0"/>
              <a:t> (enmity)</a:t>
            </a:r>
          </a:p>
          <a:p>
            <a:pPr lvl="2"/>
            <a:r>
              <a:rPr lang="en-US" sz="2200" dirty="0" smtClean="0"/>
              <a:t>Rehoboth (spaciousness)</a:t>
            </a:r>
          </a:p>
          <a:p>
            <a:pPr lvl="2"/>
            <a:endParaRPr lang="en-US" sz="2400" dirty="0" smtClean="0"/>
          </a:p>
          <a:p>
            <a:pPr lvl="2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Isaac &amp; Abimelech </a:t>
            </a:r>
            <a:br>
              <a:rPr lang="en-US" sz="4800" dirty="0" smtClean="0"/>
            </a:br>
            <a:r>
              <a:rPr lang="en-US" sz="3600" dirty="0" smtClean="0"/>
              <a:t>(Gen. 26)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9219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1349</Words>
  <Application>Microsoft Office PowerPoint</Application>
  <PresentationFormat>On-screen Show (4:3)</PresentationFormat>
  <Paragraphs>141</Paragraphs>
  <Slides>21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Hardcover</vt:lpstr>
      <vt:lpstr>Theme Of The Bible</vt:lpstr>
      <vt:lpstr>Two Sons—Two Nations: Jacob and Esau (25:19—34)</vt:lpstr>
      <vt:lpstr>Two Sons—Two Nations: Jacob and Esau (25:19—34)</vt:lpstr>
      <vt:lpstr>Two Sons—Two Nations: Jacob and Esau (25:19—34)</vt:lpstr>
      <vt:lpstr>Esau’s Character</vt:lpstr>
      <vt:lpstr>Esau’s Character</vt:lpstr>
      <vt:lpstr>Isaac &amp; Abimelech  (Gen. 26)</vt:lpstr>
      <vt:lpstr>Isaac &amp; Abimelech  (Gen. 26)</vt:lpstr>
      <vt:lpstr>Isaac &amp; Abimelech  (Gen. 26)</vt:lpstr>
      <vt:lpstr>PowerPoint Presentation</vt:lpstr>
      <vt:lpstr>PowerPoint Presentation</vt:lpstr>
      <vt:lpstr>PowerPoint Presentation</vt:lpstr>
      <vt:lpstr>Isaac Blesses (27)</vt:lpstr>
      <vt:lpstr>Applications &amp; Warnings</vt:lpstr>
      <vt:lpstr>Isaac Blesses (27)</vt:lpstr>
      <vt:lpstr>Isaac Blesses (27)</vt:lpstr>
      <vt:lpstr>Esau’s Response</vt:lpstr>
      <vt:lpstr>Esau’s Response</vt:lpstr>
      <vt:lpstr>Genesis 28</vt:lpstr>
      <vt:lpstr>Genesis 28:10-22</vt:lpstr>
      <vt:lpstr>Genesis 28:10-22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Of The Bible</dc:title>
  <dc:creator>Steven J. Wallace</dc:creator>
  <cp:lastModifiedBy>Steven J. Wallace</cp:lastModifiedBy>
  <cp:revision>32</cp:revision>
  <dcterms:created xsi:type="dcterms:W3CDTF">2015-08-19T19:04:09Z</dcterms:created>
  <dcterms:modified xsi:type="dcterms:W3CDTF">2016-02-06T01:23:58Z</dcterms:modified>
</cp:coreProperties>
</file>