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fntdata" ContentType="application/x-fontdata"/>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7"/>
  </p:notesMasterIdLst>
  <p:sldIdLst>
    <p:sldId id="258" r:id="rId2"/>
    <p:sldId id="273" r:id="rId3"/>
    <p:sldId id="275" r:id="rId4"/>
    <p:sldId id="276" r:id="rId5"/>
    <p:sldId id="260" r:id="rId6"/>
    <p:sldId id="261" r:id="rId7"/>
    <p:sldId id="262" r:id="rId8"/>
    <p:sldId id="274" r:id="rId9"/>
    <p:sldId id="267" r:id="rId10"/>
    <p:sldId id="263" r:id="rId11"/>
    <p:sldId id="264" r:id="rId12"/>
    <p:sldId id="265" r:id="rId13"/>
    <p:sldId id="266" r:id="rId14"/>
    <p:sldId id="271" r:id="rId15"/>
    <p:sldId id="277" r:id="rId16"/>
  </p:sldIdLst>
  <p:sldSz cx="9144000" cy="6858000" type="screen4x3"/>
  <p:notesSz cx="6858000" cy="9144000"/>
  <p:embeddedFontLst>
    <p:embeddedFont>
      <p:font typeface="Segoe Print" pitchFamily="2" charset="0"/>
      <p:regular r:id="rId18"/>
      <p:bold r:id="rId19"/>
    </p:embeddedFont>
    <p:embeddedFont>
      <p:font typeface="Andalus" pitchFamily="18" charset="-78"/>
      <p:regular r:id="rId20"/>
    </p:embeddedFont>
    <p:embeddedFont>
      <p:font typeface="Calibri" pitchFamily="34" charset="0"/>
      <p:regular r:id="rId21"/>
      <p:bold r:id="rId22"/>
      <p:italic r:id="rId23"/>
      <p:boldItalic r:id="rId24"/>
    </p:embeddedFont>
    <p:embeddedFont>
      <p:font typeface="Aharoni" pitchFamily="2" charset="-79"/>
      <p:bold r:id="rId25"/>
    </p:embeddedFont>
    <p:embeddedFont>
      <p:font typeface="Arial Black" pitchFamily="34" charset="0"/>
      <p:bold r:id="rId26"/>
    </p:embeddedFont>
    <p:embeddedFont>
      <p:font typeface="Viner Hand ITC" pitchFamily="66" charset="0"/>
      <p:regular r:id="rId27"/>
    </p:embeddedFont>
    <p:embeddedFont>
      <p:font typeface="Monotype Corsiva" pitchFamily="66" charset="0"/>
      <p:italic r:id="rId28"/>
    </p:embeddedFont>
    <p:embeddedFont>
      <p:font typeface="Pristina" pitchFamily="66" charset="0"/>
      <p:regular r:id="rId29"/>
    </p:embeddedFont>
    <p:embeddedFont>
      <p:font typeface="Forte" pitchFamily="66" charset="0"/>
      <p:regular r:id="rId3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192" autoAdjust="0"/>
  </p:normalViewPr>
  <p:slideViewPr>
    <p:cSldViewPr>
      <p:cViewPr varScale="1">
        <p:scale>
          <a:sx n="61" d="100"/>
          <a:sy n="61" d="100"/>
        </p:scale>
        <p:origin x="-162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4.fntdata"/><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font" Target="fonts/font1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font" Target="fonts/font11.fntdata"/><Relationship Id="rId10" Type="http://schemas.openxmlformats.org/officeDocument/2006/relationships/slide" Target="slides/slide9.xml"/><Relationship Id="rId19" Type="http://schemas.openxmlformats.org/officeDocument/2006/relationships/font" Target="fonts/font2.fntdata"/><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font" Target="fonts/font10.fntdata"/><Relationship Id="rId30" Type="http://schemas.openxmlformats.org/officeDocument/2006/relationships/font" Target="fonts/font1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5B6441-0C86-46A0-AEFC-7A308C5E96CD}" type="datetimeFigureOut">
              <a:rPr lang="en-US" smtClean="0"/>
              <a:t>10/30/2012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719F77-34EB-4675-B176-0B35369828D6}" type="slidenum">
              <a:rPr lang="en-US" smtClean="0"/>
              <a:t>‹#›</a:t>
            </a:fld>
            <a:endParaRPr lang="en-US"/>
          </a:p>
        </p:txBody>
      </p:sp>
    </p:spTree>
    <p:extLst>
      <p:ext uri="{BB962C8B-B14F-4D97-AF65-F5344CB8AC3E}">
        <p14:creationId xmlns:p14="http://schemas.microsoft.com/office/powerpoint/2010/main" val="1822933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situations that cry</a:t>
            </a:r>
            <a:r>
              <a:rPr lang="en-US" baseline="0" dirty="0" smtClean="0"/>
              <a:t> “beware” we need to be diligent to “take care.”</a:t>
            </a:r>
            <a:endParaRPr lang="en-US" dirty="0"/>
          </a:p>
        </p:txBody>
      </p:sp>
      <p:sp>
        <p:nvSpPr>
          <p:cNvPr id="4" name="Slide Number Placeholder 3"/>
          <p:cNvSpPr>
            <a:spLocks noGrp="1"/>
          </p:cNvSpPr>
          <p:nvPr>
            <p:ph type="sldNum" sz="quarter" idx="10"/>
          </p:nvPr>
        </p:nvSpPr>
        <p:spPr/>
        <p:txBody>
          <a:bodyPr/>
          <a:lstStyle/>
          <a:p>
            <a:fld id="{AA719F77-34EB-4675-B176-0B35369828D6}" type="slidenum">
              <a:rPr lang="en-US" smtClean="0"/>
              <a:t>1</a:t>
            </a:fld>
            <a:endParaRPr lang="en-US"/>
          </a:p>
        </p:txBody>
      </p:sp>
    </p:spTree>
    <p:extLst>
      <p:ext uri="{BB962C8B-B14F-4D97-AF65-F5344CB8AC3E}">
        <p14:creationId xmlns:p14="http://schemas.microsoft.com/office/powerpoint/2010/main" val="1704352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Dogs are usually emblematic of something vile and unclean.</a:t>
            </a:r>
            <a:r>
              <a:rPr lang="en-US" baseline="0" dirty="0" smtClean="0"/>
              <a:t> But this passage calls out the good trait of the canine kind, that of being vigilant and watchful.  The idea of shepherd guarding sheep or of a dog watching a house comes to mind. How absurd and worthless is the dog where a stranger breaks into your house and never barks. What would you think of him if he barely raises his head up, moans and then goes back to sleep and is undisturbed by the presence of a prowler?  This is exactly what the Holy Spirit warns against, only it is not dogs that he is concern about. Most of them usually do what their built in instinct tells them to do. </a:t>
            </a:r>
          </a:p>
          <a:p>
            <a:endParaRPr lang="en-US" baseline="0" dirty="0" smtClean="0"/>
          </a:p>
          <a:p>
            <a:r>
              <a:rPr lang="en-US" baseline="0" dirty="0" smtClean="0"/>
              <a:t>What about those who are God’s preachers and shepherds in the church? What if they give no warning?  How many come under the description of a dumb dog? How many are afraid to bark at the issues of the day or warn against sin? Some are in a slumber to the issues and cannot bark because they are asleep and have not studied them out.  I am convinced that some preachers, even preachers in the Lord’s church have no sense or at least no deep sense of the importance of religious truth.  Others don’t bark because they are actually caught up in false doctrine or are too unconcerned for their fellow man who is. Some engage or have their children engage in various kinds of sin, so that they will not bark against it, but rather, will bark for it.  Some preachers and Christians have actually become dogs that are cheerleading the lion that seeks to devour our souls. </a:t>
            </a:r>
            <a:endParaRPr lang="en-US" dirty="0"/>
          </a:p>
        </p:txBody>
      </p:sp>
      <p:sp>
        <p:nvSpPr>
          <p:cNvPr id="4" name="Slide Number Placeholder 3"/>
          <p:cNvSpPr>
            <a:spLocks noGrp="1"/>
          </p:cNvSpPr>
          <p:nvPr>
            <p:ph type="sldNum" sz="quarter" idx="10"/>
          </p:nvPr>
        </p:nvSpPr>
        <p:spPr/>
        <p:txBody>
          <a:bodyPr/>
          <a:lstStyle/>
          <a:p>
            <a:fld id="{AA719F77-34EB-4675-B176-0B35369828D6}" type="slidenum">
              <a:rPr lang="en-US" smtClean="0"/>
              <a:t>3</a:t>
            </a:fld>
            <a:endParaRPr lang="en-US"/>
          </a:p>
        </p:txBody>
      </p:sp>
    </p:spTree>
    <p:extLst>
      <p:ext uri="{BB962C8B-B14F-4D97-AF65-F5344CB8AC3E}">
        <p14:creationId xmlns:p14="http://schemas.microsoft.com/office/powerpoint/2010/main" val="259539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Jehoshaphat is addressing</a:t>
            </a:r>
            <a:r>
              <a:rPr lang="en-US" baseline="0" dirty="0" smtClean="0"/>
              <a:t> some of the Levites, priests and chief fathers whom he appointed for controversies.</a:t>
            </a:r>
            <a:endParaRPr lang="en-US" dirty="0"/>
          </a:p>
        </p:txBody>
      </p:sp>
      <p:sp>
        <p:nvSpPr>
          <p:cNvPr id="4" name="Slide Number Placeholder 3"/>
          <p:cNvSpPr>
            <a:spLocks noGrp="1"/>
          </p:cNvSpPr>
          <p:nvPr>
            <p:ph type="sldNum" sz="quarter" idx="10"/>
          </p:nvPr>
        </p:nvSpPr>
        <p:spPr/>
        <p:txBody>
          <a:bodyPr/>
          <a:lstStyle/>
          <a:p>
            <a:fld id="{AA719F77-34EB-4675-B176-0B35369828D6}" type="slidenum">
              <a:rPr lang="en-US" smtClean="0"/>
              <a:t>5</a:t>
            </a:fld>
            <a:endParaRPr lang="en-US"/>
          </a:p>
        </p:txBody>
      </p:sp>
    </p:spTree>
    <p:extLst>
      <p:ext uri="{BB962C8B-B14F-4D97-AF65-F5344CB8AC3E}">
        <p14:creationId xmlns:p14="http://schemas.microsoft.com/office/powerpoint/2010/main" val="3679075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719F77-34EB-4675-B176-0B35369828D6}" type="slidenum">
              <a:rPr lang="en-US" smtClean="0"/>
              <a:t>6</a:t>
            </a:fld>
            <a:endParaRPr lang="en-US"/>
          </a:p>
        </p:txBody>
      </p:sp>
    </p:spTree>
    <p:extLst>
      <p:ext uri="{BB962C8B-B14F-4D97-AF65-F5344CB8AC3E}">
        <p14:creationId xmlns:p14="http://schemas.microsoft.com/office/powerpoint/2010/main" val="3679075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Psalm 141:5—it</a:t>
            </a:r>
            <a:r>
              <a:rPr lang="en-US" baseline="0" dirty="0" smtClean="0"/>
              <a:t> should be viewed friendly by the righteous.</a:t>
            </a:r>
            <a:endParaRPr lang="en-US" dirty="0"/>
          </a:p>
        </p:txBody>
      </p:sp>
      <p:sp>
        <p:nvSpPr>
          <p:cNvPr id="4" name="Slide Number Placeholder 3"/>
          <p:cNvSpPr>
            <a:spLocks noGrp="1"/>
          </p:cNvSpPr>
          <p:nvPr>
            <p:ph type="sldNum" sz="quarter" idx="10"/>
          </p:nvPr>
        </p:nvSpPr>
        <p:spPr/>
        <p:txBody>
          <a:bodyPr/>
          <a:lstStyle/>
          <a:p>
            <a:fld id="{AA719F77-34EB-4675-B176-0B35369828D6}" type="slidenum">
              <a:rPr lang="en-US" smtClean="0"/>
              <a:t>7</a:t>
            </a:fld>
            <a:endParaRPr lang="en-US"/>
          </a:p>
        </p:txBody>
      </p:sp>
    </p:spTree>
    <p:extLst>
      <p:ext uri="{BB962C8B-B14F-4D97-AF65-F5344CB8AC3E}">
        <p14:creationId xmlns:p14="http://schemas.microsoft.com/office/powerpoint/2010/main" val="3679075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t>Dogs (Matt. 7:6)</a:t>
            </a:r>
          </a:p>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t>“And you shall be holy men to Me: you shall not eat meat torn by beasts in the field; you shall throw it to the dogs” (Ex. 22:31).</a:t>
            </a:r>
          </a:p>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t> </a:t>
            </a:r>
          </a:p>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t>“And concerning Jezebel the LORD also spoke, saying, ‘The dogs shall eat Jezebel by the wall of </a:t>
            </a:r>
            <a:r>
              <a:rPr lang="en-US" dirty="0" err="1" smtClean="0"/>
              <a:t>Jezreel</a:t>
            </a:r>
            <a:r>
              <a:rPr lang="en-US" dirty="0" smtClean="0"/>
              <a:t>” (1 Kin. 21:23).</a:t>
            </a:r>
          </a:p>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t> </a:t>
            </a:r>
          </a:p>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t>“Then someone washed the chariot at a pool in Samaria, and the dogs licked up his blood while the harlots bathed, according to the word of the LORD which He had spoken” (Kin.</a:t>
            </a:r>
            <a:r>
              <a:rPr lang="en-US" baseline="0" dirty="0" smtClean="0"/>
              <a:t> </a:t>
            </a:r>
            <a:r>
              <a:rPr lang="en-US" dirty="0" smtClean="0"/>
              <a:t>22:38).</a:t>
            </a:r>
          </a:p>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t>(also Ps. 22:16; Gal. 5:15)</a:t>
            </a:r>
          </a:p>
        </p:txBody>
      </p:sp>
      <p:sp>
        <p:nvSpPr>
          <p:cNvPr id="4" name="Slide Number Placeholder 3"/>
          <p:cNvSpPr>
            <a:spLocks noGrp="1"/>
          </p:cNvSpPr>
          <p:nvPr>
            <p:ph type="sldNum" sz="quarter" idx="10"/>
          </p:nvPr>
        </p:nvSpPr>
        <p:spPr/>
        <p:txBody>
          <a:bodyPr/>
          <a:lstStyle/>
          <a:p>
            <a:fld id="{AA719F77-34EB-4675-B176-0B35369828D6}" type="slidenum">
              <a:rPr lang="en-US" smtClean="0"/>
              <a:t>10</a:t>
            </a:fld>
            <a:endParaRPr lang="en-US"/>
          </a:p>
        </p:txBody>
      </p:sp>
    </p:spTree>
    <p:extLst>
      <p:ext uri="{BB962C8B-B14F-4D97-AF65-F5344CB8AC3E}">
        <p14:creationId xmlns:p14="http://schemas.microsoft.com/office/powerpoint/2010/main" val="529483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719F77-34EB-4675-B176-0B35369828D6}" type="slidenum">
              <a:rPr lang="en-US" smtClean="0"/>
              <a:t>11</a:t>
            </a:fld>
            <a:endParaRPr lang="en-US"/>
          </a:p>
        </p:txBody>
      </p:sp>
    </p:spTree>
    <p:extLst>
      <p:ext uri="{BB962C8B-B14F-4D97-AF65-F5344CB8AC3E}">
        <p14:creationId xmlns:p14="http://schemas.microsoft.com/office/powerpoint/2010/main" val="529483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719F77-34EB-4675-B176-0B35369828D6}" type="slidenum">
              <a:rPr lang="en-US" smtClean="0"/>
              <a:t>12</a:t>
            </a:fld>
            <a:endParaRPr lang="en-US"/>
          </a:p>
        </p:txBody>
      </p:sp>
    </p:spTree>
    <p:extLst>
      <p:ext uri="{BB962C8B-B14F-4D97-AF65-F5344CB8AC3E}">
        <p14:creationId xmlns:p14="http://schemas.microsoft.com/office/powerpoint/2010/main" val="529483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719F77-34EB-4675-B176-0B35369828D6}" type="slidenum">
              <a:rPr lang="en-US" smtClean="0"/>
              <a:t>13</a:t>
            </a:fld>
            <a:endParaRPr lang="en-US"/>
          </a:p>
        </p:txBody>
      </p:sp>
    </p:spTree>
    <p:extLst>
      <p:ext uri="{BB962C8B-B14F-4D97-AF65-F5344CB8AC3E}">
        <p14:creationId xmlns:p14="http://schemas.microsoft.com/office/powerpoint/2010/main" val="529483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a:gsLst>
            <a:gs pos="0">
              <a:srgbClr val="FF6600"/>
            </a:gs>
            <a:gs pos="50000">
              <a:schemeClr val="accent6">
                <a:lumMod val="60000"/>
                <a:lumOff val="40000"/>
              </a:schemeClr>
            </a:gs>
            <a:gs pos="100000">
              <a:srgbClr val="FF6600"/>
            </a:gs>
          </a:gsLst>
          <a:path path="rect">
            <a:fillToRect l="100000" t="10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defRPr sz="5400">
                <a:latin typeface="Monotype Corsiva"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6">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98787E-7BD8-4B4A-A569-5F5DD7D4E9B6}" type="datetimeFigureOut">
              <a:rPr lang="en-US" smtClean="0"/>
              <a:t>10/30/2012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7355112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98787E-7BD8-4B4A-A569-5F5DD7D4E9B6}" type="datetimeFigureOut">
              <a:rPr lang="en-US" smtClean="0"/>
              <a:t>10/30/2012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2457725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98787E-7BD8-4B4A-A569-5F5DD7D4E9B6}" type="datetimeFigureOut">
              <a:rPr lang="en-US" smtClean="0"/>
              <a:t>10/30/2012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4061431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98787E-7BD8-4B4A-A569-5F5DD7D4E9B6}" type="datetimeFigureOut">
              <a:rPr lang="en-US" smtClean="0"/>
              <a:t>10/30/2012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29530268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Andalus" pitchFamily="18" charset="-78"/>
                <a:cs typeface="Andalus" pitchFamily="18" charset="-78"/>
              </a:defRPr>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accent6">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3398787E-7BD8-4B4A-A569-5F5DD7D4E9B6}" type="datetimeFigureOut">
              <a:rPr lang="en-US" smtClean="0"/>
              <a:t>10/30/2012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1048003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98787E-7BD8-4B4A-A569-5F5DD7D4E9B6}" type="datetimeFigureOut">
              <a:rPr lang="en-US" smtClean="0"/>
              <a:t>10/30/2012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78195215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98787E-7BD8-4B4A-A569-5F5DD7D4E9B6}" type="datetimeFigureOut">
              <a:rPr lang="en-US" smtClean="0"/>
              <a:t>10/30/2012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66784151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98787E-7BD8-4B4A-A569-5F5DD7D4E9B6}" type="datetimeFigureOut">
              <a:rPr lang="en-US" smtClean="0"/>
              <a:t>10/30/2012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2249620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98787E-7BD8-4B4A-A569-5F5DD7D4E9B6}" type="datetimeFigureOut">
              <a:rPr lang="en-US" smtClean="0"/>
              <a:t>10/30/2012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4076949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98787E-7BD8-4B4A-A569-5F5DD7D4E9B6}" type="datetimeFigureOut">
              <a:rPr lang="en-US" smtClean="0"/>
              <a:t>10/30/2012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3502847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98787E-7BD8-4B4A-A569-5F5DD7D4E9B6}" type="datetimeFigureOut">
              <a:rPr lang="en-US" smtClean="0"/>
              <a:t>10/30/2012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388CEA-2D33-41AE-9A9D-C1573DDFBA27}" type="slidenum">
              <a:rPr lang="en-US" smtClean="0"/>
              <a:t>‹#›</a:t>
            </a:fld>
            <a:endParaRPr lang="en-US"/>
          </a:p>
        </p:txBody>
      </p:sp>
    </p:spTree>
    <p:extLst>
      <p:ext uri="{BB962C8B-B14F-4D97-AF65-F5344CB8AC3E}">
        <p14:creationId xmlns:p14="http://schemas.microsoft.com/office/powerpoint/2010/main" val="726963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rgbClr val="FF6600"/>
            </a:gs>
            <a:gs pos="50000">
              <a:schemeClr val="accent6">
                <a:lumMod val="60000"/>
                <a:lumOff val="40000"/>
              </a:schemeClr>
            </a:gs>
            <a:gs pos="100000">
              <a:srgbClr val="FF6600"/>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435725"/>
            <a:ext cx="2133600" cy="365125"/>
          </a:xfrm>
          <a:prstGeom prst="rect">
            <a:avLst/>
          </a:prstGeom>
        </p:spPr>
        <p:txBody>
          <a:bodyPr vert="horz" lIns="91440" tIns="45720" rIns="91440" bIns="45720" rtlCol="0" anchor="ctr"/>
          <a:lstStyle>
            <a:lvl1pPr algn="l">
              <a:defRPr sz="1200">
                <a:solidFill>
                  <a:srgbClr val="C00000"/>
                </a:solidFill>
              </a:defRPr>
            </a:lvl1pPr>
          </a:lstStyle>
          <a:p>
            <a:fld id="{3398787E-7BD8-4B4A-A569-5F5DD7D4E9B6}" type="datetimeFigureOut">
              <a:rPr lang="en-US" smtClean="0"/>
              <a:pPr/>
              <a:t>10/30/2012</a:t>
            </a:fld>
            <a:endParaRPr lang="en-US"/>
          </a:p>
        </p:txBody>
      </p:sp>
      <p:sp>
        <p:nvSpPr>
          <p:cNvPr id="5" name="Footer Placeholder 4"/>
          <p:cNvSpPr>
            <a:spLocks noGrp="1"/>
          </p:cNvSpPr>
          <p:nvPr>
            <p:ph type="ftr" sz="quarter" idx="3"/>
          </p:nvPr>
        </p:nvSpPr>
        <p:spPr>
          <a:xfrm>
            <a:off x="3124200" y="6435725"/>
            <a:ext cx="2895600" cy="365125"/>
          </a:xfrm>
          <a:prstGeom prst="rect">
            <a:avLst/>
          </a:prstGeom>
        </p:spPr>
        <p:txBody>
          <a:bodyPr vert="horz" lIns="91440" tIns="45720" rIns="91440" bIns="45720" rtlCol="0" anchor="ctr"/>
          <a:lstStyle>
            <a:lvl1pPr algn="ctr">
              <a:defRPr sz="1200">
                <a:solidFill>
                  <a:srgbClr val="C00000"/>
                </a:solidFill>
              </a:defRPr>
            </a:lvl1pPr>
          </a:lstStyle>
          <a:p>
            <a:endParaRPr lang="en-US"/>
          </a:p>
        </p:txBody>
      </p:sp>
      <p:sp>
        <p:nvSpPr>
          <p:cNvPr id="6" name="Slide Number Placeholder 5"/>
          <p:cNvSpPr>
            <a:spLocks noGrp="1"/>
          </p:cNvSpPr>
          <p:nvPr>
            <p:ph type="sldNum" sz="quarter" idx="4"/>
          </p:nvPr>
        </p:nvSpPr>
        <p:spPr>
          <a:xfrm>
            <a:off x="6553200" y="6454775"/>
            <a:ext cx="2133600" cy="365125"/>
          </a:xfrm>
          <a:prstGeom prst="rect">
            <a:avLst/>
          </a:prstGeom>
        </p:spPr>
        <p:txBody>
          <a:bodyPr vert="horz" lIns="91440" tIns="45720" rIns="91440" bIns="45720" rtlCol="0" anchor="ctr"/>
          <a:lstStyle>
            <a:lvl1pPr algn="r">
              <a:defRPr sz="1200">
                <a:solidFill>
                  <a:srgbClr val="C00000"/>
                </a:solidFill>
              </a:defRPr>
            </a:lvl1pPr>
          </a:lstStyle>
          <a:p>
            <a:fld id="{EB388CEA-2D33-41AE-9A9D-C1573DDFBA27}" type="slidenum">
              <a:rPr lang="en-US" smtClean="0"/>
              <a:pPr/>
              <a:t>‹#›</a:t>
            </a:fld>
            <a:endParaRPr lang="en-US"/>
          </a:p>
        </p:txBody>
      </p:sp>
    </p:spTree>
    <p:extLst>
      <p:ext uri="{BB962C8B-B14F-4D97-AF65-F5344CB8AC3E}">
        <p14:creationId xmlns:p14="http://schemas.microsoft.com/office/powerpoint/2010/main" val="1130793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Viner Hand ITC" pitchFamily="66" charset="0"/>
          <a:ea typeface="+mj-ea"/>
          <a:cs typeface="Aharoni" pitchFamily="2" charset="-79"/>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onotype Corsiva" pitchFamily="66"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onotype Corsiva" pitchFamily="66"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onotype Corsiva" pitchFamily="66"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onotype Corsiva" pitchFamily="66"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onotype Corsiva" pitchFamily="66"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effectLst>
                  <a:outerShdw blurRad="38100" dist="38100" dir="2700000" algn="tl">
                    <a:srgbClr val="000000">
                      <a:alpha val="43137"/>
                    </a:srgbClr>
                  </a:outerShdw>
                </a:effectLst>
              </a:rPr>
              <a:t>“Beware”</a:t>
            </a:r>
            <a:endParaRPr lang="en-US" sz="60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en-US" dirty="0" smtClean="0"/>
              <a:t>“Be guarded, take care, beware!”</a:t>
            </a:r>
          </a:p>
          <a:p>
            <a:r>
              <a:rPr lang="en-US" dirty="0" smtClean="0"/>
              <a:t>“Warning”</a:t>
            </a:r>
            <a:endParaRPr lang="en-US" dirty="0"/>
          </a:p>
        </p:txBody>
      </p:sp>
      <p:sp>
        <p:nvSpPr>
          <p:cNvPr id="4" name="TextBox 3"/>
          <p:cNvSpPr txBox="1"/>
          <p:nvPr/>
        </p:nvSpPr>
        <p:spPr>
          <a:xfrm>
            <a:off x="2667000" y="6477000"/>
            <a:ext cx="3691139" cy="338554"/>
          </a:xfrm>
          <a:prstGeom prst="rect">
            <a:avLst/>
          </a:prstGeom>
          <a:noFill/>
        </p:spPr>
        <p:txBody>
          <a:bodyPr wrap="none" rtlCol="0">
            <a:spAutoFit/>
          </a:bodyPr>
          <a:lstStyle/>
          <a:p>
            <a:r>
              <a:rPr lang="en-US" sz="1600" i="1" dirty="0" smtClean="0"/>
              <a:t>All verses are from the </a:t>
            </a:r>
            <a:r>
              <a:rPr lang="en-US" sz="1600" i="1" dirty="0" err="1" smtClean="0"/>
              <a:t>NKJV</a:t>
            </a:r>
            <a:r>
              <a:rPr lang="en-US" sz="1600" i="1" dirty="0" smtClean="0"/>
              <a:t> unless noted.</a:t>
            </a:r>
            <a:endParaRPr lang="en-US" sz="1600" i="1" dirty="0"/>
          </a:p>
        </p:txBody>
      </p:sp>
    </p:spTree>
    <p:extLst>
      <p:ext uri="{BB962C8B-B14F-4D97-AF65-F5344CB8AC3E}">
        <p14:creationId xmlns:p14="http://schemas.microsoft.com/office/powerpoint/2010/main" val="276840794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Beware of Evil Abroad</a:t>
            </a:r>
            <a:endParaRPr lang="en-US" dirty="0"/>
          </a:p>
        </p:txBody>
      </p:sp>
      <p:sp>
        <p:nvSpPr>
          <p:cNvPr id="3" name="Content Placeholder 2"/>
          <p:cNvSpPr>
            <a:spLocks noGrp="1"/>
          </p:cNvSpPr>
          <p:nvPr>
            <p:ph idx="1"/>
          </p:nvPr>
        </p:nvSpPr>
        <p:spPr>
          <a:xfrm>
            <a:off x="457200" y="1219200"/>
            <a:ext cx="8229600" cy="5562600"/>
          </a:xfrm>
          <a:solidFill>
            <a:schemeClr val="bg1"/>
          </a:solidFill>
          <a:ln>
            <a:solidFill>
              <a:schemeClr val="bg2">
                <a:lumMod val="50000"/>
              </a:schemeClr>
            </a:solidFill>
          </a:ln>
          <a:effectLst>
            <a:outerShdw blurRad="63500" sx="102000" sy="102000" algn="ctr" rotWithShape="0">
              <a:prstClr val="black">
                <a:alpha val="40000"/>
              </a:prstClr>
            </a:outerShdw>
          </a:effectLst>
        </p:spPr>
        <p:txBody>
          <a:bodyPr>
            <a:noAutofit/>
          </a:bodyPr>
          <a:lstStyle/>
          <a:p>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Beware of false brethren (Gal. 2:4)</a:t>
            </a:r>
          </a:p>
          <a:p>
            <a:pPr lvl="1"/>
            <a:r>
              <a:rPr lang="en-US" sz="3200" dirty="0" smtClean="0"/>
              <a:t>“Beware of dogs, beware of evil workers, </a:t>
            </a:r>
            <a:br>
              <a:rPr lang="en-US" sz="3200" dirty="0" smtClean="0"/>
            </a:br>
            <a:r>
              <a:rPr lang="en-US" sz="3200" dirty="0" smtClean="0"/>
              <a:t>beware of the mutilation!” (Phil. 3:2)</a:t>
            </a:r>
          </a:p>
          <a:p>
            <a:pPr lvl="2"/>
            <a:r>
              <a:rPr lang="en-US" sz="3200" dirty="0" smtClean="0">
                <a:ln>
                  <a:solidFill>
                    <a:schemeClr val="tx1"/>
                  </a:solidFill>
                </a:ln>
                <a:solidFill>
                  <a:srgbClr val="C00000"/>
                </a:solidFill>
                <a:latin typeface="Forte" pitchFamily="66" charset="0"/>
              </a:rPr>
              <a:t>Dogs</a:t>
            </a:r>
            <a:r>
              <a:rPr lang="en-US" sz="2800" dirty="0" smtClean="0"/>
              <a:t>: undiscerning of what is holy, vicious (Matt. 7:6; Ex. 22:31; 1 Kin. 21:23; etc.)</a:t>
            </a:r>
          </a:p>
          <a:p>
            <a:pPr lvl="2"/>
            <a:r>
              <a:rPr lang="en-US" sz="3200" dirty="0" smtClean="0">
                <a:ln>
                  <a:solidFill>
                    <a:schemeClr val="tx1"/>
                  </a:solidFill>
                </a:ln>
                <a:solidFill>
                  <a:srgbClr val="C00000"/>
                </a:solidFill>
                <a:latin typeface="Forte" pitchFamily="66" charset="0"/>
              </a:rPr>
              <a:t>Evil workers</a:t>
            </a:r>
            <a:r>
              <a:rPr lang="en-US" sz="2800" dirty="0" smtClean="0"/>
              <a:t>: disobedient to the word  </a:t>
            </a:r>
            <a:br>
              <a:rPr lang="en-US" sz="2800" dirty="0" smtClean="0"/>
            </a:br>
            <a:r>
              <a:rPr lang="en-US" sz="2800" dirty="0" smtClean="0"/>
              <a:t>(Ps. 119:115; Matt. 7:22, 23; 2 Tim. 3:1-6; Titus 1:16)</a:t>
            </a:r>
          </a:p>
          <a:p>
            <a:pPr lvl="2"/>
            <a:r>
              <a:rPr lang="en-US" sz="3200" dirty="0" smtClean="0">
                <a:ln>
                  <a:solidFill>
                    <a:schemeClr val="tx1"/>
                  </a:solidFill>
                </a:ln>
                <a:solidFill>
                  <a:srgbClr val="C00000"/>
                </a:solidFill>
                <a:latin typeface="Forte" pitchFamily="66" charset="0"/>
              </a:rPr>
              <a:t>Mutilation</a:t>
            </a:r>
            <a:r>
              <a:rPr lang="en-US" sz="2800" dirty="0" smtClean="0"/>
              <a:t>: Judaizing teachers who bind fleshly circumcision as a requirement of salvation and therefore mutilate the body of Christ (Acts 15:1, 2; Gal. 2:3, 4; 5:1-5; Phil. </a:t>
            </a:r>
            <a:r>
              <a:rPr lang="en-US" sz="2800" smtClean="0"/>
              <a:t>3:3; </a:t>
            </a:r>
            <a:r>
              <a:rPr lang="en-US" sz="2800" dirty="0" smtClean="0"/>
              <a:t>Rom. 2:28)</a:t>
            </a:r>
          </a:p>
        </p:txBody>
      </p:sp>
      <p:pic>
        <p:nvPicPr>
          <p:cNvPr id="1026" name="Picture 2" descr="C:\Users\Steven\AppData\Local\Microsoft\Windows\Temporary Internet Files\Content.IE5\EXHVBVOP\MC90010472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84415" y="1600200"/>
            <a:ext cx="1402385" cy="1495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49496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Beware of Evil Abroad</a:t>
            </a:r>
            <a:endParaRPr lang="en-US" dirty="0"/>
          </a:p>
        </p:txBody>
      </p:sp>
      <p:sp>
        <p:nvSpPr>
          <p:cNvPr id="3" name="Content Placeholder 2"/>
          <p:cNvSpPr>
            <a:spLocks noGrp="1"/>
          </p:cNvSpPr>
          <p:nvPr>
            <p:ph idx="1"/>
          </p:nvPr>
        </p:nvSpPr>
        <p:spPr>
          <a:xfrm>
            <a:off x="457200" y="1600200"/>
            <a:ext cx="8229600" cy="4800600"/>
          </a:xfrm>
          <a:solidFill>
            <a:schemeClr val="bg1"/>
          </a:solidFill>
          <a:ln>
            <a:solidFill>
              <a:schemeClr val="bg2">
                <a:lumMod val="50000"/>
              </a:schemeClr>
            </a:solidFill>
          </a:ln>
          <a:effectLst>
            <a:outerShdw blurRad="63500" sx="102000" sy="102000" algn="ctr" rotWithShape="0">
              <a:prstClr val="black">
                <a:alpha val="40000"/>
              </a:prstClr>
            </a:outerShdw>
          </a:effectLst>
        </p:spPr>
        <p:txBody>
          <a:bodyPr>
            <a:normAutofit lnSpcReduction="10000"/>
          </a:bodyPr>
          <a:lstStyle/>
          <a:p>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Beware of false teachers</a:t>
            </a:r>
          </a:p>
          <a:p>
            <a:pPr lvl="1"/>
            <a:r>
              <a:rPr lang="en-US" sz="3200" dirty="0" smtClean="0"/>
              <a:t>“Beware of false prophets, who come to you in sheep’s clothing, but inwardly they are ravenous wolves” (Matt. 7:15)</a:t>
            </a:r>
            <a:endParaRPr lang="en-US" sz="3200" dirty="0"/>
          </a:p>
          <a:p>
            <a:pPr lvl="1"/>
            <a:r>
              <a:rPr lang="en-US" sz="3200" b="1" dirty="0" smtClean="0">
                <a:solidFill>
                  <a:srgbClr val="C00000"/>
                </a:solidFill>
                <a:effectLst>
                  <a:glow rad="63500">
                    <a:schemeClr val="accent4">
                      <a:satMod val="175000"/>
                      <a:alpha val="40000"/>
                    </a:schemeClr>
                  </a:glow>
                </a:effectLst>
              </a:rPr>
              <a:t>Who is a false teacher?</a:t>
            </a:r>
          </a:p>
          <a:p>
            <a:pPr lvl="2"/>
            <a:r>
              <a:rPr lang="en-US" sz="2800" dirty="0" smtClean="0"/>
              <a:t>A person who brings </a:t>
            </a:r>
            <a:r>
              <a:rPr lang="en-US" sz="3200" dirty="0" smtClean="0">
                <a:solidFill>
                  <a:srgbClr val="C00000"/>
                </a:solidFill>
              </a:rPr>
              <a:t>destructive</a:t>
            </a:r>
            <a:r>
              <a:rPr lang="en-US" sz="3200" dirty="0" smtClean="0"/>
              <a:t> </a:t>
            </a:r>
            <a:r>
              <a:rPr lang="en-US" sz="2800" dirty="0" smtClean="0"/>
              <a:t>teaching </a:t>
            </a:r>
            <a:br>
              <a:rPr lang="en-US" sz="2800" dirty="0" smtClean="0"/>
            </a:br>
            <a:r>
              <a:rPr lang="en-US" sz="2800" dirty="0" smtClean="0"/>
              <a:t>(2 Pet. 2:1, 2)</a:t>
            </a:r>
          </a:p>
          <a:p>
            <a:pPr lvl="2"/>
            <a:r>
              <a:rPr lang="en-US" sz="2800" dirty="0" smtClean="0"/>
              <a:t>A person who causes divisions </a:t>
            </a:r>
            <a:r>
              <a:rPr lang="en-US" sz="3200" dirty="0" smtClean="0">
                <a:solidFill>
                  <a:srgbClr val="C00000"/>
                </a:solidFill>
              </a:rPr>
              <a:t>contrary</a:t>
            </a:r>
            <a:r>
              <a:rPr lang="en-US" sz="3200" dirty="0" smtClean="0"/>
              <a:t> </a:t>
            </a:r>
            <a:r>
              <a:rPr lang="en-US" sz="2800" dirty="0" smtClean="0"/>
              <a:t>to sound doctrine (Rom. 16:17; 1 Tim. 1:10)</a:t>
            </a:r>
          </a:p>
        </p:txBody>
      </p:sp>
    </p:spTree>
    <p:extLst>
      <p:ext uri="{BB962C8B-B14F-4D97-AF65-F5344CB8AC3E}">
        <p14:creationId xmlns:p14="http://schemas.microsoft.com/office/powerpoint/2010/main" val="2018123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200" y="3810000"/>
            <a:ext cx="7391400" cy="2971800"/>
          </a:xfrm>
          <a:prstGeom prst="rect">
            <a:avLst/>
          </a:prstGeom>
          <a:ln>
            <a:solidFill>
              <a:schemeClr val="bg2">
                <a:lumMod val="50000"/>
              </a:schemeClr>
            </a:solidFill>
          </a:ln>
          <a:effectLst>
            <a:outerShdw blurRad="63500" sx="102000" sy="102000" algn="ctr"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Beware of Evil Abroad</a:t>
            </a:r>
            <a:endParaRPr lang="en-US" dirty="0"/>
          </a:p>
        </p:txBody>
      </p:sp>
      <p:sp>
        <p:nvSpPr>
          <p:cNvPr id="3" name="Content Placeholder 2"/>
          <p:cNvSpPr>
            <a:spLocks noGrp="1"/>
          </p:cNvSpPr>
          <p:nvPr>
            <p:ph idx="1"/>
          </p:nvPr>
        </p:nvSpPr>
        <p:spPr>
          <a:xfrm>
            <a:off x="457200" y="1600200"/>
            <a:ext cx="8229600" cy="5257800"/>
          </a:xfrm>
        </p:spPr>
        <p:txBody>
          <a:bodyPr>
            <a:normAutofit lnSpcReduction="10000"/>
          </a:bodyPr>
          <a:lstStyle/>
          <a:p>
            <a:r>
              <a:rPr lang="en-US" dirty="0" smtClean="0">
                <a:latin typeface="Forte" pitchFamily="66" charset="0"/>
              </a:rPr>
              <a:t>Beware of false teachers</a:t>
            </a:r>
          </a:p>
          <a:p>
            <a:pPr lvl="1"/>
            <a:r>
              <a:rPr lang="en-US" dirty="0" smtClean="0"/>
              <a:t>“Beware of false prophets, who come to you in sheep’s clothing, but inwardly they are ravenous wolves” (Matt. 7:15)</a:t>
            </a:r>
            <a:endParaRPr lang="en-US" dirty="0"/>
          </a:p>
          <a:p>
            <a:pPr lvl="1"/>
            <a:r>
              <a:rPr lang="en-US" dirty="0" smtClean="0"/>
              <a:t>Who is a false teacher?</a:t>
            </a:r>
          </a:p>
          <a:p>
            <a:pPr lvl="2"/>
            <a:r>
              <a:rPr lang="en-US" sz="2800" dirty="0" smtClean="0"/>
              <a:t>Cannot use the barometer of sincerity and honesty </a:t>
            </a:r>
          </a:p>
          <a:p>
            <a:pPr lvl="3"/>
            <a:r>
              <a:rPr lang="en-US" sz="2400" dirty="0" smtClean="0"/>
              <a:t>(Some insincerely preached Christ Phil. 1:15-18)</a:t>
            </a:r>
          </a:p>
          <a:p>
            <a:pPr lvl="2"/>
            <a:r>
              <a:rPr lang="en-US" sz="2800" dirty="0" smtClean="0"/>
              <a:t>We cannot read the heart of man</a:t>
            </a:r>
          </a:p>
          <a:p>
            <a:pPr lvl="3"/>
            <a:r>
              <a:rPr lang="en-US" sz="2400" dirty="0"/>
              <a:t>C</a:t>
            </a:r>
            <a:r>
              <a:rPr lang="en-US" sz="2400" dirty="0" smtClean="0"/>
              <a:t>an observe the fruit he bears (Matt. 7:16-20)</a:t>
            </a:r>
          </a:p>
          <a:p>
            <a:pPr lvl="2"/>
            <a:r>
              <a:rPr lang="en-US" sz="2800" dirty="0" smtClean="0"/>
              <a:t>Paul was still a blasphemer even though he had a good conscience (1 Tim. 1:13, Acts 23:1)</a:t>
            </a:r>
          </a:p>
        </p:txBody>
      </p:sp>
    </p:spTree>
    <p:extLst>
      <p:ext uri="{BB962C8B-B14F-4D97-AF65-F5344CB8AC3E}">
        <p14:creationId xmlns:p14="http://schemas.microsoft.com/office/powerpoint/2010/main" val="2347491211"/>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Beware of Evil Abroad</a:t>
            </a:r>
            <a:endParaRPr lang="en-US" dirty="0"/>
          </a:p>
        </p:txBody>
      </p:sp>
      <p:sp>
        <p:nvSpPr>
          <p:cNvPr id="3" name="Content Placeholder 2"/>
          <p:cNvSpPr>
            <a:spLocks noGrp="1"/>
          </p:cNvSpPr>
          <p:nvPr>
            <p:ph idx="1"/>
          </p:nvPr>
        </p:nvSpPr>
        <p:spPr>
          <a:xfrm>
            <a:off x="457200" y="1447800"/>
            <a:ext cx="8229600" cy="5257800"/>
          </a:xfrm>
          <a:solidFill>
            <a:schemeClr val="bg1"/>
          </a:solidFill>
          <a:ln>
            <a:solidFill>
              <a:schemeClr val="bg2">
                <a:lumMod val="50000"/>
              </a:schemeClr>
            </a:solidFill>
          </a:ln>
          <a:effectLst>
            <a:outerShdw blurRad="63500" sx="102000" sy="102000" algn="ctr" rotWithShape="0">
              <a:prstClr val="black">
                <a:alpha val="40000"/>
              </a:prstClr>
            </a:outerShdw>
          </a:effectLst>
        </p:spPr>
        <p:txBody>
          <a:bodyPr>
            <a:noAutofit/>
          </a:bodyPr>
          <a:lstStyle/>
          <a:p>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Beware of being cheated</a:t>
            </a:r>
          </a:p>
          <a:p>
            <a:pPr lvl="1"/>
            <a:r>
              <a:rPr lang="en-US" sz="3200" dirty="0" smtClean="0"/>
              <a:t>“Beware lest anyone cheat you through philosophy and empty deceit, according to the tradition of men, according to the basic principles of the world, and not according to Christ” (Col. 2:8)</a:t>
            </a:r>
          </a:p>
          <a:p>
            <a:pPr lvl="2"/>
            <a:r>
              <a:rPr lang="en-US" sz="3600" dirty="0" smtClean="0">
                <a:solidFill>
                  <a:srgbClr val="C00000"/>
                </a:solidFill>
                <a:latin typeface="Pristina" pitchFamily="66" charset="0"/>
              </a:rPr>
              <a:t>Philosophy</a:t>
            </a:r>
            <a:r>
              <a:rPr lang="en-US" sz="3600" dirty="0" smtClean="0">
                <a:solidFill>
                  <a:srgbClr val="C00000"/>
                </a:solidFill>
              </a:rPr>
              <a:t> </a:t>
            </a:r>
            <a:r>
              <a:rPr lang="en-US" sz="2800" dirty="0" smtClean="0"/>
              <a:t>– love of wisdom; loving wisdom that is speculative or away from Christ is in fact unwise (Col. 2:3, 9, 10; 1 Cor. 1:30)!</a:t>
            </a:r>
          </a:p>
          <a:p>
            <a:pPr lvl="2"/>
            <a:r>
              <a:rPr lang="en-US" sz="3600" dirty="0" smtClean="0">
                <a:solidFill>
                  <a:srgbClr val="C00000"/>
                </a:solidFill>
                <a:latin typeface="Pristina" pitchFamily="66" charset="0"/>
              </a:rPr>
              <a:t>Empty Deceit </a:t>
            </a:r>
            <a:r>
              <a:rPr lang="en-US" sz="2800" dirty="0" smtClean="0"/>
              <a:t>– “fullness” and “complete” (2:9, 10) are in contrast to the fruitlessness of man’s thinking</a:t>
            </a:r>
          </a:p>
        </p:txBody>
      </p:sp>
    </p:spTree>
    <p:extLst>
      <p:ext uri="{BB962C8B-B14F-4D97-AF65-F5344CB8AC3E}">
        <p14:creationId xmlns:p14="http://schemas.microsoft.com/office/powerpoint/2010/main" val="345763204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63500" sx="102000" sy="102000" algn="ctr"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a:prstTxWarp prst="textPlain">
              <a:avLst/>
            </a:prstTxWarp>
          </a:bodyPr>
          <a:lstStyle/>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Pristina" pitchFamily="66" charset="0"/>
              </a:rPr>
              <a:t>1 Peter 3:17, 18</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Pristina" pitchFamily="66" charset="0"/>
            </a:endParaRPr>
          </a:p>
        </p:txBody>
      </p:sp>
      <p:sp>
        <p:nvSpPr>
          <p:cNvPr id="3" name="Content Placeholder 2"/>
          <p:cNvSpPr>
            <a:spLocks noGrp="1"/>
          </p:cNvSpPr>
          <p:nvPr>
            <p:ph idx="1"/>
          </p:nvPr>
        </p:nvSpPr>
        <p:spPr/>
        <p:txBody>
          <a:bodyPr>
            <a:normAutofit/>
          </a:bodyPr>
          <a:lstStyle/>
          <a:p>
            <a:pPr marL="0" indent="0">
              <a:buNone/>
            </a:pPr>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17</a:t>
            </a:r>
            <a:r>
              <a:rPr lang="en-US" sz="4000" dirty="0" smtClean="0"/>
              <a:t>  You therefore, beloved, since you know this beforehand, </a:t>
            </a:r>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beware </a:t>
            </a:r>
            <a:r>
              <a:rPr lang="en-US" sz="4000" dirty="0" smtClean="0"/>
              <a:t>lest you also fall from your own steadfastness, being led away with the error of the wicked;</a:t>
            </a:r>
          </a:p>
          <a:p>
            <a:pPr marL="0" indent="0">
              <a:buNone/>
            </a:pPr>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18</a:t>
            </a:r>
            <a:r>
              <a:rPr lang="en-US" sz="4000" dirty="0" smtClean="0"/>
              <a:t>  but grow in the grace and knowledge of our Lord and Savior Jesus Christ. To Him be the glory both now and forever. Amen.</a:t>
            </a:r>
          </a:p>
        </p:txBody>
      </p:sp>
    </p:spTree>
    <p:extLst>
      <p:ext uri="{BB962C8B-B14F-4D97-AF65-F5344CB8AC3E}">
        <p14:creationId xmlns:p14="http://schemas.microsoft.com/office/powerpoint/2010/main" val="870099796"/>
      </p:ext>
    </p:extLst>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eart 2"/>
          <p:cNvSpPr/>
          <p:nvPr/>
        </p:nvSpPr>
        <p:spPr>
          <a:xfrm>
            <a:off x="2779512" y="3810000"/>
            <a:ext cx="4002287" cy="2895600"/>
          </a:xfrm>
          <a:prstGeom prst="heart">
            <a:avLst/>
          </a:prstGeom>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914400"/>
            <a:ext cx="7772400" cy="3657600"/>
          </a:xfrm>
        </p:spPr>
        <p:txBody>
          <a:bodyPr>
            <a:noAutofit/>
          </a:bodyPr>
          <a:lstStyle/>
          <a:p>
            <a:r>
              <a:rPr lang="en-US" sz="6000" dirty="0" smtClean="0"/>
              <a:t>In The Next Lesson, </a:t>
            </a:r>
            <a:br>
              <a:rPr lang="en-US" sz="6000" dirty="0" smtClean="0"/>
            </a:br>
            <a:r>
              <a:rPr lang="en-US" sz="6000" dirty="0" smtClean="0"/>
              <a:t>We Will Give Warning Against: </a:t>
            </a:r>
            <a:endParaRPr lang="en-US" sz="6000" dirty="0"/>
          </a:p>
        </p:txBody>
      </p:sp>
      <p:sp>
        <p:nvSpPr>
          <p:cNvPr id="5" name="TextBox 4"/>
          <p:cNvSpPr txBox="1"/>
          <p:nvPr/>
        </p:nvSpPr>
        <p:spPr>
          <a:xfrm rot="19813334">
            <a:off x="5114160" y="4261427"/>
            <a:ext cx="1494862" cy="1093232"/>
          </a:xfrm>
          <a:prstGeom prst="rect">
            <a:avLst/>
          </a:prstGeom>
          <a:noFill/>
        </p:spPr>
        <p:txBody>
          <a:bodyPr wrap="none" rtlCol="0">
            <a:prstTxWarp prst="textFadeLeft">
              <a:avLst/>
            </a:prstTxWarp>
            <a:spAutoFit/>
          </a:bodyPr>
          <a:lstStyle/>
          <a:p>
            <a:r>
              <a:rPr lang="en-US" dirty="0" smtClean="0"/>
              <a:t>WITHIN</a:t>
            </a:r>
            <a:endParaRPr lang="en-US" dirty="0"/>
          </a:p>
        </p:txBody>
      </p:sp>
      <p:sp>
        <p:nvSpPr>
          <p:cNvPr id="6" name="TextBox 5"/>
          <p:cNvSpPr txBox="1"/>
          <p:nvPr/>
        </p:nvSpPr>
        <p:spPr>
          <a:xfrm rot="2250510">
            <a:off x="2786174" y="4726313"/>
            <a:ext cx="2880439" cy="1093232"/>
          </a:xfrm>
          <a:prstGeom prst="rect">
            <a:avLst/>
          </a:prstGeom>
          <a:noFill/>
        </p:spPr>
        <p:txBody>
          <a:bodyPr wrap="none" rtlCol="0">
            <a:prstTxWarp prst="textFadeRight">
              <a:avLst/>
            </a:prstTxWarp>
            <a:spAutoFit/>
          </a:bodyPr>
          <a:lstStyle/>
          <a:p>
            <a:r>
              <a:rPr lang="en-US" dirty="0" smtClean="0">
                <a:latin typeface="Arial Black" pitchFamily="34" charset="0"/>
              </a:rPr>
              <a:t>EVIL</a:t>
            </a:r>
            <a:endParaRPr lang="en-US" dirty="0">
              <a:latin typeface="Arial Black" pitchFamily="34" charset="0"/>
            </a:endParaRPr>
          </a:p>
        </p:txBody>
      </p:sp>
    </p:spTree>
    <p:extLst>
      <p:ext uri="{BB962C8B-B14F-4D97-AF65-F5344CB8AC3E}">
        <p14:creationId xmlns:p14="http://schemas.microsoft.com/office/powerpoint/2010/main" val="2289998109"/>
      </p:ext>
    </p:extLst>
  </p:cSld>
  <p:clrMapOvr>
    <a:masterClrMapping/>
  </p:clrMapOvr>
  <mc:AlternateContent xmlns:mc="http://schemas.openxmlformats.org/markup-compatibility/2006" xmlns:p14="http://schemas.microsoft.com/office/powerpoint/2010/main">
    <mc:Choice Requires="p14">
      <p:transition spd="slow" p14:dur="1750">
        <p:fad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Teaches us the duty to warn others</a:t>
            </a:r>
            <a:endParaRPr lang="en-US" dirty="0"/>
          </a:p>
        </p:txBody>
      </p:sp>
      <p:sp>
        <p:nvSpPr>
          <p:cNvPr id="6" name="TextBox 5"/>
          <p:cNvSpPr txBox="1"/>
          <p:nvPr/>
        </p:nvSpPr>
        <p:spPr>
          <a:xfrm>
            <a:off x="762000" y="2819400"/>
            <a:ext cx="444352" cy="707886"/>
          </a:xfrm>
          <a:prstGeom prst="rect">
            <a:avLst/>
          </a:prstGeom>
          <a:noFill/>
        </p:spPr>
        <p:txBody>
          <a:bodyPr wrap="none" rtlCol="0">
            <a:spAutoFit/>
          </a:bodyPr>
          <a:lstStyle/>
          <a:p>
            <a:r>
              <a:rPr lang="en-US" sz="4000" dirty="0" smtClean="0">
                <a:solidFill>
                  <a:srgbClr val="C00000"/>
                </a:solidFill>
              </a:rPr>
              <a:t>1</a:t>
            </a:r>
            <a:endParaRPr lang="en-US" sz="4000" dirty="0">
              <a:solidFill>
                <a:srgbClr val="C00000"/>
              </a:solidFill>
            </a:endParaRPr>
          </a:p>
        </p:txBody>
      </p:sp>
      <p:pic>
        <p:nvPicPr>
          <p:cNvPr id="7" name="Picture 2"/>
          <p:cNvPicPr>
            <a:picLocks noChangeAspect="1" noChangeArrowheads="1"/>
          </p:cNvPicPr>
          <p:nvPr/>
        </p:nvPicPr>
        <p:blipFill>
          <a:blip r:embed="rId2">
            <a:extLst>
              <a:ext uri="{BEBA8EAE-BF5A-486C-A8C5-ECC9F3942E4B}">
                <a14:imgProps xmlns:a14="http://schemas.microsoft.com/office/drawing/2010/main">
                  <a14:imgLayer r:embed="rId3">
                    <a14:imgEffect>
                      <a14:artisticLineDrawing/>
                    </a14:imgEffect>
                  </a14:imgLayer>
                </a14:imgProps>
              </a:ext>
              <a:ext uri="{28A0092B-C50C-407E-A947-70E740481C1C}">
                <a14:useLocalDpi xmlns:a14="http://schemas.microsoft.com/office/drawing/2010/main" val="0"/>
              </a:ext>
            </a:extLst>
          </a:blip>
          <a:srcRect/>
          <a:stretch>
            <a:fillRect/>
          </a:stretch>
        </p:blipFill>
        <p:spPr bwMode="auto">
          <a:xfrm>
            <a:off x="365125" y="1143000"/>
            <a:ext cx="8413750" cy="256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2763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Give Warning!</a:t>
            </a:r>
            <a:endParaRPr lang="en-US" dirty="0"/>
          </a:p>
        </p:txBody>
      </p:sp>
      <p:sp>
        <p:nvSpPr>
          <p:cNvPr id="5" name="Content Placeholder 4"/>
          <p:cNvSpPr>
            <a:spLocks noGrp="1"/>
          </p:cNvSpPr>
          <p:nvPr>
            <p:ph idx="1"/>
          </p:nvPr>
        </p:nvSpPr>
        <p:spPr>
          <a:xfrm>
            <a:off x="457200" y="1600201"/>
            <a:ext cx="8229600" cy="1905000"/>
          </a:xfrm>
        </p:spPr>
        <p:txBody>
          <a:bodyPr/>
          <a:lstStyle/>
          <a:p>
            <a:r>
              <a:rPr lang="en-US" dirty="0" smtClean="0"/>
              <a:t>“</a:t>
            </a:r>
            <a:r>
              <a:rPr lang="en-US" dirty="0"/>
              <a:t>His watchmen are blind, They are all ignorant; They are all dumb dogs, They cannot bark; Sleeping, lying down, loving to </a:t>
            </a:r>
            <a:r>
              <a:rPr lang="en-US" dirty="0" smtClean="0"/>
              <a:t>slumber” (Is. 56:10)</a:t>
            </a:r>
            <a:endParaRPr lang="en-US" dirty="0"/>
          </a:p>
        </p:txBody>
      </p:sp>
      <p:grpSp>
        <p:nvGrpSpPr>
          <p:cNvPr id="18" name="Group 17"/>
          <p:cNvGrpSpPr/>
          <p:nvPr/>
        </p:nvGrpSpPr>
        <p:grpSpPr>
          <a:xfrm>
            <a:off x="5035549" y="3505200"/>
            <a:ext cx="3060019" cy="2895600"/>
            <a:chOff x="4858024" y="3124200"/>
            <a:chExt cx="3060019" cy="2895600"/>
          </a:xfrm>
        </p:grpSpPr>
        <p:sp>
          <p:nvSpPr>
            <p:cNvPr id="6" name="Down Arrow 5"/>
            <p:cNvSpPr/>
            <p:nvPr/>
          </p:nvSpPr>
          <p:spPr>
            <a:xfrm>
              <a:off x="5638800" y="3733800"/>
              <a:ext cx="762000" cy="1676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468505" y="3124200"/>
              <a:ext cx="1160895" cy="584775"/>
            </a:xfrm>
            <a:prstGeom prst="rect">
              <a:avLst/>
            </a:prstGeom>
            <a:noFill/>
          </p:spPr>
          <p:txBody>
            <a:bodyPr wrap="none" rtlCol="0">
              <a:spAutoFit/>
            </a:bodyPr>
            <a:lstStyle/>
            <a:p>
              <a:pPr algn="ctr"/>
              <a:r>
                <a:rPr lang="en-US" sz="3200" dirty="0" smtClean="0">
                  <a:latin typeface="Aharoni" pitchFamily="2" charset="-79"/>
                  <a:cs typeface="Aharoni" pitchFamily="2" charset="-79"/>
                </a:rPr>
                <a:t>Dogs</a:t>
              </a:r>
              <a:endParaRPr lang="en-US" sz="3200" dirty="0">
                <a:latin typeface="Aharoni" pitchFamily="2" charset="-79"/>
                <a:cs typeface="Aharoni" pitchFamily="2" charset="-79"/>
              </a:endParaRPr>
            </a:p>
          </p:txBody>
        </p:sp>
        <p:sp>
          <p:nvSpPr>
            <p:cNvPr id="14" name="TextBox 13"/>
            <p:cNvSpPr txBox="1"/>
            <p:nvPr/>
          </p:nvSpPr>
          <p:spPr>
            <a:xfrm>
              <a:off x="6232902" y="3721189"/>
              <a:ext cx="1685141" cy="1323439"/>
            </a:xfrm>
            <a:prstGeom prst="rect">
              <a:avLst/>
            </a:prstGeom>
            <a:noFill/>
          </p:spPr>
          <p:txBody>
            <a:bodyPr wrap="none" rtlCol="0">
              <a:spAutoFit/>
            </a:bodyPr>
            <a:lstStyle/>
            <a:p>
              <a:r>
                <a:rPr lang="en-US" sz="2000" b="1" dirty="0" smtClean="0"/>
                <a:t>Don’t Bark</a:t>
              </a:r>
            </a:p>
            <a:p>
              <a:r>
                <a:rPr lang="en-US" sz="2000" b="1" dirty="0" smtClean="0"/>
                <a:t>Sleeping</a:t>
              </a:r>
            </a:p>
            <a:p>
              <a:r>
                <a:rPr lang="en-US" sz="2000" b="1" dirty="0" smtClean="0"/>
                <a:t>Lying Down</a:t>
              </a:r>
            </a:p>
            <a:p>
              <a:r>
                <a:rPr lang="en-US" sz="2000" b="1" dirty="0" smtClean="0"/>
                <a:t>Love  Slumber</a:t>
              </a:r>
              <a:endParaRPr lang="en-US" sz="2000" b="1" dirty="0"/>
            </a:p>
          </p:txBody>
        </p:sp>
        <p:sp>
          <p:nvSpPr>
            <p:cNvPr id="17" name="TextBox 16"/>
            <p:cNvSpPr txBox="1"/>
            <p:nvPr/>
          </p:nvSpPr>
          <p:spPr>
            <a:xfrm>
              <a:off x="4858024" y="5435025"/>
              <a:ext cx="2417650" cy="584775"/>
            </a:xfrm>
            <a:prstGeom prst="rect">
              <a:avLst/>
            </a:prstGeom>
            <a:noFill/>
          </p:spPr>
          <p:txBody>
            <a:bodyPr wrap="none" rtlCol="0">
              <a:spAutoFit/>
            </a:bodyPr>
            <a:lstStyle/>
            <a:p>
              <a:pPr algn="ctr"/>
              <a:r>
                <a:rPr lang="en-US" sz="3200" dirty="0" smtClean="0">
                  <a:latin typeface="Aharoni" pitchFamily="2" charset="-79"/>
                  <a:cs typeface="Aharoni" pitchFamily="2" charset="-79"/>
                </a:rPr>
                <a:t>Dumb Dogs</a:t>
              </a:r>
              <a:endParaRPr lang="en-US" sz="3200" dirty="0">
                <a:latin typeface="Aharoni" pitchFamily="2" charset="-79"/>
                <a:cs typeface="Aharoni" pitchFamily="2" charset="-79"/>
              </a:endParaRPr>
            </a:p>
          </p:txBody>
        </p:sp>
      </p:grpSp>
      <p:grpSp>
        <p:nvGrpSpPr>
          <p:cNvPr id="22" name="Group 21"/>
          <p:cNvGrpSpPr/>
          <p:nvPr/>
        </p:nvGrpSpPr>
        <p:grpSpPr>
          <a:xfrm>
            <a:off x="762000" y="3519845"/>
            <a:ext cx="3805850" cy="2880955"/>
            <a:chOff x="918550" y="3519845"/>
            <a:chExt cx="3805850" cy="2880955"/>
          </a:xfrm>
        </p:grpSpPr>
        <p:grpSp>
          <p:nvGrpSpPr>
            <p:cNvPr id="12" name="Group 11"/>
            <p:cNvGrpSpPr/>
            <p:nvPr/>
          </p:nvGrpSpPr>
          <p:grpSpPr>
            <a:xfrm>
              <a:off x="918550" y="3519845"/>
              <a:ext cx="3805850" cy="2880955"/>
              <a:chOff x="-1729417" y="3114020"/>
              <a:chExt cx="3805850" cy="2880955"/>
            </a:xfrm>
          </p:grpSpPr>
          <p:sp>
            <p:nvSpPr>
              <p:cNvPr id="9" name="Down Arrow 8"/>
              <p:cNvSpPr/>
              <p:nvPr/>
            </p:nvSpPr>
            <p:spPr>
              <a:xfrm>
                <a:off x="-232012" y="3733799"/>
                <a:ext cx="762000" cy="16515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948757" y="3114020"/>
                <a:ext cx="2244525" cy="584775"/>
              </a:xfrm>
              <a:prstGeom prst="rect">
                <a:avLst/>
              </a:prstGeom>
              <a:noFill/>
            </p:spPr>
            <p:txBody>
              <a:bodyPr wrap="none" rtlCol="0">
                <a:spAutoFit/>
              </a:bodyPr>
              <a:lstStyle/>
              <a:p>
                <a:pPr algn="ctr"/>
                <a:r>
                  <a:rPr lang="en-US" sz="3200" dirty="0" smtClean="0">
                    <a:latin typeface="Aharoni" pitchFamily="2" charset="-79"/>
                    <a:cs typeface="Aharoni" pitchFamily="2" charset="-79"/>
                  </a:rPr>
                  <a:t>Watchmen</a:t>
                </a:r>
                <a:endParaRPr lang="en-US" sz="2400" dirty="0">
                  <a:latin typeface="Aharoni" pitchFamily="2" charset="-79"/>
                  <a:cs typeface="Aharoni" pitchFamily="2" charset="-79"/>
                </a:endParaRPr>
              </a:p>
            </p:txBody>
          </p:sp>
          <p:sp>
            <p:nvSpPr>
              <p:cNvPr id="11" name="TextBox 10"/>
              <p:cNvSpPr txBox="1"/>
              <p:nvPr/>
            </p:nvSpPr>
            <p:spPr>
              <a:xfrm>
                <a:off x="-1729417" y="5410200"/>
                <a:ext cx="3805850" cy="584775"/>
              </a:xfrm>
              <a:prstGeom prst="rect">
                <a:avLst/>
              </a:prstGeom>
              <a:noFill/>
            </p:spPr>
            <p:txBody>
              <a:bodyPr wrap="none" rtlCol="0">
                <a:spAutoFit/>
              </a:bodyPr>
              <a:lstStyle/>
              <a:p>
                <a:pPr algn="ctr"/>
                <a:r>
                  <a:rPr lang="en-US" sz="3200" dirty="0" smtClean="0">
                    <a:latin typeface="Aharoni" pitchFamily="2" charset="-79"/>
                    <a:cs typeface="Aharoni" pitchFamily="2" charset="-79"/>
                  </a:rPr>
                  <a:t>Blind and Ignorant</a:t>
                </a:r>
                <a:endParaRPr lang="en-US" sz="3200" dirty="0">
                  <a:latin typeface="Aharoni" pitchFamily="2" charset="-79"/>
                  <a:cs typeface="Aharoni" pitchFamily="2" charset="-79"/>
                </a:endParaRPr>
              </a:p>
            </p:txBody>
          </p:sp>
        </p:grpSp>
        <p:sp>
          <p:nvSpPr>
            <p:cNvPr id="21" name="TextBox 20"/>
            <p:cNvSpPr txBox="1"/>
            <p:nvPr/>
          </p:nvSpPr>
          <p:spPr>
            <a:xfrm>
              <a:off x="2978433" y="4114800"/>
              <a:ext cx="1627433" cy="1323439"/>
            </a:xfrm>
            <a:prstGeom prst="rect">
              <a:avLst/>
            </a:prstGeom>
            <a:noFill/>
          </p:spPr>
          <p:txBody>
            <a:bodyPr wrap="none" rtlCol="0">
              <a:spAutoFit/>
            </a:bodyPr>
            <a:lstStyle/>
            <a:p>
              <a:r>
                <a:rPr lang="en-US" sz="2000" b="1" dirty="0" smtClean="0"/>
                <a:t>Don’t Warn</a:t>
              </a:r>
            </a:p>
            <a:p>
              <a:r>
                <a:rPr lang="en-US" sz="2000" b="1" dirty="0"/>
                <a:t>Asleep</a:t>
              </a:r>
            </a:p>
            <a:p>
              <a:r>
                <a:rPr lang="en-US" sz="2000" b="1" dirty="0" smtClean="0"/>
                <a:t>Don’t See</a:t>
              </a:r>
            </a:p>
            <a:p>
              <a:r>
                <a:rPr lang="en-US" sz="2000" b="1" dirty="0" smtClean="0"/>
                <a:t>Love Slumber</a:t>
              </a:r>
              <a:endParaRPr lang="en-US" sz="2000" b="1" dirty="0"/>
            </a:p>
          </p:txBody>
        </p:sp>
      </p:grpSp>
    </p:spTree>
    <p:extLst>
      <p:ext uri="{BB962C8B-B14F-4D97-AF65-F5344CB8AC3E}">
        <p14:creationId xmlns:p14="http://schemas.microsoft.com/office/powerpoint/2010/main" val="21476412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up)">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wipe(up)">
                                      <p:cBhvr>
                                        <p:cTn id="1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867906" y="5988804"/>
            <a:ext cx="6629400" cy="457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10" name="Rectangle 9"/>
          <p:cNvSpPr/>
          <p:nvPr/>
        </p:nvSpPr>
        <p:spPr>
          <a:xfrm>
            <a:off x="3276600" y="5105400"/>
            <a:ext cx="274320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9" name="Rectangle 8"/>
          <p:cNvSpPr/>
          <p:nvPr/>
        </p:nvSpPr>
        <p:spPr>
          <a:xfrm>
            <a:off x="1676400" y="3352800"/>
            <a:ext cx="533400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7" name="Rectangle 6"/>
          <p:cNvSpPr/>
          <p:nvPr/>
        </p:nvSpPr>
        <p:spPr>
          <a:xfrm>
            <a:off x="3581400" y="2895600"/>
            <a:ext cx="457200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 name="Rectangle 4"/>
          <p:cNvSpPr/>
          <p:nvPr/>
        </p:nvSpPr>
        <p:spPr>
          <a:xfrm>
            <a:off x="762000" y="2514600"/>
            <a:ext cx="2133600" cy="4572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sz="6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Ezekiel 3:17, 18</a:t>
            </a:r>
            <a:endParaRPr lang="en-US" sz="6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Content Placeholder 2"/>
          <p:cNvSpPr>
            <a:spLocks noGrp="1"/>
          </p:cNvSpPr>
          <p:nvPr>
            <p:ph idx="1"/>
          </p:nvPr>
        </p:nvSpPr>
        <p:spPr>
          <a:xfrm>
            <a:off x="457200" y="2057400"/>
            <a:ext cx="8229600" cy="5029200"/>
          </a:xfrm>
        </p:spPr>
        <p:txBody>
          <a:bodyPr>
            <a:noAutofit/>
          </a:bodyPr>
          <a:lstStyle/>
          <a:p>
            <a:pPr marL="365760" indent="-457200">
              <a:buNone/>
            </a:pPr>
            <a:r>
              <a:rPr lang="en-US" sz="2800" dirty="0">
                <a:latin typeface="Segoe Print" pitchFamily="2" charset="0"/>
              </a:rPr>
              <a:t>17  "Son of man, I have made you a watchman for the house of Israel; therefore hear a word from My mouth, and give them warning from Me:</a:t>
            </a:r>
          </a:p>
          <a:p>
            <a:pPr marL="365760" indent="-457200">
              <a:buNone/>
            </a:pPr>
            <a:r>
              <a:rPr lang="en-US" sz="2800" dirty="0">
                <a:latin typeface="Segoe Print" pitchFamily="2" charset="0"/>
              </a:rPr>
              <a:t>18  "When I say to the wicked, ‘You shall surely die,’ and you give him no warning, nor speak to warn the wicked from his wicked way, to save his life, that same wicked man shall die in his iniquity; but his blood I will require at your hand.</a:t>
            </a:r>
          </a:p>
          <a:p>
            <a:pPr marL="0" indent="-457200">
              <a:buNone/>
            </a:pPr>
            <a:endParaRPr lang="en-US" sz="2800" dirty="0">
              <a:latin typeface="Segoe Print" pitchFamily="2" charset="0"/>
            </a:endParaRPr>
          </a:p>
        </p:txBody>
      </p:sp>
      <p:sp>
        <p:nvSpPr>
          <p:cNvPr id="6" name="TextBox 5"/>
          <p:cNvSpPr txBox="1"/>
          <p:nvPr/>
        </p:nvSpPr>
        <p:spPr>
          <a:xfrm>
            <a:off x="356454" y="1295400"/>
            <a:ext cx="1566263" cy="584775"/>
          </a:xfrm>
          <a:prstGeom prst="rect">
            <a:avLst/>
          </a:prstGeom>
          <a:noFill/>
        </p:spPr>
        <p:txBody>
          <a:bodyPr wrap="none" rtlCol="0">
            <a:spAutoFit/>
          </a:bodyPr>
          <a:lstStyle/>
          <a:p>
            <a:pPr algn="ctr"/>
            <a:r>
              <a:rPr lang="en-US"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Position</a:t>
            </a:r>
            <a:endPar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8" name="TextBox 7"/>
          <p:cNvSpPr txBox="1"/>
          <p:nvPr/>
        </p:nvSpPr>
        <p:spPr>
          <a:xfrm>
            <a:off x="2576848" y="1295400"/>
            <a:ext cx="896207" cy="584775"/>
          </a:xfrm>
          <a:prstGeom prst="rect">
            <a:avLst/>
          </a:prstGeom>
          <a:noFill/>
        </p:spPr>
        <p:txBody>
          <a:bodyPr wrap="none" rtlCol="0">
            <a:spAutoFit/>
          </a:bodyPr>
          <a:lstStyle/>
          <a:p>
            <a:pPr algn="ctr"/>
            <a:r>
              <a:rPr lang="en-US"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Tool</a:t>
            </a:r>
            <a:endPar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 name="TextBox 10"/>
          <p:cNvSpPr txBox="1"/>
          <p:nvPr/>
        </p:nvSpPr>
        <p:spPr>
          <a:xfrm>
            <a:off x="3931314" y="1295400"/>
            <a:ext cx="2260555" cy="584775"/>
          </a:xfrm>
          <a:prstGeom prst="rect">
            <a:avLst/>
          </a:prstGeom>
          <a:noFill/>
        </p:spPr>
        <p:txBody>
          <a:bodyPr wrap="none" rtlCol="0">
            <a:spAutoFit/>
          </a:bodyPr>
          <a:lstStyle/>
          <a:p>
            <a:pPr algn="ctr"/>
            <a:r>
              <a:rPr lang="en-US"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Commission</a:t>
            </a:r>
            <a:endPar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2" name="TextBox 11"/>
          <p:cNvSpPr txBox="1"/>
          <p:nvPr/>
        </p:nvSpPr>
        <p:spPr>
          <a:xfrm>
            <a:off x="6760275" y="1295400"/>
            <a:ext cx="1579278" cy="584775"/>
          </a:xfrm>
          <a:prstGeom prst="rect">
            <a:avLst/>
          </a:prstGeom>
          <a:noFill/>
        </p:spPr>
        <p:txBody>
          <a:bodyPr wrap="none" rtlCol="0">
            <a:spAutoFit/>
          </a:bodyPr>
          <a:lstStyle/>
          <a:p>
            <a:pPr algn="ctr"/>
            <a:r>
              <a:rPr lang="en-US"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Purpose</a:t>
            </a:r>
            <a:endPar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cxnSp>
        <p:nvCxnSpPr>
          <p:cNvPr id="14" name="Straight Arrow Connector 13"/>
          <p:cNvCxnSpPr>
            <a:stCxn id="6" idx="2"/>
          </p:cNvCxnSpPr>
          <p:nvPr/>
        </p:nvCxnSpPr>
        <p:spPr>
          <a:xfrm>
            <a:off x="1139586" y="1880175"/>
            <a:ext cx="536814" cy="634425"/>
          </a:xfrm>
          <a:prstGeom prst="straightConnector1">
            <a:avLst/>
          </a:prstGeom>
          <a:ln w="57150">
            <a:tailEnd type="arrow"/>
          </a:ln>
        </p:spPr>
        <p:style>
          <a:lnRef idx="3">
            <a:schemeClr val="accent1"/>
          </a:lnRef>
          <a:fillRef idx="0">
            <a:schemeClr val="accent1"/>
          </a:fillRef>
          <a:effectRef idx="2">
            <a:schemeClr val="accent1"/>
          </a:effectRef>
          <a:fontRef idx="minor">
            <a:schemeClr val="tx1"/>
          </a:fontRef>
        </p:style>
      </p:cxnSp>
      <p:cxnSp>
        <p:nvCxnSpPr>
          <p:cNvPr id="15" name="Straight Arrow Connector 14"/>
          <p:cNvCxnSpPr>
            <a:stCxn id="11" idx="2"/>
          </p:cNvCxnSpPr>
          <p:nvPr/>
        </p:nvCxnSpPr>
        <p:spPr>
          <a:xfrm flipH="1">
            <a:off x="4182606" y="1880175"/>
            <a:ext cx="878986" cy="1472625"/>
          </a:xfrm>
          <a:prstGeom prst="straightConnector1">
            <a:avLst/>
          </a:prstGeom>
          <a:ln w="57150">
            <a:tailEnd type="arrow"/>
          </a:ln>
        </p:spPr>
        <p:style>
          <a:lnRef idx="3">
            <a:schemeClr val="accent1"/>
          </a:lnRef>
          <a:fillRef idx="0">
            <a:schemeClr val="accent1"/>
          </a:fillRef>
          <a:effectRef idx="2">
            <a:schemeClr val="accent1"/>
          </a:effectRef>
          <a:fontRef idx="minor">
            <a:schemeClr val="tx1"/>
          </a:fontRef>
        </p:style>
      </p:cxnSp>
      <p:cxnSp>
        <p:nvCxnSpPr>
          <p:cNvPr id="16" name="Straight Arrow Connector 15"/>
          <p:cNvCxnSpPr>
            <a:stCxn id="8" idx="2"/>
          </p:cNvCxnSpPr>
          <p:nvPr/>
        </p:nvCxnSpPr>
        <p:spPr>
          <a:xfrm>
            <a:off x="3024952" y="1880175"/>
            <a:ext cx="2036639" cy="1015425"/>
          </a:xfrm>
          <a:prstGeom prst="straightConnector1">
            <a:avLst/>
          </a:prstGeom>
          <a:ln w="57150">
            <a:tailEnd type="arrow"/>
          </a:ln>
        </p:spPr>
        <p:style>
          <a:lnRef idx="3">
            <a:schemeClr val="accent1"/>
          </a:lnRef>
          <a:fillRef idx="0">
            <a:schemeClr val="accent1"/>
          </a:fillRef>
          <a:effectRef idx="2">
            <a:schemeClr val="accent1"/>
          </a:effectRef>
          <a:fontRef idx="minor">
            <a:schemeClr val="tx1"/>
          </a:fontRef>
        </p:style>
      </p:cxnSp>
      <p:cxnSp>
        <p:nvCxnSpPr>
          <p:cNvPr id="17" name="Straight Arrow Connector 16"/>
          <p:cNvCxnSpPr>
            <a:stCxn id="12" idx="2"/>
          </p:cNvCxnSpPr>
          <p:nvPr/>
        </p:nvCxnSpPr>
        <p:spPr>
          <a:xfrm flipH="1">
            <a:off x="4800600" y="1880175"/>
            <a:ext cx="2749314" cy="3225225"/>
          </a:xfrm>
          <a:prstGeom prst="straightConnector1">
            <a:avLst/>
          </a:prstGeom>
          <a:ln w="57150">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46458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22" presetClass="entr" presetSubtype="1"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up)">
                                      <p:cBhvr>
                                        <p:cTn id="13" dur="500"/>
                                        <p:tgtEl>
                                          <p:spTgt spid="14"/>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xit" presetSubtype="0" fill="hold" grpId="1" nodeType="clickEffect">
                                  <p:stCondLst>
                                    <p:cond delay="0"/>
                                  </p:stCondLst>
                                  <p:childTnLst>
                                    <p:animEffect transition="out" filter="fade">
                                      <p:cBhvr>
                                        <p:cTn id="17" dur="1000"/>
                                        <p:tgtEl>
                                          <p:spTgt spid="5"/>
                                        </p:tgtEl>
                                      </p:cBhvr>
                                    </p:animEffect>
                                    <p:anim calcmode="lin" valueType="num">
                                      <p:cBhvr>
                                        <p:cTn id="18" dur="1000"/>
                                        <p:tgtEl>
                                          <p:spTgt spid="5"/>
                                        </p:tgtEl>
                                        <p:attrNameLst>
                                          <p:attrName>ppt_x</p:attrName>
                                        </p:attrNameLst>
                                      </p:cBhvr>
                                      <p:tavLst>
                                        <p:tav tm="0">
                                          <p:val>
                                            <p:strVal val="ppt_x"/>
                                          </p:val>
                                        </p:tav>
                                        <p:tav tm="100000">
                                          <p:val>
                                            <p:strVal val="ppt_x"/>
                                          </p:val>
                                        </p:tav>
                                      </p:tavLst>
                                    </p:anim>
                                    <p:anim calcmode="lin" valueType="num">
                                      <p:cBhvr>
                                        <p:cTn id="19" dur="1000"/>
                                        <p:tgtEl>
                                          <p:spTgt spid="5"/>
                                        </p:tgtEl>
                                        <p:attrNameLst>
                                          <p:attrName>ppt_y</p:attrName>
                                        </p:attrNameLst>
                                      </p:cBhvr>
                                      <p:tavLst>
                                        <p:tav tm="0">
                                          <p:val>
                                            <p:strVal val="ppt_y"/>
                                          </p:val>
                                        </p:tav>
                                        <p:tav tm="100000">
                                          <p:val>
                                            <p:strVal val="ppt_y+.1"/>
                                          </p:val>
                                        </p:tav>
                                      </p:tavLst>
                                    </p:anim>
                                    <p:set>
                                      <p:cBhvr>
                                        <p:cTn id="20" dur="1" fill="hold">
                                          <p:stCondLst>
                                            <p:cond delay="999"/>
                                          </p:stCondLst>
                                        </p:cTn>
                                        <p:tgtEl>
                                          <p:spTgt spid="5"/>
                                        </p:tgtEl>
                                        <p:attrNameLst>
                                          <p:attrName>style.visibility</p:attrName>
                                        </p:attrNameLst>
                                      </p:cBhvr>
                                      <p:to>
                                        <p:strVal val="hidden"/>
                                      </p:to>
                                    </p:set>
                                  </p:childTnLst>
                                </p:cTn>
                              </p:par>
                              <p:par>
                                <p:cTn id="21" presetID="22" presetClass="exit" presetSubtype="4" fill="hold" nodeType="withEffect">
                                  <p:stCondLst>
                                    <p:cond delay="0"/>
                                  </p:stCondLst>
                                  <p:childTnLst>
                                    <p:animEffect transition="out" filter="wipe(down)">
                                      <p:cBhvr>
                                        <p:cTn id="22" dur="500"/>
                                        <p:tgtEl>
                                          <p:spTgt spid="14"/>
                                        </p:tgtEl>
                                      </p:cBhvr>
                                    </p:animEffect>
                                    <p:set>
                                      <p:cBhvr>
                                        <p:cTn id="23" dur="1" fill="hold">
                                          <p:stCondLst>
                                            <p:cond delay="499"/>
                                          </p:stCondLst>
                                        </p:cTn>
                                        <p:tgtEl>
                                          <p:spTgt spid="14"/>
                                        </p:tgtEl>
                                        <p:attrNameLst>
                                          <p:attrName>style.visibility</p:attrName>
                                        </p:attrNameLst>
                                      </p:cBhvr>
                                      <p:to>
                                        <p:strVal val="hidden"/>
                                      </p:to>
                                    </p:set>
                                  </p:childTnLst>
                                </p:cTn>
                              </p:par>
                            </p:childTnLst>
                          </p:cTn>
                        </p:par>
                        <p:par>
                          <p:cTn id="24" fill="hold">
                            <p:stCondLst>
                              <p:cond delay="1000"/>
                            </p:stCondLst>
                            <p:childTnLst>
                              <p:par>
                                <p:cTn id="25" presetID="16" presetClass="entr" presetSubtype="21"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childTnLst>
                                </p:cTn>
                              </p:par>
                              <p:par>
                                <p:cTn id="31" presetID="22" presetClass="entr" presetSubtype="1" fill="hold" nodeType="with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up)">
                                      <p:cBhvr>
                                        <p:cTn id="33" dur="500"/>
                                        <p:tgtEl>
                                          <p:spTgt spid="16"/>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xit" presetSubtype="21" fill="hold" grpId="1" nodeType="clickEffect">
                                  <p:stCondLst>
                                    <p:cond delay="0"/>
                                  </p:stCondLst>
                                  <p:childTnLst>
                                    <p:animEffect transition="out" filter="barn(inVertical)">
                                      <p:cBhvr>
                                        <p:cTn id="37" dur="500"/>
                                        <p:tgtEl>
                                          <p:spTgt spid="7"/>
                                        </p:tgtEl>
                                      </p:cBhvr>
                                    </p:animEffect>
                                    <p:set>
                                      <p:cBhvr>
                                        <p:cTn id="38" dur="1" fill="hold">
                                          <p:stCondLst>
                                            <p:cond delay="499"/>
                                          </p:stCondLst>
                                        </p:cTn>
                                        <p:tgtEl>
                                          <p:spTgt spid="7"/>
                                        </p:tgtEl>
                                        <p:attrNameLst>
                                          <p:attrName>style.visibility</p:attrName>
                                        </p:attrNameLst>
                                      </p:cBhvr>
                                      <p:to>
                                        <p:strVal val="hidden"/>
                                      </p:to>
                                    </p:set>
                                  </p:childTnLst>
                                </p:cTn>
                              </p:par>
                              <p:par>
                                <p:cTn id="39" presetID="22" presetClass="exit" presetSubtype="4" fill="hold" nodeType="withEffect">
                                  <p:stCondLst>
                                    <p:cond delay="0"/>
                                  </p:stCondLst>
                                  <p:childTnLst>
                                    <p:animEffect transition="out" filter="wipe(down)">
                                      <p:cBhvr>
                                        <p:cTn id="40" dur="500"/>
                                        <p:tgtEl>
                                          <p:spTgt spid="16"/>
                                        </p:tgtEl>
                                      </p:cBhvr>
                                    </p:animEffect>
                                    <p:set>
                                      <p:cBhvr>
                                        <p:cTn id="41" dur="1" fill="hold">
                                          <p:stCondLst>
                                            <p:cond delay="499"/>
                                          </p:stCondLst>
                                        </p:cTn>
                                        <p:tgtEl>
                                          <p:spTgt spid="16"/>
                                        </p:tgtEl>
                                        <p:attrNameLst>
                                          <p:attrName>style.visibility</p:attrName>
                                        </p:attrNameLst>
                                      </p:cBhvr>
                                      <p:to>
                                        <p:strVal val="hidden"/>
                                      </p:to>
                                    </p:set>
                                  </p:childTnLst>
                                </p:cTn>
                              </p:par>
                            </p:childTnLst>
                          </p:cTn>
                        </p:par>
                        <p:par>
                          <p:cTn id="42" fill="hold">
                            <p:stCondLst>
                              <p:cond delay="500"/>
                            </p:stCondLst>
                            <p:childTnLst>
                              <p:par>
                                <p:cTn id="43" presetID="16" presetClass="entr" presetSubtype="21" fill="hold" grpId="0" nodeType="after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barn(inVertical)">
                                      <p:cBhvr>
                                        <p:cTn id="45" dur="500"/>
                                        <p:tgtEl>
                                          <p:spTgt spid="9"/>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fade">
                                      <p:cBhvr>
                                        <p:cTn id="48" dur="500"/>
                                        <p:tgtEl>
                                          <p:spTgt spid="11"/>
                                        </p:tgtEl>
                                      </p:cBhvr>
                                    </p:animEffect>
                                  </p:childTnLst>
                                </p:cTn>
                              </p:par>
                              <p:par>
                                <p:cTn id="49" presetID="22" presetClass="entr" presetSubtype="1" fill="hold" nodeType="with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ipe(up)">
                                      <p:cBhvr>
                                        <p:cTn id="51" dur="500"/>
                                        <p:tgtEl>
                                          <p:spTgt spid="15"/>
                                        </p:tgtEl>
                                      </p:cBhvr>
                                    </p:animEffect>
                                  </p:childTnLst>
                                </p:cTn>
                              </p:par>
                            </p:childTnLst>
                          </p:cTn>
                        </p:par>
                      </p:childTnLst>
                    </p:cTn>
                  </p:par>
                  <p:par>
                    <p:cTn id="52" fill="hold">
                      <p:stCondLst>
                        <p:cond delay="indefinite"/>
                      </p:stCondLst>
                      <p:childTnLst>
                        <p:par>
                          <p:cTn id="53" fill="hold">
                            <p:stCondLst>
                              <p:cond delay="0"/>
                            </p:stCondLst>
                            <p:childTnLst>
                              <p:par>
                                <p:cTn id="54" presetID="42" presetClass="exit" presetSubtype="0" fill="hold" grpId="1" nodeType="clickEffect">
                                  <p:stCondLst>
                                    <p:cond delay="0"/>
                                  </p:stCondLst>
                                  <p:childTnLst>
                                    <p:animEffect transition="out" filter="fade">
                                      <p:cBhvr>
                                        <p:cTn id="55" dur="1000"/>
                                        <p:tgtEl>
                                          <p:spTgt spid="9"/>
                                        </p:tgtEl>
                                      </p:cBhvr>
                                    </p:animEffect>
                                    <p:anim calcmode="lin" valueType="num">
                                      <p:cBhvr>
                                        <p:cTn id="56" dur="1000"/>
                                        <p:tgtEl>
                                          <p:spTgt spid="9"/>
                                        </p:tgtEl>
                                        <p:attrNameLst>
                                          <p:attrName>ppt_x</p:attrName>
                                        </p:attrNameLst>
                                      </p:cBhvr>
                                      <p:tavLst>
                                        <p:tav tm="0">
                                          <p:val>
                                            <p:strVal val="ppt_x"/>
                                          </p:val>
                                        </p:tav>
                                        <p:tav tm="100000">
                                          <p:val>
                                            <p:strVal val="ppt_x"/>
                                          </p:val>
                                        </p:tav>
                                      </p:tavLst>
                                    </p:anim>
                                    <p:anim calcmode="lin" valueType="num">
                                      <p:cBhvr>
                                        <p:cTn id="57" dur="1000"/>
                                        <p:tgtEl>
                                          <p:spTgt spid="9"/>
                                        </p:tgtEl>
                                        <p:attrNameLst>
                                          <p:attrName>ppt_y</p:attrName>
                                        </p:attrNameLst>
                                      </p:cBhvr>
                                      <p:tavLst>
                                        <p:tav tm="0">
                                          <p:val>
                                            <p:strVal val="ppt_y"/>
                                          </p:val>
                                        </p:tav>
                                        <p:tav tm="100000">
                                          <p:val>
                                            <p:strVal val="ppt_y+.1"/>
                                          </p:val>
                                        </p:tav>
                                      </p:tavLst>
                                    </p:anim>
                                    <p:set>
                                      <p:cBhvr>
                                        <p:cTn id="58" dur="1" fill="hold">
                                          <p:stCondLst>
                                            <p:cond delay="999"/>
                                          </p:stCondLst>
                                        </p:cTn>
                                        <p:tgtEl>
                                          <p:spTgt spid="9"/>
                                        </p:tgtEl>
                                        <p:attrNameLst>
                                          <p:attrName>style.visibility</p:attrName>
                                        </p:attrNameLst>
                                      </p:cBhvr>
                                      <p:to>
                                        <p:strVal val="hidden"/>
                                      </p:to>
                                    </p:set>
                                  </p:childTnLst>
                                </p:cTn>
                              </p:par>
                              <p:par>
                                <p:cTn id="59" presetID="22" presetClass="exit" presetSubtype="4" fill="hold" nodeType="withEffect">
                                  <p:stCondLst>
                                    <p:cond delay="0"/>
                                  </p:stCondLst>
                                  <p:childTnLst>
                                    <p:animEffect transition="out" filter="wipe(down)">
                                      <p:cBhvr>
                                        <p:cTn id="60" dur="500"/>
                                        <p:tgtEl>
                                          <p:spTgt spid="15"/>
                                        </p:tgtEl>
                                      </p:cBhvr>
                                    </p:animEffect>
                                    <p:set>
                                      <p:cBhvr>
                                        <p:cTn id="61" dur="1" fill="hold">
                                          <p:stCondLst>
                                            <p:cond delay="499"/>
                                          </p:stCondLst>
                                        </p:cTn>
                                        <p:tgtEl>
                                          <p:spTgt spid="15"/>
                                        </p:tgtEl>
                                        <p:attrNameLst>
                                          <p:attrName>style.visibility</p:attrName>
                                        </p:attrNameLst>
                                      </p:cBhvr>
                                      <p:to>
                                        <p:strVal val="hidden"/>
                                      </p:to>
                                    </p:set>
                                  </p:childTnLst>
                                </p:cTn>
                              </p:par>
                            </p:childTnLst>
                          </p:cTn>
                        </p:par>
                        <p:par>
                          <p:cTn id="62" fill="hold">
                            <p:stCondLst>
                              <p:cond delay="1000"/>
                            </p:stCondLst>
                            <p:childTnLst>
                              <p:par>
                                <p:cTn id="63" presetID="16" presetClass="entr" presetSubtype="37"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barn(outVertical)">
                                      <p:cBhvr>
                                        <p:cTn id="65" dur="500"/>
                                        <p:tgtEl>
                                          <p:spTgt spid="10"/>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12"/>
                                        </p:tgtEl>
                                        <p:attrNameLst>
                                          <p:attrName>style.visibility</p:attrName>
                                        </p:attrNameLst>
                                      </p:cBhvr>
                                      <p:to>
                                        <p:strVal val="visible"/>
                                      </p:to>
                                    </p:set>
                                    <p:animEffect transition="in" filter="fade">
                                      <p:cBhvr>
                                        <p:cTn id="68" dur="500"/>
                                        <p:tgtEl>
                                          <p:spTgt spid="12"/>
                                        </p:tgtEl>
                                      </p:cBhvr>
                                    </p:animEffect>
                                  </p:childTnLst>
                                </p:cTn>
                              </p:par>
                              <p:par>
                                <p:cTn id="69" presetID="22" presetClass="entr" presetSubtype="1" fill="hold" nodeType="withEffect">
                                  <p:stCondLst>
                                    <p:cond delay="0"/>
                                  </p:stCondLst>
                                  <p:childTnLst>
                                    <p:set>
                                      <p:cBhvr>
                                        <p:cTn id="70" dur="1" fill="hold">
                                          <p:stCondLst>
                                            <p:cond delay="0"/>
                                          </p:stCondLst>
                                        </p:cTn>
                                        <p:tgtEl>
                                          <p:spTgt spid="17"/>
                                        </p:tgtEl>
                                        <p:attrNameLst>
                                          <p:attrName>style.visibility</p:attrName>
                                        </p:attrNameLst>
                                      </p:cBhvr>
                                      <p:to>
                                        <p:strVal val="visible"/>
                                      </p:to>
                                    </p:set>
                                    <p:animEffect transition="in" filter="wipe(up)">
                                      <p:cBhvr>
                                        <p:cTn id="71" dur="500"/>
                                        <p:tgtEl>
                                          <p:spTgt spid="17"/>
                                        </p:tgtEl>
                                      </p:cBhvr>
                                    </p:animEffect>
                                  </p:childTnLst>
                                </p:cTn>
                              </p:par>
                            </p:childTnLst>
                          </p:cTn>
                        </p:par>
                      </p:childTnLst>
                    </p:cTn>
                  </p:par>
                  <p:par>
                    <p:cTn id="72" fill="hold">
                      <p:stCondLst>
                        <p:cond delay="indefinite"/>
                      </p:stCondLst>
                      <p:childTnLst>
                        <p:par>
                          <p:cTn id="73" fill="hold">
                            <p:stCondLst>
                              <p:cond delay="0"/>
                            </p:stCondLst>
                            <p:childTnLst>
                              <p:par>
                                <p:cTn id="74" presetID="16" presetClass="exit" presetSubtype="37" fill="hold" grpId="1" nodeType="clickEffect">
                                  <p:stCondLst>
                                    <p:cond delay="0"/>
                                  </p:stCondLst>
                                  <p:childTnLst>
                                    <p:animEffect transition="out" filter="barn(outVertical)">
                                      <p:cBhvr>
                                        <p:cTn id="75" dur="500"/>
                                        <p:tgtEl>
                                          <p:spTgt spid="10"/>
                                        </p:tgtEl>
                                      </p:cBhvr>
                                    </p:animEffect>
                                    <p:set>
                                      <p:cBhvr>
                                        <p:cTn id="76" dur="1" fill="hold">
                                          <p:stCondLst>
                                            <p:cond delay="499"/>
                                          </p:stCondLst>
                                        </p:cTn>
                                        <p:tgtEl>
                                          <p:spTgt spid="10"/>
                                        </p:tgtEl>
                                        <p:attrNameLst>
                                          <p:attrName>style.visibility</p:attrName>
                                        </p:attrNameLst>
                                      </p:cBhvr>
                                      <p:to>
                                        <p:strVal val="hidden"/>
                                      </p:to>
                                    </p:set>
                                  </p:childTnLst>
                                </p:cTn>
                              </p:par>
                              <p:par>
                                <p:cTn id="77" presetID="22" presetClass="exit" presetSubtype="4" fill="hold" nodeType="withEffect">
                                  <p:stCondLst>
                                    <p:cond delay="0"/>
                                  </p:stCondLst>
                                  <p:childTnLst>
                                    <p:animEffect transition="out" filter="wipe(down)">
                                      <p:cBhvr>
                                        <p:cTn id="78" dur="500"/>
                                        <p:tgtEl>
                                          <p:spTgt spid="17"/>
                                        </p:tgtEl>
                                      </p:cBhvr>
                                    </p:animEffect>
                                    <p:set>
                                      <p:cBhvr>
                                        <p:cTn id="79" dur="1" fill="hold">
                                          <p:stCondLst>
                                            <p:cond delay="499"/>
                                          </p:stCondLst>
                                        </p:cTn>
                                        <p:tgtEl>
                                          <p:spTgt spid="17"/>
                                        </p:tgtEl>
                                        <p:attrNameLst>
                                          <p:attrName>style.visibility</p:attrName>
                                        </p:attrNameLst>
                                      </p:cBhvr>
                                      <p:to>
                                        <p:strVal val="hidden"/>
                                      </p:to>
                                    </p:set>
                                  </p:childTnLst>
                                </p:cTn>
                              </p:par>
                            </p:childTnLst>
                          </p:cTn>
                        </p:par>
                        <p:par>
                          <p:cTn id="80" fill="hold">
                            <p:stCondLst>
                              <p:cond delay="500"/>
                            </p:stCondLst>
                            <p:childTnLst>
                              <p:par>
                                <p:cTn id="81" presetID="16" presetClass="entr" presetSubtype="37" fill="hold" grpId="0" nodeType="afterEffect">
                                  <p:stCondLst>
                                    <p:cond delay="0"/>
                                  </p:stCondLst>
                                  <p:childTnLst>
                                    <p:set>
                                      <p:cBhvr>
                                        <p:cTn id="82" dur="1" fill="hold">
                                          <p:stCondLst>
                                            <p:cond delay="0"/>
                                          </p:stCondLst>
                                        </p:cTn>
                                        <p:tgtEl>
                                          <p:spTgt spid="13"/>
                                        </p:tgtEl>
                                        <p:attrNameLst>
                                          <p:attrName>style.visibility</p:attrName>
                                        </p:attrNameLst>
                                      </p:cBhvr>
                                      <p:to>
                                        <p:strVal val="visible"/>
                                      </p:to>
                                    </p:set>
                                    <p:animEffect transition="in" filter="barn(outVertical)">
                                      <p:cBhvr>
                                        <p:cTn id="8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0" grpId="0" animBg="1"/>
      <p:bldP spid="10" grpId="1" animBg="1"/>
      <p:bldP spid="9" grpId="0" animBg="1"/>
      <p:bldP spid="9" grpId="1" animBg="1"/>
      <p:bldP spid="7" grpId="0" animBg="1"/>
      <p:bldP spid="7" grpId="1" animBg="1"/>
      <p:bldP spid="5" grpId="0" animBg="1"/>
      <p:bldP spid="5" grpId="1" animBg="1"/>
      <p:bldP spid="6" grpId="0"/>
      <p:bldP spid="8"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“Beware”</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r>
              <a:rPr lang="en-U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2 Chronicles  19:9, 10</a:t>
            </a:r>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a:t>
            </a:r>
          </a:p>
          <a:p>
            <a:pPr lvl="1"/>
            <a:r>
              <a:rPr lang="en-US" dirty="0" smtClean="0">
                <a:latin typeface="Andalus" pitchFamily="18" charset="-78"/>
                <a:cs typeface="Andalus" pitchFamily="18" charset="-78"/>
              </a:rPr>
              <a:t>“And he commanded them, saying, ‘Thus you shall act in the fear of the LORD, faithfully and with a loyal heart: Whatever case comes to you from your brethren who dwell in their cities, whether of bloodshed or offenses against law or commandment, against statutes or ordinances, you shall warn them, lest they trespass against the LORD and wrath come upon you and your brethren. Do this, and you will not be guilty.’”</a:t>
            </a:r>
          </a:p>
        </p:txBody>
      </p:sp>
    </p:spTree>
    <p:extLst>
      <p:ext uri="{BB962C8B-B14F-4D97-AF65-F5344CB8AC3E}">
        <p14:creationId xmlns:p14="http://schemas.microsoft.com/office/powerpoint/2010/main" val="1280800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“Beware”</a:t>
            </a:r>
            <a:endParaRPr lang="en-US" dirty="0"/>
          </a:p>
        </p:txBody>
      </p:sp>
      <p:sp>
        <p:nvSpPr>
          <p:cNvPr id="3" name="Content Placeholder 2"/>
          <p:cNvSpPr>
            <a:spLocks noGrp="1"/>
          </p:cNvSpPr>
          <p:nvPr>
            <p:ph idx="1"/>
          </p:nvPr>
        </p:nvSpPr>
        <p:spPr>
          <a:xfrm>
            <a:off x="457200" y="1600200"/>
            <a:ext cx="8229600" cy="5105400"/>
          </a:xfrm>
        </p:spPr>
        <p:txBody>
          <a:bodyPr>
            <a:normAutofit/>
          </a:bodyPr>
          <a:lstStyle/>
          <a:p>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rPr>
              <a:t>Isaiah 58:1,</a:t>
            </a:r>
            <a:r>
              <a:rPr lang="en-US" dirty="0" smtClean="0"/>
              <a:t/>
            </a:r>
            <a:br>
              <a:rPr lang="en-US" dirty="0" smtClean="0"/>
            </a:br>
            <a:r>
              <a:rPr lang="en-US" dirty="0" smtClean="0">
                <a:latin typeface="Andalus" pitchFamily="18" charset="-78"/>
                <a:cs typeface="Andalus" pitchFamily="18" charset="-78"/>
              </a:rPr>
              <a:t>“Cry aloud, spare not; Lift up your voice like a trumpet; Tell My people their transgression, And the house of Jacob their sins.”</a:t>
            </a:r>
          </a:p>
          <a:p>
            <a:r>
              <a:rPr lang="en-US"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Forte" pitchFamily="66" charset="0"/>
                <a:cs typeface="Andalus" pitchFamily="18" charset="-78"/>
              </a:rPr>
              <a:t>1 Thessalonians 5:14,</a:t>
            </a:r>
            <a:r>
              <a:rPr lang="en-US" dirty="0" smtClean="0">
                <a:latin typeface="Andalus" pitchFamily="18" charset="-78"/>
                <a:cs typeface="Andalus" pitchFamily="18" charset="-78"/>
              </a:rPr>
              <a:t/>
            </a:r>
            <a:br>
              <a:rPr lang="en-US" dirty="0" smtClean="0">
                <a:latin typeface="Andalus" pitchFamily="18" charset="-78"/>
                <a:cs typeface="Andalus" pitchFamily="18" charset="-78"/>
              </a:rPr>
            </a:br>
            <a:r>
              <a:rPr lang="en-US" dirty="0" smtClean="0">
                <a:latin typeface="Andalus" pitchFamily="18" charset="-78"/>
                <a:cs typeface="Andalus" pitchFamily="18" charset="-78"/>
              </a:rPr>
              <a:t>“Now we exhort you, brethren, warn those who are unruly, comfort the fainthearted, uphold the weak, be patient with all.”</a:t>
            </a:r>
          </a:p>
        </p:txBody>
      </p:sp>
    </p:spTree>
    <p:extLst>
      <p:ext uri="{BB962C8B-B14F-4D97-AF65-F5344CB8AC3E}">
        <p14:creationId xmlns:p14="http://schemas.microsoft.com/office/powerpoint/2010/main" val="2796915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“Beware”</a:t>
            </a:r>
            <a:endParaRPr lang="en-US" dirty="0"/>
          </a:p>
        </p:txBody>
      </p:sp>
      <p:sp>
        <p:nvSpPr>
          <p:cNvPr id="3" name="Content Placeholder 2"/>
          <p:cNvSpPr>
            <a:spLocks noGrp="1"/>
          </p:cNvSpPr>
          <p:nvPr>
            <p:ph idx="1"/>
          </p:nvPr>
        </p:nvSpPr>
        <p:spPr>
          <a:xfrm>
            <a:off x="457200" y="1524000"/>
            <a:ext cx="8229600" cy="5105400"/>
          </a:xfrm>
          <a:solidFill>
            <a:schemeClr val="bg1"/>
          </a:solidFill>
          <a:ln w="57150">
            <a:solidFill>
              <a:schemeClr val="bg2">
                <a:lumMod val="75000"/>
              </a:schemeClr>
            </a:solidFill>
          </a:ln>
          <a:effectLst>
            <a:glow rad="228600">
              <a:schemeClr val="accent1">
                <a:satMod val="175000"/>
                <a:alpha val="40000"/>
              </a:schemeClr>
            </a:glow>
          </a:effectLst>
        </p:spPr>
        <p:txBody>
          <a:bodyPr>
            <a:normAutofit fontScale="92500" lnSpcReduction="10000"/>
          </a:bodyPr>
          <a:lstStyle/>
          <a:p>
            <a:r>
              <a:rPr lang="en-US" sz="3900" dirty="0" smtClean="0"/>
              <a:t>Acts 20:31,</a:t>
            </a:r>
            <a:r>
              <a:rPr lang="en-US" dirty="0" smtClean="0"/>
              <a:t/>
            </a:r>
            <a:br>
              <a:rPr lang="en-US" dirty="0" smtClean="0"/>
            </a:br>
            <a:r>
              <a:rPr lang="en-US" dirty="0" smtClean="0">
                <a:latin typeface="Andalus" pitchFamily="18" charset="-78"/>
                <a:cs typeface="Andalus" pitchFamily="18" charset="-78"/>
              </a:rPr>
              <a:t>“Therefore watch, and remember that for three years I did not cease to warn everyone night and day with tears.”</a:t>
            </a:r>
          </a:p>
          <a:p>
            <a:r>
              <a:rPr lang="en-US" sz="3900" dirty="0" smtClean="0">
                <a:cs typeface="Andalus" pitchFamily="18" charset="-78"/>
              </a:rPr>
              <a:t>1 Corinthians 4:14,</a:t>
            </a:r>
            <a:r>
              <a:rPr lang="en-US" dirty="0" smtClean="0">
                <a:latin typeface="Andalus" pitchFamily="18" charset="-78"/>
                <a:cs typeface="Andalus" pitchFamily="18" charset="-78"/>
              </a:rPr>
              <a:t/>
            </a:r>
            <a:br>
              <a:rPr lang="en-US" dirty="0" smtClean="0">
                <a:latin typeface="Andalus" pitchFamily="18" charset="-78"/>
                <a:cs typeface="Andalus" pitchFamily="18" charset="-78"/>
              </a:rPr>
            </a:br>
            <a:r>
              <a:rPr lang="en-US" dirty="0" smtClean="0">
                <a:latin typeface="Andalus" pitchFamily="18" charset="-78"/>
                <a:cs typeface="Andalus" pitchFamily="18" charset="-78"/>
              </a:rPr>
              <a:t>“I do not write these things to shame you, but as my beloved children I warn you.”</a:t>
            </a:r>
          </a:p>
          <a:p>
            <a:r>
              <a:rPr lang="en-US" sz="3900" dirty="0" smtClean="0">
                <a:cs typeface="Andalus" pitchFamily="18" charset="-78"/>
              </a:rPr>
              <a:t>Colossians 1:28,</a:t>
            </a:r>
            <a:r>
              <a:rPr lang="en-US" dirty="0">
                <a:latin typeface="Andalus" pitchFamily="18" charset="-78"/>
                <a:cs typeface="Andalus" pitchFamily="18" charset="-78"/>
              </a:rPr>
              <a:t/>
            </a:r>
            <a:br>
              <a:rPr lang="en-US" dirty="0">
                <a:latin typeface="Andalus" pitchFamily="18" charset="-78"/>
                <a:cs typeface="Andalus" pitchFamily="18" charset="-78"/>
              </a:rPr>
            </a:br>
            <a:r>
              <a:rPr lang="en-US" dirty="0" smtClean="0">
                <a:latin typeface="Andalus" pitchFamily="18" charset="-78"/>
                <a:cs typeface="Andalus" pitchFamily="18" charset="-78"/>
              </a:rPr>
              <a:t>“Him we preach, warning every man and teaching every man in all wisdom, that we may present every man perfect in Christ Jesus.”</a:t>
            </a:r>
          </a:p>
        </p:txBody>
      </p:sp>
    </p:spTree>
    <p:extLst>
      <p:ext uri="{BB962C8B-B14F-4D97-AF65-F5344CB8AC3E}">
        <p14:creationId xmlns:p14="http://schemas.microsoft.com/office/powerpoint/2010/main" val="4046770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Teaches US to hate evil</a:t>
            </a:r>
            <a:endParaRPr lang="en-US" dirty="0"/>
          </a:p>
        </p:txBody>
      </p:sp>
      <p:sp>
        <p:nvSpPr>
          <p:cNvPr id="6" name="TextBox 5"/>
          <p:cNvSpPr txBox="1"/>
          <p:nvPr/>
        </p:nvSpPr>
        <p:spPr>
          <a:xfrm>
            <a:off x="762000" y="2819400"/>
            <a:ext cx="444352" cy="707886"/>
          </a:xfrm>
          <a:prstGeom prst="rect">
            <a:avLst/>
          </a:prstGeom>
          <a:noFill/>
        </p:spPr>
        <p:txBody>
          <a:bodyPr wrap="none" rtlCol="0">
            <a:spAutoFit/>
          </a:bodyPr>
          <a:lstStyle/>
          <a:p>
            <a:r>
              <a:rPr lang="en-US" sz="4000" dirty="0" smtClean="0">
                <a:solidFill>
                  <a:srgbClr val="C00000"/>
                </a:solidFill>
              </a:rPr>
              <a:t>2</a:t>
            </a:r>
            <a:endParaRPr lang="en-US" sz="4000" dirty="0">
              <a:solidFill>
                <a:srgbClr val="C00000"/>
              </a:solidFill>
            </a:endParaRPr>
          </a:p>
        </p:txBody>
      </p:sp>
      <p:pic>
        <p:nvPicPr>
          <p:cNvPr id="1026" name="Picture 2"/>
          <p:cNvPicPr>
            <a:picLocks noChangeAspect="1" noChangeArrowheads="1"/>
          </p:cNvPicPr>
          <p:nvPr/>
        </p:nvPicPr>
        <p:blipFill>
          <a:blip r:embed="rId2">
            <a:extLst>
              <a:ext uri="{BEBA8EAE-BF5A-486C-A8C5-ECC9F3942E4B}">
                <a14:imgProps xmlns:a14="http://schemas.microsoft.com/office/drawing/2010/main">
                  <a14:imgLayer r:embed="rId3">
                    <a14:imgEffect>
                      <a14:artisticLineDrawing/>
                    </a14:imgEffect>
                  </a14:imgLayer>
                </a14:imgProps>
              </a:ext>
              <a:ext uri="{28A0092B-C50C-407E-A947-70E740481C1C}">
                <a14:useLocalDpi xmlns:a14="http://schemas.microsoft.com/office/drawing/2010/main" val="0"/>
              </a:ext>
            </a:extLst>
          </a:blip>
          <a:srcRect/>
          <a:stretch>
            <a:fillRect/>
          </a:stretch>
        </p:blipFill>
        <p:spPr bwMode="auto">
          <a:xfrm>
            <a:off x="365125" y="1143000"/>
            <a:ext cx="8413750" cy="256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2051039"/>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p:spPr>
        <p:txBody>
          <a:bodyPr>
            <a:normAutofit/>
          </a:bodyPr>
          <a:lstStyle/>
          <a:p>
            <a:r>
              <a:rPr lang="en-US" sz="6000" dirty="0" smtClean="0">
                <a:solidFill>
                  <a:srgbClr val="FFC000"/>
                </a:solidFill>
              </a:rPr>
              <a:t>Beware of Evil</a:t>
            </a:r>
            <a:endParaRPr lang="en-US" sz="6000" dirty="0">
              <a:solidFill>
                <a:srgbClr val="FFC000"/>
              </a:solidFill>
            </a:endParaRPr>
          </a:p>
        </p:txBody>
      </p:sp>
      <p:sp>
        <p:nvSpPr>
          <p:cNvPr id="3" name="Content Placeholder 2"/>
          <p:cNvSpPr>
            <a:spLocks noGrp="1"/>
          </p:cNvSpPr>
          <p:nvPr>
            <p:ph idx="1"/>
          </p:nvPr>
        </p:nvSpPr>
        <p:spPr>
          <a:solidFill>
            <a:schemeClr val="bg1"/>
          </a:solidFill>
          <a:ln>
            <a:solidFill>
              <a:schemeClr val="bg2">
                <a:lumMod val="50000"/>
              </a:schemeClr>
            </a:solidFill>
          </a:ln>
          <a:effectLst>
            <a:outerShdw blurRad="63500" sx="102000" sy="102000" algn="ctr" rotWithShape="0">
              <a:prstClr val="black">
                <a:alpha val="40000"/>
              </a:prstClr>
            </a:outerShdw>
          </a:effectLst>
        </p:spPr>
        <p:txBody>
          <a:bodyPr>
            <a:normAutofit lnSpcReduction="10000"/>
          </a:bodyPr>
          <a:lstStyle/>
          <a:p>
            <a:r>
              <a:rPr lang="en-US" dirty="0" smtClean="0"/>
              <a:t>“You who love the LORD, hate </a:t>
            </a:r>
            <a:r>
              <a:rPr lang="en-US" dirty="0" smtClean="0">
                <a:solidFill>
                  <a:srgbClr val="C00000"/>
                </a:solidFill>
              </a:rPr>
              <a:t>evil</a:t>
            </a:r>
            <a:r>
              <a:rPr lang="en-US" dirty="0" smtClean="0"/>
              <a:t>! He preserves the souls of His saints; He delivers them out of the hand of the wicked” (Ps. 97:10)</a:t>
            </a:r>
          </a:p>
          <a:p>
            <a:r>
              <a:rPr lang="en-US" dirty="0" smtClean="0"/>
              <a:t>“Let love be without hypocrisy. Abhor what is </a:t>
            </a:r>
            <a:r>
              <a:rPr lang="en-US" dirty="0" smtClean="0">
                <a:solidFill>
                  <a:srgbClr val="C00000"/>
                </a:solidFill>
              </a:rPr>
              <a:t>evil</a:t>
            </a:r>
            <a:r>
              <a:rPr lang="en-US" dirty="0" smtClean="0"/>
              <a:t>. Cling to what is good” (Rom. 12:9)</a:t>
            </a:r>
          </a:p>
          <a:p>
            <a:r>
              <a:rPr lang="en-US" dirty="0" smtClean="0"/>
              <a:t>“Now these things became our examples, to the intent that we should not lust after </a:t>
            </a:r>
            <a:r>
              <a:rPr lang="en-US" dirty="0" smtClean="0">
                <a:solidFill>
                  <a:srgbClr val="C00000"/>
                </a:solidFill>
              </a:rPr>
              <a:t>evil things </a:t>
            </a:r>
            <a:r>
              <a:rPr lang="en-US" dirty="0" smtClean="0"/>
              <a:t>as they also lusted” (1 Cor. 10:6)</a:t>
            </a:r>
          </a:p>
          <a:p>
            <a:r>
              <a:rPr lang="en-US" dirty="0" smtClean="0"/>
              <a:t>“Abstain from every form of </a:t>
            </a:r>
            <a:r>
              <a:rPr lang="en-US" dirty="0" smtClean="0">
                <a:solidFill>
                  <a:srgbClr val="C00000"/>
                </a:solidFill>
              </a:rPr>
              <a:t>evil</a:t>
            </a:r>
            <a:r>
              <a:rPr lang="en-US" dirty="0" smtClean="0"/>
              <a:t>” (1 Thess. 5:22)</a:t>
            </a:r>
          </a:p>
        </p:txBody>
      </p:sp>
    </p:spTree>
    <p:extLst>
      <p:ext uri="{BB962C8B-B14F-4D97-AF65-F5344CB8AC3E}">
        <p14:creationId xmlns:p14="http://schemas.microsoft.com/office/powerpoint/2010/main" val="722434496"/>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Office Them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522</TotalTime>
  <Words>1229</Words>
  <Application>Microsoft Office PowerPoint</Application>
  <PresentationFormat>On-screen Show (4:3)</PresentationFormat>
  <Paragraphs>98</Paragraphs>
  <Slides>15</Slides>
  <Notes>9</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15</vt:i4>
      </vt:variant>
    </vt:vector>
  </HeadingPairs>
  <TitlesOfParts>
    <vt:vector size="26" baseType="lpstr">
      <vt:lpstr>Arial</vt:lpstr>
      <vt:lpstr>Segoe Print</vt:lpstr>
      <vt:lpstr>Andalus</vt:lpstr>
      <vt:lpstr>Calibri</vt:lpstr>
      <vt:lpstr>Aharoni</vt:lpstr>
      <vt:lpstr>Arial Black</vt:lpstr>
      <vt:lpstr>Viner Hand ITC</vt:lpstr>
      <vt:lpstr>Monotype Corsiva</vt:lpstr>
      <vt:lpstr>Pristina</vt:lpstr>
      <vt:lpstr>Forte</vt:lpstr>
      <vt:lpstr>Office Theme</vt:lpstr>
      <vt:lpstr>“Beware”</vt:lpstr>
      <vt:lpstr>Teaches us the duty to warn others</vt:lpstr>
      <vt:lpstr>Give Warning!</vt:lpstr>
      <vt:lpstr>Ezekiel 3:17, 18</vt:lpstr>
      <vt:lpstr>“Beware”</vt:lpstr>
      <vt:lpstr>“Beware”</vt:lpstr>
      <vt:lpstr>“Beware”</vt:lpstr>
      <vt:lpstr>Teaches US to hate evil</vt:lpstr>
      <vt:lpstr>Beware of Evil</vt:lpstr>
      <vt:lpstr>Beware of Evil Abroad</vt:lpstr>
      <vt:lpstr>Beware of Evil Abroad</vt:lpstr>
      <vt:lpstr>Beware of Evil Abroad</vt:lpstr>
      <vt:lpstr>Beware of Evil Abroad</vt:lpstr>
      <vt:lpstr>1 Peter 3:17, 18</vt:lpstr>
      <vt:lpstr>In The Next Lesson,  We Will Give Warning Against: </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J. Wallace</dc:creator>
  <cp:lastModifiedBy>Steven J. Wallace</cp:lastModifiedBy>
  <cp:revision>49</cp:revision>
  <dcterms:created xsi:type="dcterms:W3CDTF">2012-10-24T17:05:32Z</dcterms:created>
  <dcterms:modified xsi:type="dcterms:W3CDTF">2012-10-30T16:15:56Z</dcterms:modified>
</cp:coreProperties>
</file>