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sldIdLst>
    <p:sldId id="258" r:id="rId2"/>
    <p:sldId id="279" r:id="rId3"/>
    <p:sldId id="275" r:id="rId4"/>
    <p:sldId id="280" r:id="rId5"/>
    <p:sldId id="281" r:id="rId6"/>
    <p:sldId id="272" r:id="rId7"/>
    <p:sldId id="283" r:id="rId8"/>
    <p:sldId id="268" r:id="rId9"/>
    <p:sldId id="284" r:id="rId10"/>
    <p:sldId id="285" r:id="rId11"/>
    <p:sldId id="269" r:id="rId12"/>
    <p:sldId id="282" r:id="rId13"/>
    <p:sldId id="286" r:id="rId14"/>
    <p:sldId id="276" r:id="rId15"/>
    <p:sldId id="277" r:id="rId16"/>
    <p:sldId id="278" r:id="rId17"/>
    <p:sldId id="270" r:id="rId18"/>
  </p:sldIdLst>
  <p:sldSz cx="9144000" cy="6858000" type="screen4x3"/>
  <p:notesSz cx="6858000" cy="9144000"/>
  <p:embeddedFontLst>
    <p:embeddedFont>
      <p:font typeface="Wingdings 3" pitchFamily="18" charset="2"/>
      <p:regular r:id="rId20"/>
    </p:embeddedFont>
    <p:embeddedFont>
      <p:font typeface="Matura MT Script Capitals" pitchFamily="66" charset="0"/>
      <p:regular r:id="rId21"/>
    </p:embeddedFont>
    <p:embeddedFont>
      <p:font typeface="Andalus" pitchFamily="18" charset="-78"/>
      <p:regular r:id="rId22"/>
    </p:embeddedFont>
    <p:embeddedFont>
      <p:font typeface="Calibri" pitchFamily="34" charset="0"/>
      <p:regular r:id="rId23"/>
      <p:bold r:id="rId24"/>
      <p:italic r:id="rId25"/>
      <p:boldItalic r:id="rId26"/>
    </p:embeddedFont>
    <p:embeddedFont>
      <p:font typeface="Aharoni" pitchFamily="2" charset="-79"/>
      <p:bold r:id="rId27"/>
    </p:embeddedFont>
    <p:embeddedFont>
      <p:font typeface="Viner Hand ITC" pitchFamily="66" charset="0"/>
      <p:regular r:id="rId28"/>
    </p:embeddedFont>
    <p:embeddedFont>
      <p:font typeface="Monotype Corsiva" pitchFamily="66" charset="0"/>
      <p:italic r:id="rId29"/>
    </p:embeddedFont>
    <p:embeddedFont>
      <p:font typeface="Forte" pitchFamily="66" charset="0"/>
      <p:regular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11" autoAdjust="0"/>
  </p:normalViewPr>
  <p:slideViewPr>
    <p:cSldViewPr>
      <p:cViewPr varScale="1">
        <p:scale>
          <a:sx n="64" d="100"/>
          <a:sy n="64" d="100"/>
        </p:scale>
        <p:origin x="-15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B6441-0C86-46A0-AEFC-7A308C5E96CD}" type="datetimeFigureOut">
              <a:rPr lang="en-US" smtClean="0"/>
              <a:t>10/30/2012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19F77-34EB-4675-B176-0B35369828D6}" type="slidenum">
              <a:rPr lang="en-US" smtClean="0"/>
              <a:t>‹#›</a:t>
            </a:fld>
            <a:endParaRPr lang="en-US"/>
          </a:p>
        </p:txBody>
      </p:sp>
    </p:spTree>
    <p:extLst>
      <p:ext uri="{BB962C8B-B14F-4D97-AF65-F5344CB8AC3E}">
        <p14:creationId xmlns:p14="http://schemas.microsoft.com/office/powerpoint/2010/main" val="1822933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situations that cry</a:t>
            </a:r>
            <a:r>
              <a:rPr lang="en-US" baseline="0" dirty="0" smtClean="0"/>
              <a:t> “beware” we need to be diligent to “take care.”</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a:t>
            </a:fld>
            <a:endParaRPr lang="en-US"/>
          </a:p>
        </p:txBody>
      </p:sp>
    </p:spTree>
    <p:extLst>
      <p:ext uri="{BB962C8B-B14F-4D97-AF65-F5344CB8AC3E}">
        <p14:creationId xmlns:p14="http://schemas.microsoft.com/office/powerpoint/2010/main" val="1704352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of us consider deceit,</a:t>
            </a:r>
            <a:r>
              <a:rPr lang="en-US" baseline="0" dirty="0" smtClean="0"/>
              <a:t> lewdness and pride as evil? Sometimes people call lies as “little white lies.” Do we ever say, “he spoke a little while evil”?  How many of us talk about short shorts, mini skirts, low cut shirts, bathing suits, body molding clothing as “evil attire?” How often do we refer to mixed dancing as “mixed evil?” Unchaste bodily movements?  How often do we look at the greedy desire to have more as “evil desire?”</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5</a:t>
            </a:fld>
            <a:endParaRPr lang="en-US"/>
          </a:p>
        </p:txBody>
      </p:sp>
    </p:spTree>
    <p:extLst>
      <p:ext uri="{BB962C8B-B14F-4D97-AF65-F5344CB8AC3E}">
        <p14:creationId xmlns:p14="http://schemas.microsoft.com/office/powerpoint/2010/main" val="829085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“holding” (v. 3). </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8</a:t>
            </a:fld>
            <a:endParaRPr lang="en-US"/>
          </a:p>
        </p:txBody>
      </p:sp>
    </p:spTree>
    <p:extLst>
      <p:ext uri="{BB962C8B-B14F-4D97-AF65-F5344CB8AC3E}">
        <p14:creationId xmlns:p14="http://schemas.microsoft.com/office/powerpoint/2010/main" val="565290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“holding” (v. </a:t>
            </a:r>
            <a:r>
              <a:rPr lang="en-US" smtClean="0"/>
              <a:t>3). </a:t>
            </a:r>
            <a:endParaRPr lang="en-US"/>
          </a:p>
        </p:txBody>
      </p:sp>
      <p:sp>
        <p:nvSpPr>
          <p:cNvPr id="4" name="Slide Number Placeholder 3"/>
          <p:cNvSpPr>
            <a:spLocks noGrp="1"/>
          </p:cNvSpPr>
          <p:nvPr>
            <p:ph type="sldNum" sz="quarter" idx="10"/>
          </p:nvPr>
        </p:nvSpPr>
        <p:spPr/>
        <p:txBody>
          <a:bodyPr/>
          <a:lstStyle/>
          <a:p>
            <a:fld id="{AA719F77-34EB-4675-B176-0B35369828D6}" type="slidenum">
              <a:rPr lang="en-US" smtClean="0"/>
              <a:t>9</a:t>
            </a:fld>
            <a:endParaRPr lang="en-US"/>
          </a:p>
        </p:txBody>
      </p:sp>
    </p:spTree>
    <p:extLst>
      <p:ext uri="{BB962C8B-B14F-4D97-AF65-F5344CB8AC3E}">
        <p14:creationId xmlns:p14="http://schemas.microsoft.com/office/powerpoint/2010/main" val="565290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“holding” (v. </a:t>
            </a:r>
            <a:r>
              <a:rPr lang="en-US" smtClean="0"/>
              <a:t>3). </a:t>
            </a:r>
            <a:endParaRPr lang="en-US"/>
          </a:p>
        </p:txBody>
      </p:sp>
      <p:sp>
        <p:nvSpPr>
          <p:cNvPr id="4" name="Slide Number Placeholder 3"/>
          <p:cNvSpPr>
            <a:spLocks noGrp="1"/>
          </p:cNvSpPr>
          <p:nvPr>
            <p:ph type="sldNum" sz="quarter" idx="10"/>
          </p:nvPr>
        </p:nvSpPr>
        <p:spPr/>
        <p:txBody>
          <a:bodyPr/>
          <a:lstStyle/>
          <a:p>
            <a:fld id="{AA719F77-34EB-4675-B176-0B35369828D6}" type="slidenum">
              <a:rPr lang="en-US" smtClean="0"/>
              <a:t>10</a:t>
            </a:fld>
            <a:endParaRPr lang="en-US"/>
          </a:p>
        </p:txBody>
      </p:sp>
    </p:spTree>
    <p:extLst>
      <p:ext uri="{BB962C8B-B14F-4D97-AF65-F5344CB8AC3E}">
        <p14:creationId xmlns:p14="http://schemas.microsoft.com/office/powerpoint/2010/main" val="56529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 breeds sin. This</a:t>
            </a:r>
            <a:r>
              <a:rPr lang="en-US" baseline="0" dirty="0" smtClean="0"/>
              <a:t> is a trait very peculiar to the sin of covetousness. David could also be lined up in coveting his neighbors wife he committed adultery, murder and sought to cover it up.</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12</a:t>
            </a:fld>
            <a:endParaRPr lang="en-US"/>
          </a:p>
        </p:txBody>
      </p:sp>
    </p:spTree>
    <p:extLst>
      <p:ext uri="{BB962C8B-B14F-4D97-AF65-F5344CB8AC3E}">
        <p14:creationId xmlns:p14="http://schemas.microsoft.com/office/powerpoint/2010/main" val="3236222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rgbClr val="FF6600"/>
            </a:gs>
            <a:gs pos="50000">
              <a:schemeClr val="accent6">
                <a:lumMod val="60000"/>
                <a:lumOff val="40000"/>
              </a:schemeClr>
            </a:gs>
            <a:gs pos="100000">
              <a:srgbClr val="FF6600"/>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5400">
                <a:latin typeface="Monotype Corsiva"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6">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355112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457725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406143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9530268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ndalus" pitchFamily="18" charset="-78"/>
                <a:cs typeface="Andalus" pitchFamily="18" charset="-78"/>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6">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1048003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819521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98787E-7BD8-4B4A-A569-5F5DD7D4E9B6}" type="datetimeFigureOut">
              <a:rPr lang="en-US" smtClean="0"/>
              <a:t>10/30/2012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6678415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98787E-7BD8-4B4A-A569-5F5DD7D4E9B6}" type="datetimeFigureOut">
              <a:rPr lang="en-US" smtClean="0"/>
              <a:t>10/30/2012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24962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8787E-7BD8-4B4A-A569-5F5DD7D4E9B6}" type="datetimeFigureOut">
              <a:rPr lang="en-US" smtClean="0"/>
              <a:t>10/30/2012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407694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350284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2696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6600"/>
            </a:gs>
            <a:gs pos="50000">
              <a:schemeClr val="accent6">
                <a:lumMod val="60000"/>
                <a:lumOff val="40000"/>
              </a:schemeClr>
            </a:gs>
            <a:gs pos="100000">
              <a:srgbClr val="FF660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435725"/>
            <a:ext cx="2133600" cy="365125"/>
          </a:xfrm>
          <a:prstGeom prst="rect">
            <a:avLst/>
          </a:prstGeom>
        </p:spPr>
        <p:txBody>
          <a:bodyPr vert="horz" lIns="91440" tIns="45720" rIns="91440" bIns="45720" rtlCol="0" anchor="ctr"/>
          <a:lstStyle>
            <a:lvl1pPr algn="l">
              <a:defRPr sz="1200">
                <a:solidFill>
                  <a:srgbClr val="C00000"/>
                </a:solidFill>
              </a:defRPr>
            </a:lvl1pPr>
          </a:lstStyle>
          <a:p>
            <a:fld id="{3398787E-7BD8-4B4A-A569-5F5DD7D4E9B6}" type="datetimeFigureOut">
              <a:rPr lang="en-US" smtClean="0"/>
              <a:pPr/>
              <a:t>10/30/2012</a:t>
            </a:fld>
            <a:endParaRPr lang="en-US"/>
          </a:p>
        </p:txBody>
      </p:sp>
      <p:sp>
        <p:nvSpPr>
          <p:cNvPr id="5" name="Footer Placeholder 4"/>
          <p:cNvSpPr>
            <a:spLocks noGrp="1"/>
          </p:cNvSpPr>
          <p:nvPr>
            <p:ph type="ftr" sz="quarter" idx="3"/>
          </p:nvPr>
        </p:nvSpPr>
        <p:spPr>
          <a:xfrm>
            <a:off x="3124200" y="6435725"/>
            <a:ext cx="2895600" cy="365125"/>
          </a:xfrm>
          <a:prstGeom prst="rect">
            <a:avLst/>
          </a:prstGeom>
        </p:spPr>
        <p:txBody>
          <a:bodyPr vert="horz" lIns="91440" tIns="45720" rIns="91440" bIns="45720" rtlCol="0" anchor="ctr"/>
          <a:lstStyle>
            <a:lvl1pPr algn="ctr">
              <a:defRPr sz="1200">
                <a:solidFill>
                  <a:srgbClr val="C00000"/>
                </a:solidFill>
              </a:defRPr>
            </a:lvl1pPr>
          </a:lstStyle>
          <a:p>
            <a:endParaRPr lang="en-US"/>
          </a:p>
        </p:txBody>
      </p:sp>
      <p:sp>
        <p:nvSpPr>
          <p:cNvPr id="6" name="Slide Number Placeholder 5"/>
          <p:cNvSpPr>
            <a:spLocks noGrp="1"/>
          </p:cNvSpPr>
          <p:nvPr>
            <p:ph type="sldNum" sz="quarter" idx="4"/>
          </p:nvPr>
        </p:nvSpPr>
        <p:spPr>
          <a:xfrm>
            <a:off x="6553200" y="6454775"/>
            <a:ext cx="2133600" cy="365125"/>
          </a:xfrm>
          <a:prstGeom prst="rect">
            <a:avLst/>
          </a:prstGeom>
        </p:spPr>
        <p:txBody>
          <a:bodyPr vert="horz" lIns="91440" tIns="45720" rIns="91440" bIns="45720" rtlCol="0" anchor="ctr"/>
          <a:lstStyle>
            <a:lvl1pPr algn="r">
              <a:defRPr sz="1200">
                <a:solidFill>
                  <a:srgbClr val="C00000"/>
                </a:solidFill>
              </a:defRPr>
            </a:lvl1pPr>
          </a:lstStyle>
          <a:p>
            <a:fld id="{EB388CEA-2D33-41AE-9A9D-C1573DDFBA27}" type="slidenum">
              <a:rPr lang="en-US" smtClean="0"/>
              <a:pPr/>
              <a:t>‹#›</a:t>
            </a:fld>
            <a:endParaRPr lang="en-US"/>
          </a:p>
        </p:txBody>
      </p:sp>
    </p:spTree>
    <p:extLst>
      <p:ext uri="{BB962C8B-B14F-4D97-AF65-F5344CB8AC3E}">
        <p14:creationId xmlns:p14="http://schemas.microsoft.com/office/powerpoint/2010/main" val="1130793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Viner Hand ITC" pitchFamily="66" charset="0"/>
          <a:ea typeface="+mj-ea"/>
          <a:cs typeface="Aharoni" pitchFamily="2" charset="-79"/>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onotype Corsiva"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onotype Corsiva"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onotype Corsiva"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effectLst>
                  <a:outerShdw blurRad="38100" dist="38100" dir="2700000" algn="tl">
                    <a:srgbClr val="000000">
                      <a:alpha val="43137"/>
                    </a:srgbClr>
                  </a:outerShdw>
                </a:effectLst>
              </a:rPr>
              <a:t>“Beware”</a:t>
            </a:r>
            <a:endParaRPr lang="en-US" sz="60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“Be guarded, take care, beware!”</a:t>
            </a:r>
          </a:p>
          <a:p>
            <a:r>
              <a:rPr lang="en-US" dirty="0" smtClean="0"/>
              <a:t>“Warning”</a:t>
            </a:r>
            <a:endParaRPr lang="en-US" dirty="0"/>
          </a:p>
        </p:txBody>
      </p:sp>
      <p:sp>
        <p:nvSpPr>
          <p:cNvPr id="4" name="TextBox 3"/>
          <p:cNvSpPr txBox="1"/>
          <p:nvPr/>
        </p:nvSpPr>
        <p:spPr>
          <a:xfrm>
            <a:off x="2667000" y="6477000"/>
            <a:ext cx="3691139" cy="338554"/>
          </a:xfrm>
          <a:prstGeom prst="rect">
            <a:avLst/>
          </a:prstGeom>
          <a:noFill/>
        </p:spPr>
        <p:txBody>
          <a:bodyPr wrap="none" rtlCol="0">
            <a:spAutoFit/>
          </a:bodyPr>
          <a:lstStyle/>
          <a:p>
            <a:r>
              <a:rPr lang="en-US" sz="1600" i="1" dirty="0" smtClean="0"/>
              <a:t>All verses are from the </a:t>
            </a:r>
            <a:r>
              <a:rPr lang="en-US" sz="1600" i="1" dirty="0" err="1" smtClean="0"/>
              <a:t>NKJV</a:t>
            </a:r>
            <a:r>
              <a:rPr lang="en-US" sz="1600" i="1" dirty="0" smtClean="0"/>
              <a:t> unless noted.</a:t>
            </a:r>
            <a:endParaRPr lang="en-US" sz="1600" i="1" dirty="0"/>
          </a:p>
        </p:txBody>
      </p:sp>
    </p:spTree>
    <p:extLst>
      <p:ext uri="{BB962C8B-B14F-4D97-AF65-F5344CB8AC3E}">
        <p14:creationId xmlns:p14="http://schemas.microsoft.com/office/powerpoint/2010/main" val="276840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2286000"/>
            <a:ext cx="7848600" cy="3886200"/>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Font typeface="+mj-lt"/>
              <a:buAutoNum type="arabicPeriod" startAt="2"/>
            </a:pP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Hypocrisy (</a:t>
            </a:r>
            <a:r>
              <a:rPr lang="en-US" sz="36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Lk</a:t>
            </a: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 12:1)</a:t>
            </a:r>
          </a:p>
          <a:p>
            <a:pPr lvl="1"/>
            <a:r>
              <a:rPr lang="en-US" sz="3200" dirty="0" smtClean="0">
                <a:solidFill>
                  <a:schemeClr val="bg1"/>
                </a:solidFill>
              </a:rPr>
              <a:t>Jesus provides the answer against the leaven of </a:t>
            </a:r>
            <a:r>
              <a:rPr lang="en-US" sz="3200" dirty="0" err="1" smtClean="0">
                <a:solidFill>
                  <a:schemeClr val="bg1"/>
                </a:solidFill>
              </a:rPr>
              <a:t>Phariseeism</a:t>
            </a:r>
            <a:r>
              <a:rPr lang="en-US" sz="3200" dirty="0" smtClean="0">
                <a:solidFill>
                  <a:schemeClr val="bg1"/>
                </a:solidFill>
              </a:rPr>
              <a:t> by warning </a:t>
            </a:r>
            <a:r>
              <a:rPr lang="en-US" sz="3200" dirty="0">
                <a:solidFill>
                  <a:schemeClr val="bg1"/>
                </a:solidFill>
              </a:rPr>
              <a:t>H</a:t>
            </a:r>
            <a:r>
              <a:rPr lang="en-US" sz="3200" dirty="0" smtClean="0">
                <a:solidFill>
                  <a:schemeClr val="bg1"/>
                </a:solidFill>
              </a:rPr>
              <a:t>is disciples to be constant and true as all things will be revealed (</a:t>
            </a:r>
            <a:r>
              <a:rPr lang="en-US" sz="3200" dirty="0" err="1" smtClean="0">
                <a:solidFill>
                  <a:schemeClr val="bg1"/>
                </a:solidFill>
              </a:rPr>
              <a:t>Lk</a:t>
            </a:r>
            <a:r>
              <a:rPr lang="en-US" sz="3200" dirty="0" smtClean="0">
                <a:solidFill>
                  <a:schemeClr val="bg1"/>
                </a:solidFill>
              </a:rPr>
              <a:t>. 12:2-5)</a:t>
            </a:r>
          </a:p>
          <a:p>
            <a:pPr lvl="1"/>
            <a:r>
              <a:rPr lang="en-US" sz="3200" dirty="0" smtClean="0">
                <a:solidFill>
                  <a:schemeClr val="bg1"/>
                </a:solidFill>
              </a:rPr>
              <a:t>Obviously, the Christian who is actually standing for the truth, rebuking sin, and calling men back to the authority of the Bible is not being a Pharisee!</a:t>
            </a:r>
            <a:endParaRPr lang="en-US" dirty="0">
              <a:solidFill>
                <a:schemeClr val="bg1"/>
              </a:solidFill>
            </a:endParaRPr>
          </a:p>
        </p:txBody>
      </p:sp>
    </p:spTree>
    <p:extLst>
      <p:ext uri="{BB962C8B-B14F-4D97-AF65-F5344CB8AC3E}">
        <p14:creationId xmlns:p14="http://schemas.microsoft.com/office/powerpoint/2010/main" val="24517260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Font typeface="+mj-lt"/>
              <a:buAutoNum type="arabicPeriod" startAt="3"/>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Covetousness (</a:t>
            </a:r>
            <a:r>
              <a:rPr lang="en-US"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Lk</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 12:15)</a:t>
            </a:r>
          </a:p>
          <a:p>
            <a:pPr lvl="1"/>
            <a:r>
              <a:rPr lang="en-US" sz="3200" dirty="0" smtClean="0"/>
              <a:t>How often do we think of covetousness as “evil?”</a:t>
            </a:r>
          </a:p>
          <a:p>
            <a:pPr lvl="2"/>
            <a:r>
              <a:rPr lang="en-US" sz="2800" dirty="0"/>
              <a:t>“A man with an evil eye hastens after riches, </a:t>
            </a:r>
            <a:r>
              <a:rPr lang="en-US" sz="2800" dirty="0" smtClean="0"/>
              <a:t>and </a:t>
            </a:r>
            <a:r>
              <a:rPr lang="en-US" sz="2800" dirty="0"/>
              <a:t>does not consider that poverty will come upon </a:t>
            </a:r>
            <a:r>
              <a:rPr lang="en-US" sz="2800" dirty="0" smtClean="0"/>
              <a:t>him” (Prov. 28:22)</a:t>
            </a:r>
          </a:p>
          <a:p>
            <a:pPr lvl="1"/>
            <a:r>
              <a:rPr lang="en-US" sz="3200" dirty="0" smtClean="0"/>
              <a:t>Is the source for worldliness</a:t>
            </a:r>
          </a:p>
          <a:p>
            <a:pPr lvl="2"/>
            <a:r>
              <a:rPr lang="en-US" sz="2800" dirty="0" smtClean="0"/>
              <a:t>places emphasis on the abundance of things possessed</a:t>
            </a:r>
          </a:p>
          <a:p>
            <a:pPr lvl="1"/>
            <a:r>
              <a:rPr lang="en-US" sz="3200" dirty="0" smtClean="0"/>
              <a:t>Neglects the weighty matters of life (</a:t>
            </a:r>
            <a:r>
              <a:rPr lang="en-US" sz="3200" dirty="0" err="1" smtClean="0"/>
              <a:t>Lk</a:t>
            </a:r>
            <a:r>
              <a:rPr lang="en-US" sz="3200" dirty="0" smtClean="0"/>
              <a:t>. 12:16-20)</a:t>
            </a:r>
          </a:p>
          <a:p>
            <a:pPr lvl="1"/>
            <a:r>
              <a:rPr lang="en-US" sz="3200" dirty="0" smtClean="0"/>
              <a:t>Obscures our duty to God (</a:t>
            </a:r>
            <a:r>
              <a:rPr lang="en-US" sz="3200" dirty="0" err="1" smtClean="0"/>
              <a:t>Lk</a:t>
            </a:r>
            <a:r>
              <a:rPr lang="en-US" sz="3200" dirty="0" smtClean="0"/>
              <a:t>. 12:21)</a:t>
            </a:r>
          </a:p>
        </p:txBody>
      </p:sp>
    </p:spTree>
    <p:extLst>
      <p:ext uri="{BB962C8B-B14F-4D97-AF65-F5344CB8AC3E}">
        <p14:creationId xmlns:p14="http://schemas.microsoft.com/office/powerpoint/2010/main" val="37714529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Font typeface="+mj-lt"/>
              <a:buAutoNum type="arabicPeriod" startAt="3"/>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Covetousness (</a:t>
            </a:r>
            <a:r>
              <a:rPr lang="en-US"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Lk</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 12:15)</a:t>
            </a:r>
          </a:p>
          <a:p>
            <a:pPr lvl="1"/>
            <a:r>
              <a:rPr lang="en-US" sz="3200" dirty="0" smtClean="0"/>
              <a:t>Is the root of all kinds of evil (1 Tim. 6:9, 10)</a:t>
            </a:r>
          </a:p>
          <a:p>
            <a:pPr lvl="2"/>
            <a:r>
              <a:rPr lang="en-US" sz="2800" dirty="0" smtClean="0"/>
              <a:t>money is not the problem…we are!</a:t>
            </a:r>
          </a:p>
          <a:p>
            <a:pPr lvl="2"/>
            <a:r>
              <a:rPr lang="en-US" sz="2800" dirty="0" smtClean="0"/>
              <a:t>What evil followed Ahab in breaking the 10</a:t>
            </a:r>
            <a:r>
              <a:rPr lang="en-US" sz="2800" baseline="30000" dirty="0" smtClean="0"/>
              <a:t>th</a:t>
            </a:r>
            <a:r>
              <a:rPr lang="en-US" sz="2800" dirty="0" smtClean="0"/>
              <a:t> commandment regarding </a:t>
            </a:r>
            <a:r>
              <a:rPr lang="en-US" sz="2800" dirty="0" err="1" smtClean="0"/>
              <a:t>Naboth’s</a:t>
            </a:r>
            <a:r>
              <a:rPr lang="en-US" sz="2800" dirty="0" smtClean="0"/>
              <a:t> vineyard (1 Kin. 21)?</a:t>
            </a:r>
          </a:p>
          <a:p>
            <a:pPr lvl="3"/>
            <a:r>
              <a:rPr lang="en-US" sz="2400" dirty="0">
                <a:latin typeface="Adobe Caslon Pro Bold" pitchFamily="18" charset="0"/>
              </a:rPr>
              <a:t>You shall not bear false witness against your neighbor” (Ex. </a:t>
            </a:r>
            <a:r>
              <a:rPr lang="en-US" sz="2400" dirty="0" smtClean="0">
                <a:latin typeface="Adobe Caslon Pro Bold" pitchFamily="18" charset="0"/>
              </a:rPr>
              <a:t>20:16, 9</a:t>
            </a:r>
            <a:r>
              <a:rPr lang="en-US" sz="2400" baseline="30000" dirty="0" smtClean="0">
                <a:latin typeface="Adobe Caslon Pro Bold" pitchFamily="18" charset="0"/>
              </a:rPr>
              <a:t>th</a:t>
            </a:r>
            <a:r>
              <a:rPr lang="en-US" sz="2400" dirty="0" smtClean="0">
                <a:latin typeface="Adobe Caslon Pro Bold" pitchFamily="18" charset="0"/>
              </a:rPr>
              <a:t> commandment)</a:t>
            </a:r>
            <a:endParaRPr lang="en-US" sz="2400" dirty="0">
              <a:latin typeface="Adobe Caslon Pro Bold" pitchFamily="18" charset="0"/>
            </a:endParaRPr>
          </a:p>
          <a:p>
            <a:pPr lvl="3"/>
            <a:r>
              <a:rPr lang="en-US" sz="2400" dirty="0" smtClean="0">
                <a:latin typeface="Adobe Caslon Pro Bold" pitchFamily="18" charset="0"/>
              </a:rPr>
              <a:t>"</a:t>
            </a:r>
            <a:r>
              <a:rPr lang="en-US" sz="2400" dirty="0">
                <a:latin typeface="Adobe Caslon Pro Bold" pitchFamily="18" charset="0"/>
              </a:rPr>
              <a:t>You shall not </a:t>
            </a:r>
            <a:r>
              <a:rPr lang="en-US" sz="2400" dirty="0" smtClean="0">
                <a:latin typeface="Adobe Caslon Pro Bold" pitchFamily="18" charset="0"/>
              </a:rPr>
              <a:t>murder” (Ex. 20:13, 6</a:t>
            </a:r>
            <a:r>
              <a:rPr lang="en-US" sz="2400" baseline="30000" dirty="0" smtClean="0">
                <a:latin typeface="Adobe Caslon Pro Bold" pitchFamily="18" charset="0"/>
              </a:rPr>
              <a:t>th</a:t>
            </a:r>
            <a:r>
              <a:rPr lang="en-US" sz="2400" dirty="0" smtClean="0">
                <a:latin typeface="Adobe Caslon Pro Bold" pitchFamily="18" charset="0"/>
              </a:rPr>
              <a:t> commandment)</a:t>
            </a:r>
          </a:p>
          <a:p>
            <a:pPr lvl="3"/>
            <a:r>
              <a:rPr lang="en-US" sz="2400" dirty="0" smtClean="0">
                <a:latin typeface="Adobe Caslon Pro Bold" pitchFamily="18" charset="0"/>
              </a:rPr>
              <a:t>“You shall not steal” (Ex.20:15, 8</a:t>
            </a:r>
            <a:r>
              <a:rPr lang="en-US" sz="2400" baseline="30000" dirty="0" smtClean="0">
                <a:latin typeface="Adobe Caslon Pro Bold" pitchFamily="18" charset="0"/>
              </a:rPr>
              <a:t>th</a:t>
            </a:r>
            <a:r>
              <a:rPr lang="en-US" sz="2400" dirty="0" smtClean="0">
                <a:latin typeface="Adobe Caslon Pro Bold" pitchFamily="18" charset="0"/>
              </a:rPr>
              <a:t> commandment)</a:t>
            </a:r>
          </a:p>
        </p:txBody>
      </p:sp>
    </p:spTree>
    <p:extLst>
      <p:ext uri="{BB962C8B-B14F-4D97-AF65-F5344CB8AC3E}">
        <p14:creationId xmlns:p14="http://schemas.microsoft.com/office/powerpoint/2010/main" val="31035779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Font typeface="+mj-lt"/>
              <a:buAutoNum type="arabicPeriod" startAt="3"/>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Covetousness (</a:t>
            </a:r>
            <a:r>
              <a:rPr lang="en-US" sz="36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Lk</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 12:15)</a:t>
            </a:r>
          </a:p>
          <a:p>
            <a:pPr lvl="1"/>
            <a:r>
              <a:rPr lang="en-US" sz="3200" dirty="0" smtClean="0"/>
              <a:t>Ends in a life pierced with regret and sorrow  </a:t>
            </a:r>
            <a:br>
              <a:rPr lang="en-US" sz="3200" dirty="0" smtClean="0"/>
            </a:br>
            <a:r>
              <a:rPr lang="en-US" sz="3200" dirty="0" smtClean="0"/>
              <a:t>(1 Tim. 6:10)</a:t>
            </a:r>
          </a:p>
          <a:p>
            <a:pPr lvl="2"/>
            <a:r>
              <a:rPr lang="en-US" sz="2800" dirty="0" smtClean="0"/>
              <a:t>regret follows in the wake of a greedy life!</a:t>
            </a:r>
          </a:p>
          <a:p>
            <a:pPr lvl="2"/>
            <a:r>
              <a:rPr lang="en-US" sz="2800" dirty="0" smtClean="0"/>
              <a:t>Perhaps such a piercing is why </a:t>
            </a:r>
            <a:br>
              <a:rPr lang="en-US" sz="2800" dirty="0" smtClean="0"/>
            </a:br>
            <a:r>
              <a:rPr lang="en-US" sz="2800" dirty="0" smtClean="0"/>
              <a:t>Jesus used “thorns” to speak of </a:t>
            </a:r>
            <a:br>
              <a:rPr lang="en-US" sz="2800" dirty="0" smtClean="0"/>
            </a:br>
            <a:r>
              <a:rPr lang="en-US" sz="2800" dirty="0" smtClean="0"/>
              <a:t>this type of person (Matt. 13:22)</a:t>
            </a:r>
          </a:p>
        </p:txBody>
      </p:sp>
      <p:pic>
        <p:nvPicPr>
          <p:cNvPr id="3074" name="Picture 2" descr="C:\Users\Steven\AppData\Local\Microsoft\Windows\Temporary Internet Files\Content.IE5\7T28N4XJ\MC90044125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79175" y="3886200"/>
            <a:ext cx="2179025" cy="2819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5665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barn(inVertical)">
                                      <p:cBhvr>
                                        <p:cTn id="2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6600"/>
            </a:gs>
            <a:gs pos="50000">
              <a:schemeClr val="accent6">
                <a:lumMod val="60000"/>
                <a:lumOff val="40000"/>
              </a:schemeClr>
            </a:gs>
            <a:gs pos="100000">
              <a:srgbClr val="FF6600"/>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a:bodyPr>
          <a:lstStyle/>
          <a:p>
            <a:r>
              <a:rPr lang="en-US" sz="6600" dirty="0" smtClean="0">
                <a:effectLst>
                  <a:outerShdw blurRad="38100" dist="38100" dir="2700000" algn="tl">
                    <a:srgbClr val="000000">
                      <a:alpha val="43137"/>
                    </a:srgbClr>
                  </a:outerShdw>
                </a:effectLst>
              </a:rPr>
              <a:t>“Beware”</a:t>
            </a:r>
            <a:endParaRPr lang="en-US" sz="66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14400" y="2514600"/>
            <a:ext cx="7315200" cy="4114800"/>
          </a:xfrm>
          <a:ln>
            <a:solidFill>
              <a:schemeClr val="bg2">
                <a:lumMod val="50000"/>
              </a:schemeClr>
            </a:solidFill>
          </a:ln>
          <a:effectLst>
            <a:outerShdw blurRad="63500" sx="102000" sy="102000" algn="ctr"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r>
              <a:rPr lang="en-US" dirty="0" smtClean="0"/>
              <a:t>20   "Behold, I send an Angel before you to keep you in the way and to bring you into the place which I have prepared.</a:t>
            </a:r>
          </a:p>
          <a:p>
            <a:r>
              <a:rPr lang="en-US" dirty="0" smtClean="0"/>
              <a:t>21  "</a:t>
            </a:r>
            <a:r>
              <a:rPr lang="en-US"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Beware</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dirty="0" smtClean="0"/>
              <a:t>of Him and obey His voice; do not provoke Him, for He will not pardon your transgressions; </a:t>
            </a:r>
            <a:r>
              <a:rPr lang="en-US" b="1" dirty="0" smtClean="0">
                <a:ln w="12700">
                  <a:solidFill>
                    <a:schemeClr val="tx2">
                      <a:satMod val="155000"/>
                    </a:schemeClr>
                  </a:solidFill>
                  <a:prstDash val="solid"/>
                </a:ln>
                <a:solidFill>
                  <a:srgbClr val="FFC000"/>
                </a:solidFill>
                <a:effectLst>
                  <a:outerShdw blurRad="41275" dist="20320" dir="1800000" algn="tl" rotWithShape="0">
                    <a:srgbClr val="000000">
                      <a:alpha val="40000"/>
                    </a:srgbClr>
                  </a:outerShdw>
                </a:effectLst>
              </a:rPr>
              <a:t>for My name is in Him.</a:t>
            </a:r>
            <a:endParaRPr lang="en-US" dirty="0" smtClean="0">
              <a:solidFill>
                <a:srgbClr val="FFC000"/>
              </a:solidFill>
            </a:endParaRPr>
          </a:p>
          <a:p>
            <a:r>
              <a:rPr lang="en-US" dirty="0" smtClean="0"/>
              <a:t>22  "But if you indeed obey His voice and do all that I speak, then I will be an enemy to your enemies and an adversary to your adversaries.</a:t>
            </a:r>
          </a:p>
          <a:p>
            <a:endParaRPr lang="en-US" dirty="0"/>
          </a:p>
        </p:txBody>
      </p:sp>
      <p:sp>
        <p:nvSpPr>
          <p:cNvPr id="4" name="TextBox 3"/>
          <p:cNvSpPr txBox="1"/>
          <p:nvPr/>
        </p:nvSpPr>
        <p:spPr>
          <a:xfrm>
            <a:off x="7173567" y="2133600"/>
            <a:ext cx="1145955" cy="369332"/>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en-US" b="1" dirty="0" smtClean="0">
                <a:solidFill>
                  <a:prstClr val="black"/>
                </a:solidFill>
              </a:rPr>
              <a:t>Exodus 23</a:t>
            </a:r>
            <a:endParaRPr lang="en-US" b="1" dirty="0">
              <a:solidFill>
                <a:prstClr val="black"/>
              </a:solidFill>
            </a:endParaRPr>
          </a:p>
        </p:txBody>
      </p:sp>
    </p:spTree>
    <p:extLst>
      <p:ext uri="{BB962C8B-B14F-4D97-AF65-F5344CB8AC3E}">
        <p14:creationId xmlns:p14="http://schemas.microsoft.com/office/powerpoint/2010/main" val="41974971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Exodus 23:20-22</a:t>
            </a:r>
            <a:endParaRPr lang="en-US" dirty="0"/>
          </a:p>
        </p:txBody>
      </p:sp>
      <p:sp>
        <p:nvSpPr>
          <p:cNvPr id="4" name="Content Placeholder 6"/>
          <p:cNvSpPr txBox="1">
            <a:spLocks/>
          </p:cNvSpPr>
          <p:nvPr/>
        </p:nvSpPr>
        <p:spPr>
          <a:xfrm>
            <a:off x="609600" y="1524000"/>
            <a:ext cx="8229600" cy="5029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onotype Corsiva"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onotype Corsiva"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onotype Corsiva"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FEA022"/>
              </a:buClr>
              <a:buFont typeface="Wingdings 3" pitchFamily="18" charset="2"/>
              <a:buChar char=""/>
            </a:pPr>
            <a:r>
              <a:rPr lang="en-US" sz="3600" dirty="0" smtClean="0">
                <a:solidFill>
                  <a:srgbClr val="FF6600"/>
                </a:solidFill>
              </a:rPr>
              <a:t>What was the Angel’s </a:t>
            </a:r>
            <a:r>
              <a:rPr lang="en-US" sz="3600" u="sng" dirty="0" smtClean="0">
                <a:solidFill>
                  <a:srgbClr val="FF6600"/>
                </a:solidFill>
              </a:rPr>
              <a:t>work</a:t>
            </a:r>
            <a:r>
              <a:rPr lang="en-US" sz="3600" dirty="0" smtClean="0">
                <a:solidFill>
                  <a:srgbClr val="FF6600"/>
                </a:solidFill>
              </a:rPr>
              <a:t>?</a:t>
            </a:r>
          </a:p>
          <a:p>
            <a:pPr marL="971550" lvl="1" indent="-514350">
              <a:buFont typeface="+mj-lt"/>
              <a:buAutoNum type="arabicPeriod"/>
            </a:pPr>
            <a:r>
              <a:rPr lang="en-US" sz="3200" dirty="0" smtClean="0">
                <a:solidFill>
                  <a:srgbClr val="FEA022">
                    <a:lumMod val="60000"/>
                    <a:lumOff val="40000"/>
                  </a:srgbClr>
                </a:solidFill>
              </a:rPr>
              <a:t>To keep you in the way</a:t>
            </a:r>
          </a:p>
          <a:p>
            <a:pPr marL="971550" lvl="1" indent="-514350">
              <a:buFont typeface="+mj-lt"/>
              <a:buAutoNum type="arabicPeriod"/>
            </a:pPr>
            <a:r>
              <a:rPr lang="en-US" sz="3200" dirty="0" smtClean="0">
                <a:solidFill>
                  <a:srgbClr val="FEA022">
                    <a:lumMod val="60000"/>
                    <a:lumOff val="40000"/>
                  </a:srgbClr>
                </a:solidFill>
              </a:rPr>
              <a:t>To bring you into the prepared place</a:t>
            </a:r>
          </a:p>
          <a:p>
            <a:pPr>
              <a:buClr>
                <a:srgbClr val="FEA022"/>
              </a:buClr>
              <a:buFont typeface="Wingdings 3" pitchFamily="18" charset="2"/>
              <a:buChar char=""/>
            </a:pPr>
            <a:r>
              <a:rPr lang="en-US" sz="3600" dirty="0" smtClean="0">
                <a:solidFill>
                  <a:srgbClr val="FF6600"/>
                </a:solidFill>
              </a:rPr>
              <a:t>Why were they to beware of Him?</a:t>
            </a:r>
          </a:p>
          <a:p>
            <a:pPr marL="971550" lvl="1" indent="-514350">
              <a:buFont typeface="+mj-lt"/>
              <a:buAutoNum type="arabicPeriod"/>
            </a:pPr>
            <a:r>
              <a:rPr lang="en-US" sz="3200" dirty="0" smtClean="0">
                <a:solidFill>
                  <a:srgbClr val="FEA022">
                    <a:lumMod val="60000"/>
                    <a:lumOff val="40000"/>
                  </a:srgbClr>
                </a:solidFill>
              </a:rPr>
              <a:t>Will not pardon transgression</a:t>
            </a:r>
          </a:p>
          <a:p>
            <a:pPr marL="971550" lvl="1" indent="-514350">
              <a:buFont typeface="+mj-lt"/>
              <a:buAutoNum type="arabicPeriod"/>
            </a:pPr>
            <a:r>
              <a:rPr lang="en-US" sz="3200" dirty="0" smtClean="0">
                <a:solidFill>
                  <a:srgbClr val="FEA022">
                    <a:lumMod val="60000"/>
                    <a:lumOff val="40000"/>
                  </a:srgbClr>
                </a:solidFill>
              </a:rPr>
              <a:t>Jehovah’s name is in Him</a:t>
            </a:r>
          </a:p>
          <a:p>
            <a:pPr>
              <a:buClr>
                <a:srgbClr val="FEA022"/>
              </a:buClr>
              <a:buFont typeface="Wingdings 3" pitchFamily="18" charset="2"/>
              <a:buChar char=""/>
            </a:pPr>
            <a:r>
              <a:rPr lang="en-US" sz="3600" dirty="0" smtClean="0">
                <a:solidFill>
                  <a:srgbClr val="FF6600"/>
                </a:solidFill>
              </a:rPr>
              <a:t>What would keep them in good grace?</a:t>
            </a:r>
          </a:p>
          <a:p>
            <a:pPr lvl="1"/>
            <a:r>
              <a:rPr lang="en-US" sz="3200" dirty="0" smtClean="0">
                <a:solidFill>
                  <a:srgbClr val="FEA022">
                    <a:lumMod val="60000"/>
                    <a:lumOff val="40000"/>
                  </a:srgbClr>
                </a:solidFill>
              </a:rPr>
              <a:t>Obedience</a:t>
            </a:r>
            <a:endParaRPr lang="en-US" sz="3200" dirty="0">
              <a:solidFill>
                <a:srgbClr val="FEA022">
                  <a:lumMod val="60000"/>
                  <a:lumOff val="40000"/>
                </a:srgbClr>
              </a:solidFill>
            </a:endParaRPr>
          </a:p>
        </p:txBody>
      </p:sp>
    </p:spTree>
    <p:extLst>
      <p:ext uri="{BB962C8B-B14F-4D97-AF65-F5344CB8AC3E}">
        <p14:creationId xmlns:p14="http://schemas.microsoft.com/office/powerpoint/2010/main" val="32243340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left)">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left)">
                                      <p:cBhvr>
                                        <p:cTn id="3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Compare Jesus Christ</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457200" y="1600200"/>
            <a:ext cx="8229600" cy="5029200"/>
          </a:xfrm>
        </p:spPr>
        <p:txBody>
          <a:bodyPr>
            <a:normAutofit/>
          </a:bodyPr>
          <a:lstStyle/>
          <a:p>
            <a:r>
              <a:rPr lang="en-US" sz="3600" dirty="0" smtClean="0">
                <a:latin typeface="Forte" pitchFamily="66" charset="0"/>
              </a:rPr>
              <a:t>Observe His work!</a:t>
            </a:r>
            <a:endParaRPr lang="en-US" sz="3600" dirty="0">
              <a:latin typeface="Forte" pitchFamily="66" charset="0"/>
            </a:endParaRPr>
          </a:p>
          <a:p>
            <a:pPr lvl="1"/>
            <a:r>
              <a:rPr lang="en-US" sz="3200" dirty="0" smtClean="0"/>
              <a:t>To keep us in the way (Jn. 14:4-6)</a:t>
            </a:r>
          </a:p>
          <a:p>
            <a:pPr lvl="1"/>
            <a:r>
              <a:rPr lang="en-US" sz="3200" dirty="0" smtClean="0"/>
              <a:t>To bring us into a prepared place (Jn. 14:1-3)</a:t>
            </a:r>
          </a:p>
          <a:p>
            <a:r>
              <a:rPr lang="en-US" sz="3600" dirty="0">
                <a:latin typeface="Forte" pitchFamily="66" charset="0"/>
              </a:rPr>
              <a:t>B</a:t>
            </a:r>
            <a:r>
              <a:rPr lang="en-US" sz="3600" dirty="0" smtClean="0">
                <a:latin typeface="Forte" pitchFamily="66" charset="0"/>
              </a:rPr>
              <a:t>eware of Him!</a:t>
            </a:r>
          </a:p>
          <a:p>
            <a:pPr lvl="1"/>
            <a:r>
              <a:rPr lang="en-US" dirty="0" smtClean="0"/>
              <a:t>He will only pardon those who obey Him (Heb. 5:9; </a:t>
            </a:r>
            <a:r>
              <a:rPr lang="en-US" dirty="0" err="1" smtClean="0"/>
              <a:t>Lk</a:t>
            </a:r>
            <a:r>
              <a:rPr lang="en-US" dirty="0" smtClean="0"/>
              <a:t>. 20:17, 18; 2 Thess. 1:7-10)</a:t>
            </a:r>
          </a:p>
          <a:p>
            <a:pPr lvl="1"/>
            <a:r>
              <a:rPr lang="en-US" dirty="0" smtClean="0"/>
              <a:t>Jehovah’s name is in Him (Jn. 8:58;14:1, 11; 5:23; Acts 2:21 w/ 1 Cor. 1:2; Acts 15:14 w/ 10:36-43, 48; Phil. 2:10; etc.)</a:t>
            </a:r>
          </a:p>
          <a:p>
            <a:pPr lvl="1"/>
            <a:endParaRPr lang="en-US" dirty="0"/>
          </a:p>
        </p:txBody>
      </p:sp>
    </p:spTree>
    <p:extLst>
      <p:ext uri="{BB962C8B-B14F-4D97-AF65-F5344CB8AC3E}">
        <p14:creationId xmlns:p14="http://schemas.microsoft.com/office/powerpoint/2010/main" val="1494759083"/>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left)">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left)">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“Beware”</a:t>
            </a:r>
            <a:endParaRPr lang="en-US"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457200" y="1676400"/>
            <a:ext cx="8229600" cy="50292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Autofit/>
          </a:bodyPr>
          <a:lstStyle/>
          <a:p>
            <a:pPr marL="0" indent="0">
              <a:buNone/>
            </a:pPr>
            <a:r>
              <a:rPr lang="en-US" sz="3600" dirty="0" smtClean="0">
                <a:latin typeface="Matura MT Script Capitals" pitchFamily="66" charset="0"/>
              </a:rPr>
              <a:t>“Beware” teaches us many things:</a:t>
            </a:r>
          </a:p>
          <a:p>
            <a:pPr lvl="1"/>
            <a:r>
              <a:rPr lang="en-US" sz="3200" dirty="0" smtClean="0"/>
              <a:t>there are dangers that exist for disciples</a:t>
            </a:r>
          </a:p>
          <a:p>
            <a:pPr lvl="1"/>
            <a:r>
              <a:rPr lang="en-US" sz="3200" dirty="0" smtClean="0"/>
              <a:t>the soul, though once saved, can become lost when it falls back into sin</a:t>
            </a:r>
          </a:p>
          <a:p>
            <a:pPr lvl="1"/>
            <a:r>
              <a:rPr lang="en-US" sz="3200" dirty="0" smtClean="0"/>
              <a:t>there is a way to escape sin’s snare</a:t>
            </a:r>
          </a:p>
          <a:p>
            <a:pPr lvl="1"/>
            <a:r>
              <a:rPr lang="en-US" sz="3200" dirty="0" smtClean="0"/>
              <a:t>the need to study and obey the word</a:t>
            </a:r>
          </a:p>
          <a:p>
            <a:pPr lvl="1"/>
            <a:r>
              <a:rPr lang="en-US" sz="3200" smtClean="0"/>
              <a:t>the </a:t>
            </a:r>
            <a:r>
              <a:rPr lang="en-US" sz="3200" dirty="0" smtClean="0"/>
              <a:t>need to be an accountable part of the family of God is required and helpful</a:t>
            </a:r>
          </a:p>
        </p:txBody>
      </p:sp>
      <p:pic>
        <p:nvPicPr>
          <p:cNvPr id="2052" name="Picture 4" descr="C:\Users\Steven\AppData\Local\Microsoft\Windows\Temporary Internet Files\Content.IE5\PZ8YBQ03\MC90023839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57391" y="29980"/>
            <a:ext cx="1848917" cy="1819656"/>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1546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Previously</a:t>
            </a:r>
            <a:endParaRPr lang="en-US" dirty="0"/>
          </a:p>
        </p:txBody>
      </p:sp>
      <p:sp>
        <p:nvSpPr>
          <p:cNvPr id="3" name="Content Placeholder 2"/>
          <p:cNvSpPr>
            <a:spLocks noGrp="1"/>
          </p:cNvSpPr>
          <p:nvPr>
            <p:ph idx="1"/>
          </p:nvPr>
        </p:nvSpPr>
        <p:spPr/>
        <p:txBody>
          <a:bodyPr>
            <a:normAutofit/>
          </a:bodyPr>
          <a:lstStyle/>
          <a:p>
            <a:r>
              <a:rPr lang="en-US" sz="4000" dirty="0" smtClean="0"/>
              <a:t>Beware</a:t>
            </a:r>
          </a:p>
          <a:p>
            <a:pPr lvl="1"/>
            <a:r>
              <a:rPr lang="en-US" sz="3600" dirty="0" smtClean="0"/>
              <a:t>Teaches us to warn others</a:t>
            </a:r>
          </a:p>
          <a:p>
            <a:pPr lvl="1"/>
            <a:r>
              <a:rPr lang="en-US" sz="3600" dirty="0" smtClean="0"/>
              <a:t>Teaches us to hate evil</a:t>
            </a:r>
          </a:p>
          <a:p>
            <a:pPr lvl="2"/>
            <a:r>
              <a:rPr lang="en-US" sz="3200" dirty="0" smtClean="0"/>
              <a:t>We looked at some of the </a:t>
            </a:r>
            <a:r>
              <a:rPr lang="en-US" sz="3200" u="sng" dirty="0" smtClean="0"/>
              <a:t>evil abroad </a:t>
            </a:r>
            <a:r>
              <a:rPr lang="en-US" sz="3200" dirty="0" smtClean="0"/>
              <a:t>that can snare the soul</a:t>
            </a:r>
          </a:p>
          <a:p>
            <a:pPr lvl="2"/>
            <a:r>
              <a:rPr lang="en-US" sz="3200" dirty="0" smtClean="0"/>
              <a:t>This lesson warns against </a:t>
            </a:r>
            <a:r>
              <a:rPr lang="en-US" sz="3200" u="sng" dirty="0" smtClean="0"/>
              <a:t>evil within</a:t>
            </a:r>
            <a:r>
              <a:rPr lang="en-US" sz="3200" dirty="0" smtClean="0"/>
              <a:t>!</a:t>
            </a:r>
            <a:endParaRPr lang="en-US" sz="3200" dirty="0"/>
          </a:p>
        </p:txBody>
      </p:sp>
    </p:spTree>
    <p:extLst>
      <p:ext uri="{BB962C8B-B14F-4D97-AF65-F5344CB8AC3E}">
        <p14:creationId xmlns:p14="http://schemas.microsoft.com/office/powerpoint/2010/main" val="142007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8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Beware of</a:t>
            </a:r>
            <a:endParaRPr lang="en-US"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Subtitle 4"/>
          <p:cNvSpPr>
            <a:spLocks noGrp="1"/>
          </p:cNvSpPr>
          <p:nvPr>
            <p:ph type="subTitle" idx="1"/>
          </p:nvPr>
        </p:nvSpPr>
        <p:spPr>
          <a:xfrm>
            <a:off x="1371600" y="3581400"/>
            <a:ext cx="6400800" cy="1752600"/>
          </a:xfrm>
        </p:spPr>
        <p:txBody>
          <a:bodyPr/>
          <a:lstStyle/>
          <a:p>
            <a:r>
              <a:rPr lang="en-US" dirty="0" smtClean="0">
                <a:solidFill>
                  <a:schemeClr val="tx1"/>
                </a:solidFill>
              </a:rPr>
              <a:t>Evil Within!</a:t>
            </a:r>
            <a:endParaRPr lang="en-US" dirty="0">
              <a:solidFill>
                <a:schemeClr val="tx1"/>
              </a:solidFill>
            </a:endParaRPr>
          </a:p>
        </p:txBody>
      </p:sp>
      <p:sp>
        <p:nvSpPr>
          <p:cNvPr id="6" name="TextBox 5"/>
          <p:cNvSpPr txBox="1"/>
          <p:nvPr/>
        </p:nvSpPr>
        <p:spPr>
          <a:xfrm>
            <a:off x="914400" y="4724400"/>
            <a:ext cx="7696200" cy="1938992"/>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2400" dirty="0" smtClean="0"/>
              <a:t>“Beware lest there be a wicked thought in your heart, saying, ‘The seventh year, the year of release, is at hand,’ and your eye be evil against your poor brother and you give him nothing, and he cry out to the LORD against you, and it become sin among you” (Deut. 15:9)</a:t>
            </a:r>
            <a:endParaRPr lang="en-US" sz="2400" dirty="0"/>
          </a:p>
        </p:txBody>
      </p:sp>
      <p:grpSp>
        <p:nvGrpSpPr>
          <p:cNvPr id="12" name="Group 11"/>
          <p:cNvGrpSpPr/>
          <p:nvPr/>
        </p:nvGrpSpPr>
        <p:grpSpPr>
          <a:xfrm>
            <a:off x="1676400" y="1676400"/>
            <a:ext cx="4343400" cy="1600200"/>
            <a:chOff x="1676400" y="1676400"/>
            <a:chExt cx="4343400" cy="1600200"/>
          </a:xfrm>
        </p:grpSpPr>
        <p:cxnSp>
          <p:nvCxnSpPr>
            <p:cNvPr id="7" name="Straight Connector 6"/>
            <p:cNvCxnSpPr/>
            <p:nvPr/>
          </p:nvCxnSpPr>
          <p:spPr>
            <a:xfrm>
              <a:off x="1676400" y="1676400"/>
              <a:ext cx="0" cy="1600200"/>
            </a:xfrm>
            <a:prstGeom prst="line">
              <a:avLst/>
            </a:prstGeom>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1676400" y="1688892"/>
              <a:ext cx="4343400" cy="0"/>
            </a:xfrm>
            <a:prstGeom prst="line">
              <a:avLst/>
            </a:prstGeom>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8290377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8)">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8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Beware of</a:t>
            </a:r>
            <a:endParaRPr lang="en-US"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Subtitle 4"/>
          <p:cNvSpPr>
            <a:spLocks noGrp="1"/>
          </p:cNvSpPr>
          <p:nvPr>
            <p:ph type="subTitle" idx="1"/>
          </p:nvPr>
        </p:nvSpPr>
        <p:spPr>
          <a:xfrm>
            <a:off x="1371600" y="3581400"/>
            <a:ext cx="6400800" cy="1752600"/>
          </a:xfrm>
        </p:spPr>
        <p:txBody>
          <a:bodyPr/>
          <a:lstStyle/>
          <a:p>
            <a:r>
              <a:rPr lang="en-US" dirty="0" smtClean="0">
                <a:solidFill>
                  <a:schemeClr val="tx1"/>
                </a:solidFill>
              </a:rPr>
              <a:t>Evil Within!</a:t>
            </a:r>
            <a:endParaRPr lang="en-US" dirty="0">
              <a:solidFill>
                <a:schemeClr val="tx1"/>
              </a:solidFill>
            </a:endParaRPr>
          </a:p>
        </p:txBody>
      </p:sp>
      <p:sp>
        <p:nvSpPr>
          <p:cNvPr id="6" name="TextBox 5"/>
          <p:cNvSpPr txBox="1"/>
          <p:nvPr/>
        </p:nvSpPr>
        <p:spPr>
          <a:xfrm>
            <a:off x="914400" y="4724400"/>
            <a:ext cx="7696200" cy="830997"/>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2400" dirty="0"/>
              <a:t>“Beware, brethren, lest there be in any of you an evil heart of unbelief in departing from the living </a:t>
            </a:r>
            <a:r>
              <a:rPr lang="en-US" sz="2400" dirty="0" smtClean="0"/>
              <a:t>God” (Heb. 3:12)</a:t>
            </a:r>
            <a:endParaRPr lang="en-US" sz="2400" dirty="0"/>
          </a:p>
        </p:txBody>
      </p:sp>
      <p:grpSp>
        <p:nvGrpSpPr>
          <p:cNvPr id="7" name="Group 6"/>
          <p:cNvGrpSpPr/>
          <p:nvPr/>
        </p:nvGrpSpPr>
        <p:grpSpPr>
          <a:xfrm>
            <a:off x="1676400" y="1676400"/>
            <a:ext cx="4343400" cy="1600200"/>
            <a:chOff x="1676400" y="1676400"/>
            <a:chExt cx="4343400" cy="1600200"/>
          </a:xfrm>
        </p:grpSpPr>
        <p:cxnSp>
          <p:nvCxnSpPr>
            <p:cNvPr id="8" name="Straight Connector 7"/>
            <p:cNvCxnSpPr/>
            <p:nvPr/>
          </p:nvCxnSpPr>
          <p:spPr>
            <a:xfrm>
              <a:off x="1676400" y="1676400"/>
              <a:ext cx="0" cy="1600200"/>
            </a:xfrm>
            <a:prstGeom prst="line">
              <a:avLst/>
            </a:prstGeom>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H="1">
              <a:off x="1676400" y="1688892"/>
              <a:ext cx="4343400" cy="0"/>
            </a:xfrm>
            <a:prstGeom prst="line">
              <a:avLst/>
            </a:prstGeom>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510618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Every Person Is Capable Of Much Evil!</a:t>
            </a:r>
            <a:endParaRPr lang="en-US" dirty="0"/>
          </a:p>
        </p:txBody>
      </p:sp>
      <p:sp>
        <p:nvSpPr>
          <p:cNvPr id="3" name="Content Placeholder 2"/>
          <p:cNvSpPr>
            <a:spLocks noGrp="1"/>
          </p:cNvSpPr>
          <p:nvPr>
            <p:ph idx="1"/>
          </p:nvPr>
        </p:nvSpPr>
        <p:spPr>
          <a:xfrm>
            <a:off x="457200" y="1600200"/>
            <a:ext cx="8229600" cy="51816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rmAutofit fontScale="92500"/>
          </a:bodyPr>
          <a:lstStyle/>
          <a:p>
            <a:r>
              <a:rPr lang="en-US" dirty="0" smtClean="0"/>
              <a:t>The Source of Evil (Mk. 7:20, 21)</a:t>
            </a:r>
          </a:p>
          <a:p>
            <a:pPr lvl="1"/>
            <a:r>
              <a:rPr lang="en-US" dirty="0"/>
              <a:t>20  And He said, "What comes out of a man, that defiles a man.</a:t>
            </a:r>
          </a:p>
          <a:p>
            <a:pPr lvl="1"/>
            <a:r>
              <a:rPr lang="en-US" dirty="0"/>
              <a:t>21  "For from within, out of the heart of men, proceed evil </a:t>
            </a:r>
            <a:r>
              <a:rPr lang="en-US" dirty="0" smtClean="0"/>
              <a:t>thoughts…”</a:t>
            </a:r>
          </a:p>
          <a:p>
            <a:r>
              <a:rPr lang="en-US" dirty="0" smtClean="0"/>
              <a:t>Kinds of Evil (Mk. 7:21-23)</a:t>
            </a:r>
            <a:endParaRPr lang="en-US" dirty="0"/>
          </a:p>
          <a:p>
            <a:pPr lvl="1"/>
            <a:r>
              <a:rPr lang="en-US" dirty="0"/>
              <a:t>21  "For from within, out of the heart of men, proceed evil thoughts, adulteries, fornications, murders</a:t>
            </a:r>
            <a:r>
              <a:rPr lang="en-US" dirty="0" smtClean="0"/>
              <a:t>”</a:t>
            </a:r>
          </a:p>
          <a:p>
            <a:pPr lvl="1"/>
            <a:r>
              <a:rPr lang="en-US" dirty="0" smtClean="0"/>
              <a:t>22  </a:t>
            </a:r>
            <a:r>
              <a:rPr lang="en-US" dirty="0"/>
              <a:t>"thefts, covetousness, wickedness, deceit, lewdness, an evil eye, blasphemy, pride, foolishness.</a:t>
            </a:r>
          </a:p>
          <a:p>
            <a:pPr lvl="1"/>
            <a:r>
              <a:rPr lang="en-US" dirty="0"/>
              <a:t>23  "All these evil things come from within and defile a man</a:t>
            </a:r>
            <a:r>
              <a:rPr lang="en-US" dirty="0" smtClean="0"/>
              <a:t>."</a:t>
            </a:r>
            <a:endParaRPr lang="en-US" dirty="0"/>
          </a:p>
        </p:txBody>
      </p:sp>
    </p:spTree>
    <p:extLst>
      <p:ext uri="{BB962C8B-B14F-4D97-AF65-F5344CB8AC3E}">
        <p14:creationId xmlns:p14="http://schemas.microsoft.com/office/powerpoint/2010/main" val="16018265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rmAutofit lnSpcReduction="10000"/>
          </a:bodyPr>
          <a:lstStyle/>
          <a:p>
            <a:pPr marL="514350" indent="-514350">
              <a:buFont typeface="+mj-lt"/>
              <a:buAutoNum type="arabicPeriod"/>
            </a:pP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Willfully forgetting the Lord</a:t>
            </a:r>
            <a:b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b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(Deut. 6:10-12)</a:t>
            </a:r>
          </a:p>
          <a:p>
            <a:pPr marL="457200" lvl="1" indent="-457200">
              <a:buNone/>
            </a:pPr>
            <a:r>
              <a:rPr lang="en-US" dirty="0" smtClean="0"/>
              <a:t>10  "So it shall be, when the LORD your God brings you into the land of which He swore to your fathers, to Abraham, Isaac, and Jacob, to give you large and beautiful cities which you did not build,</a:t>
            </a:r>
          </a:p>
          <a:p>
            <a:pPr marL="457200" lvl="1" indent="-457200">
              <a:buNone/>
            </a:pPr>
            <a:r>
              <a:rPr lang="en-US" dirty="0" smtClean="0"/>
              <a:t>11  "houses full of all good things, which you did not fill, hewn-out wells which you did not dig, vineyards and olive trees which you did not plant—when you have eaten and are full—</a:t>
            </a:r>
          </a:p>
          <a:p>
            <a:pPr marL="457200" lvl="1" indent="-457200">
              <a:buNone/>
            </a:pPr>
            <a:r>
              <a:rPr lang="en-US" dirty="0" smtClean="0"/>
              <a:t>12  "then </a:t>
            </a:r>
            <a:r>
              <a:rPr lang="en-US" dirty="0" smtClean="0">
                <a:solidFill>
                  <a:srgbClr val="C00000"/>
                </a:solidFill>
              </a:rPr>
              <a:t>beware</a:t>
            </a:r>
            <a:r>
              <a:rPr lang="en-US" dirty="0" smtClean="0"/>
              <a:t>, lest you forget the LORD who brought you out of the land of Egypt, from the house of bondage.</a:t>
            </a:r>
          </a:p>
        </p:txBody>
      </p:sp>
    </p:spTree>
    <p:extLst>
      <p:ext uri="{BB962C8B-B14F-4D97-AF65-F5344CB8AC3E}">
        <p14:creationId xmlns:p14="http://schemas.microsoft.com/office/powerpoint/2010/main" val="1576799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Forgetting The Lord</a:t>
            </a:r>
            <a:endPar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p:txBody>
          <a:bodyPr>
            <a:normAutofit/>
          </a:bodyPr>
          <a:lstStyle/>
          <a:p>
            <a:r>
              <a:rPr lang="en-US" sz="4000" dirty="0" smtClean="0"/>
              <a:t>Deuteronomy 8:10-20</a:t>
            </a:r>
          </a:p>
          <a:p>
            <a:pPr lvl="1"/>
            <a:r>
              <a:rPr lang="en-US" sz="3600" dirty="0" smtClean="0"/>
              <a:t>When we prosper without being thankful</a:t>
            </a:r>
          </a:p>
          <a:p>
            <a:pPr lvl="1"/>
            <a:r>
              <a:rPr lang="en-US" sz="3600" dirty="0" smtClean="0"/>
              <a:t>When we do not keep His commandments</a:t>
            </a:r>
          </a:p>
          <a:p>
            <a:pPr lvl="1"/>
            <a:r>
              <a:rPr lang="en-US" sz="3600" dirty="0" smtClean="0"/>
              <a:t>When we lift our hearts up in pride —human pride wars against the reality of God</a:t>
            </a:r>
          </a:p>
          <a:p>
            <a:pPr lvl="1"/>
            <a:r>
              <a:rPr lang="en-US" sz="3600" dirty="0" smtClean="0"/>
              <a:t>When we create other gods</a:t>
            </a:r>
            <a:endParaRPr lang="en-US" sz="3600" dirty="0"/>
          </a:p>
        </p:txBody>
      </p:sp>
    </p:spTree>
    <p:extLst>
      <p:ext uri="{BB962C8B-B14F-4D97-AF65-F5344CB8AC3E}">
        <p14:creationId xmlns:p14="http://schemas.microsoft.com/office/powerpoint/2010/main" val="5321566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Within?</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marL="514350" indent="-514350">
              <a:buFont typeface="+mj-lt"/>
              <a:buAutoNum type="arabicPeriod" startAt="2"/>
            </a:pP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Hypocrisy (</a:t>
            </a:r>
            <a:r>
              <a:rPr lang="en-US" sz="360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Lk</a:t>
            </a:r>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 12:1)</a:t>
            </a:r>
          </a:p>
          <a:p>
            <a:pPr marL="971550" lvl="1" indent="-514350">
              <a:buFont typeface="+mj-lt"/>
              <a:buAutoNum type="arabicPeriod"/>
            </a:pPr>
            <a:r>
              <a:rPr lang="en-US" sz="3200" dirty="0" smtClean="0"/>
              <a:t>The leaven of </a:t>
            </a:r>
            <a:r>
              <a:rPr lang="en-US" sz="3200" dirty="0" err="1" smtClean="0"/>
              <a:t>Phariseeism</a:t>
            </a:r>
            <a:r>
              <a:rPr lang="en-US" sz="3200" dirty="0"/>
              <a:t> </a:t>
            </a:r>
            <a:r>
              <a:rPr lang="en-US" sz="3200" dirty="0" smtClean="0"/>
              <a:t>raises up the honor of men over the true honor of God</a:t>
            </a:r>
          </a:p>
          <a:p>
            <a:pPr lvl="2"/>
            <a:r>
              <a:rPr lang="en-US" sz="2800" dirty="0" smtClean="0"/>
              <a:t>Such hinders saving faith (Jn. 5:44; 12:42, 43)</a:t>
            </a:r>
          </a:p>
          <a:p>
            <a:pPr marL="971550" lvl="1" indent="-514350">
              <a:buFont typeface="+mj-lt"/>
              <a:buAutoNum type="arabicPeriod"/>
            </a:pPr>
            <a:r>
              <a:rPr lang="en-US" sz="3200" dirty="0" smtClean="0"/>
              <a:t> The leaven of </a:t>
            </a:r>
            <a:r>
              <a:rPr lang="en-US" sz="3200" dirty="0" err="1" smtClean="0"/>
              <a:t>Phariseeism</a:t>
            </a:r>
            <a:r>
              <a:rPr lang="en-US" sz="3200" dirty="0" smtClean="0"/>
              <a:t> raises up the words of men over the true word of God (Mk. 7:3, 6-13)	</a:t>
            </a:r>
            <a:endParaRPr lang="en-US" sz="3200" dirty="0"/>
          </a:p>
        </p:txBody>
      </p:sp>
    </p:spTree>
    <p:extLst>
      <p:ext uri="{BB962C8B-B14F-4D97-AF65-F5344CB8AC3E}">
        <p14:creationId xmlns:p14="http://schemas.microsoft.com/office/powerpoint/2010/main" val="981143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“Beware </a:t>
            </a:r>
            <a:r>
              <a:rPr lang="en-US" dirty="0"/>
              <a:t>of the leaven of the Pharisees, which is </a:t>
            </a:r>
            <a:r>
              <a:rPr lang="en-US" dirty="0" smtClean="0"/>
              <a:t>hypocrisy.”</a:t>
            </a:r>
            <a:endParaRPr lang="en-US" dirty="0"/>
          </a:p>
        </p:txBody>
      </p:sp>
      <p:sp>
        <p:nvSpPr>
          <p:cNvPr id="3" name="Content Placeholder 2"/>
          <p:cNvSpPr>
            <a:spLocks noGrp="1"/>
          </p:cNvSpPr>
          <p:nvPr>
            <p:ph idx="1"/>
          </p:nvPr>
        </p:nvSpPr>
        <p:spPr>
          <a:xfrm>
            <a:off x="457200" y="1600200"/>
            <a:ext cx="8229600" cy="52578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rmAutofit fontScale="92500" lnSpcReduction="2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Consequently, </a:t>
            </a:r>
            <a:r>
              <a:rPr lang="en-US" dirty="0" smtClean="0"/>
              <a:t>the leaven of </a:t>
            </a:r>
            <a:r>
              <a:rPr lang="en-US" dirty="0" err="1" smtClean="0"/>
              <a:t>Phariseeism</a:t>
            </a:r>
            <a:r>
              <a:rPr lang="en-US" dirty="0" smtClean="0"/>
              <a:t> would pose a threat to disciples in:</a:t>
            </a:r>
          </a:p>
          <a:p>
            <a:pPr lvl="1"/>
            <a:r>
              <a:rPr lang="en-US" dirty="0">
                <a:latin typeface="+mn-lt"/>
              </a:rPr>
              <a:t>S</a:t>
            </a:r>
            <a:r>
              <a:rPr lang="en-US" dirty="0" smtClean="0">
                <a:latin typeface="+mn-lt"/>
              </a:rPr>
              <a:t>hrinking back from the honor/word of God while pursuing the honor of men?!?</a:t>
            </a:r>
          </a:p>
          <a:p>
            <a:pPr lvl="1"/>
            <a:r>
              <a:rPr lang="en-US" dirty="0" smtClean="0">
                <a:latin typeface="+mn-lt"/>
              </a:rPr>
              <a:t>Pursuing man’s thinking yet standing for God?!?</a:t>
            </a:r>
          </a:p>
          <a:p>
            <a:pPr lvl="1"/>
            <a:r>
              <a:rPr lang="en-US" dirty="0" smtClean="0">
                <a:latin typeface="+mn-lt"/>
              </a:rPr>
              <a:t>Creating an actor/double-minded man!</a:t>
            </a:r>
          </a:p>
          <a:p>
            <a:pPr lvl="2"/>
            <a:r>
              <a:rPr lang="en-US" dirty="0" smtClean="0">
                <a:latin typeface="+mn-lt"/>
              </a:rPr>
              <a:t>Praising God and cursing man; breaks God’s word and pretends to obey it; denies God and claims to be standing with God; etc.</a:t>
            </a:r>
          </a:p>
          <a:p>
            <a:pPr lvl="1"/>
            <a:r>
              <a:rPr lang="en-US" dirty="0" smtClean="0">
                <a:latin typeface="+mn-lt"/>
              </a:rPr>
              <a:t>Example:  radically displace the requirement of God in, “having faithful children,” (Titus 1:6) yet scathingly condemn those who do not subscribe to the “race to the courthouse” position</a:t>
            </a:r>
          </a:p>
          <a:p>
            <a:pPr lvl="2"/>
            <a:r>
              <a:rPr lang="en-US" dirty="0" smtClean="0">
                <a:latin typeface="+mn-lt"/>
              </a:rPr>
              <a:t>In both cases one makes the word of God of “no effect” (Mk. 7:13) while claiming to be a warrior for God!</a:t>
            </a:r>
          </a:p>
        </p:txBody>
      </p:sp>
    </p:spTree>
    <p:extLst>
      <p:ext uri="{BB962C8B-B14F-4D97-AF65-F5344CB8AC3E}">
        <p14:creationId xmlns:p14="http://schemas.microsoft.com/office/powerpoint/2010/main" val="71768145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1804</TotalTime>
  <Words>1298</Words>
  <Application>Microsoft Office PowerPoint</Application>
  <PresentationFormat>On-screen Show (4:3)</PresentationFormat>
  <Paragraphs>113</Paragraphs>
  <Slides>17</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Adobe Caslon Pro Bold</vt:lpstr>
      <vt:lpstr>Wingdings 3</vt:lpstr>
      <vt:lpstr>Matura MT Script Capitals</vt:lpstr>
      <vt:lpstr>Andalus</vt:lpstr>
      <vt:lpstr>Calibri</vt:lpstr>
      <vt:lpstr>Aharoni</vt:lpstr>
      <vt:lpstr>Viner Hand ITC</vt:lpstr>
      <vt:lpstr>Monotype Corsiva</vt:lpstr>
      <vt:lpstr>Forte</vt:lpstr>
      <vt:lpstr>Office Theme</vt:lpstr>
      <vt:lpstr>“Beware”</vt:lpstr>
      <vt:lpstr>Previously</vt:lpstr>
      <vt:lpstr>Beware of</vt:lpstr>
      <vt:lpstr>Beware of</vt:lpstr>
      <vt:lpstr>Every Person Is Capable Of Much Evil!</vt:lpstr>
      <vt:lpstr>Beware of Evil Within?</vt:lpstr>
      <vt:lpstr>Forgetting The Lord</vt:lpstr>
      <vt:lpstr>Beware of Evil Within?</vt:lpstr>
      <vt:lpstr>“Beware of the leaven of the Pharisees, which is hypocrisy.”</vt:lpstr>
      <vt:lpstr>Beware of Evil Within?</vt:lpstr>
      <vt:lpstr>Beware of Evil Within?</vt:lpstr>
      <vt:lpstr>Beware of Evil Within?</vt:lpstr>
      <vt:lpstr>Beware of Evil Within?</vt:lpstr>
      <vt:lpstr>“Beware”</vt:lpstr>
      <vt:lpstr>Exodus 23:20-22</vt:lpstr>
      <vt:lpstr>Compare Jesus Christ</vt:lpstr>
      <vt:lpstr>“Beware”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J. Wallace</dc:creator>
  <cp:lastModifiedBy>Steven J. Wallace</cp:lastModifiedBy>
  <cp:revision>57</cp:revision>
  <dcterms:created xsi:type="dcterms:W3CDTF">2012-10-24T17:05:32Z</dcterms:created>
  <dcterms:modified xsi:type="dcterms:W3CDTF">2012-10-30T15:48:02Z</dcterms:modified>
</cp:coreProperties>
</file>