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fntdata" ContentType="application/x-fontdata"/>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saveSubsetFonts="1">
  <p:sldMasterIdLst>
    <p:sldMasterId id="2147483660" r:id="rId1"/>
  </p:sldMasterIdLst>
  <p:notesMasterIdLst>
    <p:notesMasterId r:id="rId9"/>
  </p:notesMasterIdLst>
  <p:sldIdLst>
    <p:sldId id="256" r:id="rId2"/>
    <p:sldId id="258" r:id="rId3"/>
    <p:sldId id="259" r:id="rId4"/>
    <p:sldId id="261" r:id="rId5"/>
    <p:sldId id="260" r:id="rId6"/>
    <p:sldId id="262" r:id="rId7"/>
    <p:sldId id="263" r:id="rId8"/>
  </p:sldIdLst>
  <p:sldSz cx="9144000" cy="6858000" type="screen4x3"/>
  <p:notesSz cx="6858000" cy="9144000"/>
  <p:embeddedFontLst>
    <p:embeddedFont>
      <p:font typeface="Wingdings 2" pitchFamily="18" charset="2"/>
      <p:regular r:id="rId10"/>
    </p:embeddedFont>
    <p:embeddedFont>
      <p:font typeface="Calibri" pitchFamily="34" charset="0"/>
      <p:regular r:id="rId11"/>
      <p:bold r:id="rId12"/>
      <p:italic r:id="rId13"/>
      <p:boldItalic r:id="rId14"/>
    </p:embeddedFont>
    <p:embeddedFont>
      <p:font typeface="Arial Black" pitchFamily="34" charset="0"/>
      <p:bold r:id="rId15"/>
    </p:embeddedFont>
    <p:embeddedFont>
      <p:font typeface="Aharoni" pitchFamily="2" charset="-79"/>
      <p:bold r:id="rId16"/>
    </p:embeddedFont>
    <p:embeddedFont>
      <p:font typeface="Franklin Gothic Medium" pitchFamily="34" charset="0"/>
      <p:regular r:id="rId17"/>
      <p:italic r:id="rId18"/>
    </p:embeddedFont>
  </p:embeddedFont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0000" autoAdjust="0"/>
  </p:normalViewPr>
  <p:slideViewPr>
    <p:cSldViewPr>
      <p:cViewPr varScale="1">
        <p:scale>
          <a:sx n="57" d="100"/>
          <a:sy n="57" d="100"/>
        </p:scale>
        <p:origin x="-1176"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font" Target="fonts/font4.fntdata"/><Relationship Id="rId18" Type="http://schemas.openxmlformats.org/officeDocument/2006/relationships/font" Target="fonts/font9.fntdata"/><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font" Target="fonts/font3.fntdata"/><Relationship Id="rId17" Type="http://schemas.openxmlformats.org/officeDocument/2006/relationships/font" Target="fonts/font8.fntdata"/><Relationship Id="rId2" Type="http://schemas.openxmlformats.org/officeDocument/2006/relationships/slide" Target="slides/slide1.xml"/><Relationship Id="rId16" Type="http://schemas.openxmlformats.org/officeDocument/2006/relationships/font" Target="fonts/font7.fntdata"/><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font" Target="fonts/font2.fntdata"/><Relationship Id="rId5" Type="http://schemas.openxmlformats.org/officeDocument/2006/relationships/slide" Target="slides/slide4.xml"/><Relationship Id="rId15" Type="http://schemas.openxmlformats.org/officeDocument/2006/relationships/font" Target="fonts/font6.fntdata"/><Relationship Id="rId10" Type="http://schemas.openxmlformats.org/officeDocument/2006/relationships/font" Target="fonts/font1.fntdata"/><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font" Target="fonts/font5.fntdata"/><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89B478B-97D0-4329-B42C-B3B5EE5C3FFC}" type="datetimeFigureOut">
              <a:rPr lang="en-US" smtClean="0"/>
              <a:t>7/27/2013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B2FFACB-5C9F-44DC-AEE7-4D249D746887}" type="slidenum">
              <a:rPr lang="en-US" smtClean="0"/>
              <a:t>‹#›</a:t>
            </a:fld>
            <a:endParaRPr lang="en-US"/>
          </a:p>
        </p:txBody>
      </p:sp>
    </p:spTree>
    <p:extLst>
      <p:ext uri="{BB962C8B-B14F-4D97-AF65-F5344CB8AC3E}">
        <p14:creationId xmlns:p14="http://schemas.microsoft.com/office/powerpoint/2010/main" val="182455349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3" Type="http://schemas.openxmlformats.org/officeDocument/2006/relationships/hyperlink" Target="http://toolboxtopics.com/Contributed/Complacency%20%202.htm" TargetMode="External"/><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3" Type="http://schemas.openxmlformats.org/officeDocument/2006/relationships/hyperlink" Target="http://www.calculateme.com/car-insurance-articles/where-accidents-happen.htm" TargetMode="External"/><Relationship Id="rId2" Type="http://schemas.openxmlformats.org/officeDocument/2006/relationships/slide" Target="../slides/slide4.xml"/><Relationship Id="rId1" Type="http://schemas.openxmlformats.org/officeDocument/2006/relationships/notesMaster" Target="../notesMasters/notesMaster1.xml"/><Relationship Id="rId4" Type="http://schemas.openxmlformats.org/officeDocument/2006/relationships/hyperlink" Target="http://www.greyowl.com/articles/complac_article.pdf" TargetMode="Externa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We are talking about a calm sense of well-being coupled</a:t>
            </a:r>
            <a:r>
              <a:rPr lang="en-US" baseline="0" dirty="0" smtClean="0"/>
              <a:t> with being oblivious to any real danger.  This results in an underestimation of a situation. The polar opposite of complacency is not good either. Where complacency results in an underestimation of reality, anxiety is an over estimation and results in a lack of faith in God. Israel displayed both of poor qualities in Deut. 1. They were first too anxious to trust and obey (Deut. 1:26-32).  Then they switched and ran the other way to ignoring God’s word and went into danger (Deut. 1:41-46)</a:t>
            </a:r>
          </a:p>
        </p:txBody>
      </p:sp>
      <p:sp>
        <p:nvSpPr>
          <p:cNvPr id="4" name="Slide Number Placeholder 3"/>
          <p:cNvSpPr>
            <a:spLocks noGrp="1"/>
          </p:cNvSpPr>
          <p:nvPr>
            <p:ph type="sldNum" sz="quarter" idx="10"/>
          </p:nvPr>
        </p:nvSpPr>
        <p:spPr/>
        <p:txBody>
          <a:bodyPr/>
          <a:lstStyle/>
          <a:p>
            <a:fld id="{CB2FFACB-5C9F-44DC-AEE7-4D249D746887}" type="slidenum">
              <a:rPr lang="en-US" smtClean="0"/>
              <a:t>1</a:t>
            </a:fld>
            <a:endParaRPr lang="en-US"/>
          </a:p>
        </p:txBody>
      </p:sp>
    </p:spTree>
    <p:extLst>
      <p:ext uri="{BB962C8B-B14F-4D97-AF65-F5344CB8AC3E}">
        <p14:creationId xmlns:p14="http://schemas.microsoft.com/office/powerpoint/2010/main" val="106978370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Similar attitudes associated</a:t>
            </a:r>
            <a:r>
              <a:rPr lang="en-US" baseline="0" dirty="0" smtClean="0"/>
              <a:t> with the complacent mind. Complacency can easily set into our personal lives, our business ventures, and our faith. One person observed, “</a:t>
            </a:r>
            <a:r>
              <a:rPr lang="en-US" sz="1200" b="0" i="0" kern="1200" dirty="0" smtClean="0">
                <a:solidFill>
                  <a:schemeClr val="tx1"/>
                </a:solidFill>
                <a:effectLst/>
                <a:latin typeface="+mn-lt"/>
                <a:ea typeface="+mn-ea"/>
                <a:cs typeface="+mn-cs"/>
              </a:rPr>
              <a:t>Just because we feel safe, does not mean we are safe. On the contrary, ‘feeling safe all the time’, could be the biggest threat to our well being, because we are drifting into that complacent mode” (</a:t>
            </a:r>
            <a:r>
              <a:rPr lang="en-US" dirty="0" smtClean="0">
                <a:hlinkClick r:id="rId3"/>
              </a:rPr>
              <a:t>http://toolboxtopics.com/Contributed/Complacency%20%202.htm</a:t>
            </a:r>
            <a:r>
              <a:rPr lang="en-US" dirty="0" smtClean="0"/>
              <a:t>). Complacency dulls our senses</a:t>
            </a:r>
            <a:r>
              <a:rPr lang="en-US" baseline="0" dirty="0" smtClean="0"/>
              <a:t> and slowly and gently leads our minds to sleep.  </a:t>
            </a:r>
          </a:p>
          <a:p>
            <a:endParaRPr lang="en-US" baseline="0" dirty="0" smtClean="0"/>
          </a:p>
          <a:p>
            <a:r>
              <a:rPr lang="en-US" baseline="0" dirty="0" smtClean="0"/>
              <a:t>Conceit is often an ingredient in the complacent mind. </a:t>
            </a:r>
            <a:r>
              <a:rPr lang="en-US" sz="1200" kern="1200" dirty="0" smtClean="0">
                <a:solidFill>
                  <a:schemeClr val="tx1"/>
                </a:solidFill>
                <a:effectLst/>
                <a:latin typeface="+mn-lt"/>
                <a:ea typeface="+mn-ea"/>
                <a:cs typeface="+mn-cs"/>
              </a:rPr>
              <a:t>The conceited person or narcissist is right in his own eyes. He is the one who is doing well and knows the facts. He is the one whom others should in fact want to be more like. “Do you see a man wise in his own eyes? There is more hope for a fool than for him” (Prov. 26:12).</a:t>
            </a:r>
          </a:p>
        </p:txBody>
      </p:sp>
      <p:sp>
        <p:nvSpPr>
          <p:cNvPr id="4" name="Slide Number Placeholder 3"/>
          <p:cNvSpPr>
            <a:spLocks noGrp="1"/>
          </p:cNvSpPr>
          <p:nvPr>
            <p:ph type="sldNum" sz="quarter" idx="10"/>
          </p:nvPr>
        </p:nvSpPr>
        <p:spPr/>
        <p:txBody>
          <a:bodyPr/>
          <a:lstStyle/>
          <a:p>
            <a:fld id="{CB2FFACB-5C9F-44DC-AEE7-4D249D746887}" type="slidenum">
              <a:rPr lang="en-US" smtClean="0"/>
              <a:t>2</a:t>
            </a:fld>
            <a:endParaRPr lang="en-US"/>
          </a:p>
        </p:txBody>
      </p:sp>
    </p:spTree>
    <p:extLst>
      <p:ext uri="{BB962C8B-B14F-4D97-AF65-F5344CB8AC3E}">
        <p14:creationId xmlns:p14="http://schemas.microsoft.com/office/powerpoint/2010/main" val="106978370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Poor assessment-stems</a:t>
            </a:r>
            <a:r>
              <a:rPr lang="en-US" baseline="0" dirty="0" smtClean="0"/>
              <a:t> from wrong thinking, in this case, light thinking which stems from self-will. (see also Prov. 1:7, 24-32)</a:t>
            </a:r>
          </a:p>
          <a:p>
            <a:endParaRPr lang="en-US" baseline="0" dirty="0" smtClean="0"/>
          </a:p>
          <a:p>
            <a:r>
              <a:rPr lang="en-US" baseline="0" dirty="0" smtClean="0"/>
              <a:t>Laziness is a sin. It is also one of the leading factors for the complacent mind. </a:t>
            </a:r>
          </a:p>
          <a:p>
            <a:endParaRPr lang="en-US" baseline="0" dirty="0" smtClean="0"/>
          </a:p>
          <a:p>
            <a:r>
              <a:rPr lang="en-US" baseline="0" dirty="0" smtClean="0"/>
              <a:t>False peace is related to a false assessment. It is dangerous when we think we can no longer be taught, or have need of no improvement or perceive ourselves in one way, when God and everyone else sees us in totally different way.</a:t>
            </a:r>
          </a:p>
          <a:p>
            <a:endParaRPr lang="en-US" baseline="0" dirty="0" smtClean="0"/>
          </a:p>
          <a:p>
            <a:r>
              <a:rPr lang="en-US" baseline="0" dirty="0" smtClean="0"/>
              <a:t>Conceit –This leads to another symptom and a cause of complacency which is being conceited.  Laodicea thought they were good and in need of nothing and hence they were lukewarm.</a:t>
            </a:r>
          </a:p>
        </p:txBody>
      </p:sp>
      <p:sp>
        <p:nvSpPr>
          <p:cNvPr id="4" name="Slide Number Placeholder 3"/>
          <p:cNvSpPr>
            <a:spLocks noGrp="1"/>
          </p:cNvSpPr>
          <p:nvPr>
            <p:ph type="sldNum" sz="quarter" idx="10"/>
          </p:nvPr>
        </p:nvSpPr>
        <p:spPr/>
        <p:txBody>
          <a:bodyPr/>
          <a:lstStyle/>
          <a:p>
            <a:fld id="{CB2FFACB-5C9F-44DC-AEE7-4D249D746887}" type="slidenum">
              <a:rPr lang="en-US" smtClean="0"/>
              <a:t>3</a:t>
            </a:fld>
            <a:endParaRPr lang="en-US"/>
          </a:p>
        </p:txBody>
      </p:sp>
    </p:spTree>
    <p:extLst>
      <p:ext uri="{BB962C8B-B14F-4D97-AF65-F5344CB8AC3E}">
        <p14:creationId xmlns:p14="http://schemas.microsoft.com/office/powerpoint/2010/main" val="168101493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baseline="0" dirty="0" smtClean="0"/>
              <a:t>Familiarity,</a:t>
            </a:r>
            <a:r>
              <a:rPr lang="en-US" baseline="0" dirty="0" smtClean="0"/>
              <a:t> this is a big problem in the business world. Sometimes the familiarity of it all lulls us to sleep. It is ironic that to drive a car well, you have to be familiar with the gears, the brakes, the lights, blinkers, the road, the laws, etc. But then this </a:t>
            </a:r>
            <a:r>
              <a:rPr lang="en-US" baseline="0" dirty="0" err="1" smtClean="0"/>
              <a:t>repititious</a:t>
            </a:r>
            <a:r>
              <a:rPr lang="en-US" baseline="0" dirty="0" smtClean="0"/>
              <a:t> contact breeds “over-confidence” and we do not drive as well. Do you know that nearly ¼ of all car accidents happen within 1 mile from home (</a:t>
            </a:r>
            <a:r>
              <a:rPr lang="en-US" dirty="0" smtClean="0">
                <a:hlinkClick r:id="rId3"/>
              </a:rPr>
              <a:t>http://www.calculateme.com/car-insurance-articles/where-accidents-happen.htm</a:t>
            </a:r>
            <a:r>
              <a:rPr lang="en-US" dirty="0" smtClean="0"/>
              <a:t>)? Further</a:t>
            </a:r>
            <a:r>
              <a:rPr lang="en-US" baseline="0" dirty="0" smtClean="0"/>
              <a:t> over 2/3 of all accidents occur within 10 miles from home! Only 1% of accidents occur over 50 miles from home. </a:t>
            </a:r>
          </a:p>
          <a:p>
            <a:endParaRPr lang="en-US" baseline="0" dirty="0" smtClean="0"/>
          </a:p>
          <a:p>
            <a:r>
              <a:rPr lang="en-US" baseline="0" dirty="0" smtClean="0"/>
              <a:t>I was reading of one who was dealing with complacency in aircraft maintenance who made this point. A mechanic must be familiar and well acquainted with the parts, but then he presents a danger of becoming complacent when he is too familiar with what he is doing.  </a:t>
            </a:r>
          </a:p>
          <a:p>
            <a:endParaRPr lang="en-US" baseline="0" dirty="0" smtClean="0"/>
          </a:p>
          <a:p>
            <a:r>
              <a:rPr lang="en-US" baseline="0" dirty="0" smtClean="0"/>
              <a:t>Sometimes we use our familiarity with the Bible  to make us think that we do not need to continue to open the bible and seek, learn and test our thinking. Can our reverence toward God be lessened or lost altogether by our thinking we are too familiar with Him? I am convinced that this was a part of Ephesus’ problem in losing their first love (Rev. 2:4). If it becomes our problem, it is not because we know it all, but because we do not know enough. The ability to really know Jesus is a lifetime goal which requires our constant energy and attention (Phil. 3:8-11).</a:t>
            </a:r>
          </a:p>
          <a:p>
            <a:endParaRPr lang="en-US" baseline="0" dirty="0" smtClean="0"/>
          </a:p>
          <a:p>
            <a:pPr algn="l"/>
            <a:r>
              <a:rPr lang="en-US" b="1" baseline="0" dirty="0" smtClean="0"/>
              <a:t>Comfort zone—</a:t>
            </a:r>
            <a:r>
              <a:rPr lang="en-US" b="0" baseline="0" dirty="0" smtClean="0"/>
              <a:t>How </a:t>
            </a:r>
            <a:r>
              <a:rPr lang="en-US" baseline="0" dirty="0" smtClean="0"/>
              <a:t>would you describe a person who wants to dwell in what is comfortable to him? This is connected to being fearful or perhaps lazy. One may say “I am afraid” like in Matthew 25 to the one talent man, but Jesus sees if it is really laziness. He has defined areas that he doesn’t want to extend or breech. The image that comes to my mind is a couch-potato. The person who is content to remain in what is comfortable is not going to challenge himself. </a:t>
            </a:r>
          </a:p>
          <a:p>
            <a:endParaRPr lang="en-US" baseline="0" dirty="0" smtClean="0"/>
          </a:p>
          <a:p>
            <a:r>
              <a:rPr lang="en-US" baseline="0" dirty="0" smtClean="0"/>
              <a:t>It is like someone wrote, “This is best described as the ‘couch potato’. …This individual is operating in the comfort zone 100% of the time. He has become too lazy to look for and recognize the risks in his lifestyle” (</a:t>
            </a:r>
            <a:r>
              <a:rPr lang="en-US" dirty="0" smtClean="0">
                <a:hlinkClick r:id="rId4"/>
              </a:rPr>
              <a:t>http://www.greyowl.com/articles/complac_article.pdf</a:t>
            </a:r>
            <a:r>
              <a:rPr lang="en-US" dirty="0" smtClean="0"/>
              <a:t>).</a:t>
            </a:r>
            <a:endParaRPr lang="en-US" baseline="0" dirty="0" smtClean="0"/>
          </a:p>
          <a:p>
            <a:endParaRPr lang="en-US" baseline="0" dirty="0" smtClean="0"/>
          </a:p>
          <a:p>
            <a:r>
              <a:rPr lang="en-US" baseline="0" dirty="0" smtClean="0"/>
              <a:t>This is unhealthy. We were created to grow and to be challenged. The person who doesn’t want to be challenged will become angry with those who challenge him to do better. He will become disturbed by those who want him to try a new take or a new task.</a:t>
            </a:r>
          </a:p>
        </p:txBody>
      </p:sp>
      <p:sp>
        <p:nvSpPr>
          <p:cNvPr id="4" name="Slide Number Placeholder 3"/>
          <p:cNvSpPr>
            <a:spLocks noGrp="1"/>
          </p:cNvSpPr>
          <p:nvPr>
            <p:ph type="sldNum" sz="quarter" idx="10"/>
          </p:nvPr>
        </p:nvSpPr>
        <p:spPr/>
        <p:txBody>
          <a:bodyPr/>
          <a:lstStyle/>
          <a:p>
            <a:fld id="{CB2FFACB-5C9F-44DC-AEE7-4D249D746887}" type="slidenum">
              <a:rPr lang="en-US" smtClean="0"/>
              <a:t>4</a:t>
            </a:fld>
            <a:endParaRPr lang="en-US"/>
          </a:p>
        </p:txBody>
      </p:sp>
    </p:spTree>
    <p:extLst>
      <p:ext uri="{BB962C8B-B14F-4D97-AF65-F5344CB8AC3E}">
        <p14:creationId xmlns:p14="http://schemas.microsoft.com/office/powerpoint/2010/main" val="168101493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err="1" smtClean="0"/>
              <a:t>Calneh</a:t>
            </a:r>
            <a:r>
              <a:rPr lang="en-US" dirty="0" smtClean="0"/>
              <a:t>, built by Nimrod in the land of Shinar, Genesis</a:t>
            </a:r>
            <a:r>
              <a:rPr lang="en-US" baseline="0" dirty="0" smtClean="0"/>
              <a:t> 10:9.  “It was built by Nimrod, #</a:t>
            </a:r>
            <a:r>
              <a:rPr lang="en-US" baseline="0" dirty="0" err="1" smtClean="0"/>
              <a:t>Ge</a:t>
            </a:r>
            <a:r>
              <a:rPr lang="en-US" baseline="0" dirty="0" smtClean="0"/>
              <a:t> 10:10, and after a long growth to power, wealth, and security, through near one thousand three hundred years, was at last ruined…” (Matthew Poole).</a:t>
            </a:r>
          </a:p>
          <a:p>
            <a:endParaRPr lang="en-US" baseline="0" dirty="0" smtClean="0"/>
          </a:p>
          <a:p>
            <a:r>
              <a:rPr lang="en-US" baseline="0" dirty="0" err="1" smtClean="0"/>
              <a:t>Hamath</a:t>
            </a:r>
            <a:r>
              <a:rPr lang="en-US" baseline="0" dirty="0" smtClean="0"/>
              <a:t>, was at the northern border of Israel’s promised land. Albert Barnes noted, “To judge from the present site, it in some respects resembled Samaria. It lay in a narrow oval valley of the Orontes; its citadel on a round hill in the center. The city rises up the steep sides of the hills which enclose it (Colossians Squire, in Walpole </a:t>
            </a:r>
            <a:r>
              <a:rPr lang="en-US" baseline="0" dirty="0" err="1" smtClean="0"/>
              <a:t>Mem</a:t>
            </a:r>
            <a:r>
              <a:rPr lang="en-US" baseline="0" dirty="0" smtClean="0"/>
              <a:t>. 323-325). Vast water-wheels, some of a diameter of 67 (Squire, l. c. “at least 70 feet,” </a:t>
            </a:r>
            <a:r>
              <a:rPr lang="en-US" baseline="0" dirty="0" err="1" smtClean="0"/>
              <a:t>Burckh</a:t>
            </a:r>
            <a:r>
              <a:rPr lang="en-US" baseline="0" dirty="0" smtClean="0"/>
              <a:t>. l. c.), 80, 90 (Thomson, The land, ii. 278) feet, raise the water of the Orontes to supply, by aid of aqueducts, the upper city, or to water the neighboring gardens.”  Yet it was recently conquered by </a:t>
            </a:r>
            <a:r>
              <a:rPr lang="en-US" baseline="0" dirty="0" err="1" smtClean="0"/>
              <a:t>Tiglath-pilesar</a:t>
            </a:r>
            <a:r>
              <a:rPr lang="en-US" baseline="0" dirty="0" smtClean="0"/>
              <a:t> and served as a fresh example of the wrath of God (see Poole).</a:t>
            </a:r>
          </a:p>
          <a:p>
            <a:endParaRPr lang="en-US" baseline="0" dirty="0" smtClean="0"/>
          </a:p>
          <a:p>
            <a:r>
              <a:rPr lang="en-US" baseline="0" dirty="0" smtClean="0"/>
              <a:t>Israel was going to be afflicted from the entrance of </a:t>
            </a:r>
            <a:r>
              <a:rPr lang="en-US" baseline="0" dirty="0" err="1" smtClean="0"/>
              <a:t>Hamath</a:t>
            </a:r>
            <a:r>
              <a:rPr lang="en-US" baseline="0" dirty="0" smtClean="0"/>
              <a:t> all the way to valley of </a:t>
            </a:r>
            <a:r>
              <a:rPr lang="en-US" baseline="0" dirty="0" err="1" smtClean="0"/>
              <a:t>Arabah</a:t>
            </a:r>
            <a:r>
              <a:rPr lang="en-US" baseline="0" dirty="0" smtClean="0"/>
              <a:t> (Amos 6:14).</a:t>
            </a:r>
          </a:p>
          <a:p>
            <a:endParaRPr lang="en-US" baseline="0" dirty="0" smtClean="0"/>
          </a:p>
          <a:p>
            <a:r>
              <a:rPr lang="en-US" baseline="0" dirty="0" smtClean="0"/>
              <a:t>Gath, though giants walked from within and without of this cities past, it too fell. An interesting mentioning of cities who were great in power and yet all fell. There is also a gravitating nearness of each respected city named with reference to Israel.</a:t>
            </a:r>
            <a:endParaRPr lang="en-US" dirty="0"/>
          </a:p>
        </p:txBody>
      </p:sp>
      <p:sp>
        <p:nvSpPr>
          <p:cNvPr id="4" name="Slide Number Placeholder 3"/>
          <p:cNvSpPr>
            <a:spLocks noGrp="1"/>
          </p:cNvSpPr>
          <p:nvPr>
            <p:ph type="sldNum" sz="quarter" idx="10"/>
          </p:nvPr>
        </p:nvSpPr>
        <p:spPr/>
        <p:txBody>
          <a:bodyPr/>
          <a:lstStyle/>
          <a:p>
            <a:fld id="{CB2FFACB-5C9F-44DC-AEE7-4D249D746887}" type="slidenum">
              <a:rPr lang="en-US" smtClean="0"/>
              <a:t>5</a:t>
            </a:fld>
            <a:endParaRPr lang="en-US"/>
          </a:p>
        </p:txBody>
      </p:sp>
    </p:spTree>
    <p:extLst>
      <p:ext uri="{BB962C8B-B14F-4D97-AF65-F5344CB8AC3E}">
        <p14:creationId xmlns:p14="http://schemas.microsoft.com/office/powerpoint/2010/main" val="2310425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7010400" y="152399"/>
            <a:ext cx="1981200" cy="655624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152400" y="153923"/>
            <a:ext cx="6705600" cy="65532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7010400" y="2052960"/>
            <a:ext cx="1981200" cy="1828800"/>
          </a:xfrm>
        </p:spPr>
        <p:txBody>
          <a:bodyPr anchor="ctr">
            <a:normAutofit/>
          </a:bodyPr>
          <a:lstStyle>
            <a:lvl1pPr marL="0" indent="0" algn="l">
              <a:buNone/>
              <a:defRPr sz="19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10" name="Date Placeholder 9"/>
          <p:cNvSpPr>
            <a:spLocks noGrp="1"/>
          </p:cNvSpPr>
          <p:nvPr>
            <p:ph type="dt" sz="half" idx="10"/>
          </p:nvPr>
        </p:nvSpPr>
        <p:spPr/>
        <p:txBody>
          <a:bodyPr/>
          <a:lstStyle>
            <a:lvl1pPr>
              <a:defRPr>
                <a:solidFill>
                  <a:schemeClr val="bg2"/>
                </a:solidFill>
              </a:defRPr>
            </a:lvl1pPr>
          </a:lstStyle>
          <a:p>
            <a:fld id="{1BE3A144-A6CB-46CD-B086-FD3D17249135}" type="datetimeFigureOut">
              <a:rPr lang="en-US" smtClean="0"/>
              <a:t>7/27/2013</a:t>
            </a:fld>
            <a:endParaRPr lang="en-US"/>
          </a:p>
        </p:txBody>
      </p:sp>
      <p:sp>
        <p:nvSpPr>
          <p:cNvPr id="11" name="Slide Number Placeholder 10"/>
          <p:cNvSpPr>
            <a:spLocks noGrp="1"/>
          </p:cNvSpPr>
          <p:nvPr>
            <p:ph type="sldNum" sz="quarter" idx="11"/>
          </p:nvPr>
        </p:nvSpPr>
        <p:spPr/>
        <p:txBody>
          <a:bodyPr/>
          <a:lstStyle>
            <a:lvl1pPr>
              <a:defRPr>
                <a:solidFill>
                  <a:srgbClr val="FFFFFF"/>
                </a:solidFill>
              </a:defRPr>
            </a:lvl1pPr>
          </a:lstStyle>
          <a:p>
            <a:fld id="{DBF420B8-7540-4DBD-8A9D-97F07CD67E2B}" type="slidenum">
              <a:rPr lang="en-US" smtClean="0"/>
              <a:t>‹#›</a:t>
            </a:fld>
            <a:endParaRPr lang="en-US"/>
          </a:p>
        </p:txBody>
      </p:sp>
      <p:sp>
        <p:nvSpPr>
          <p:cNvPr id="12" name="Footer Placeholder 11"/>
          <p:cNvSpPr>
            <a:spLocks noGrp="1"/>
          </p:cNvSpPr>
          <p:nvPr>
            <p:ph type="ftr" sz="quarter" idx="12"/>
          </p:nvPr>
        </p:nvSpPr>
        <p:spPr/>
        <p:txBody>
          <a:bodyPr/>
          <a:lstStyle>
            <a:lvl1pPr>
              <a:defRPr>
                <a:solidFill>
                  <a:schemeClr val="bg2"/>
                </a:solidFill>
              </a:defRPr>
            </a:lvl1pPr>
          </a:lstStyle>
          <a:p>
            <a:endParaRPr lang="en-US"/>
          </a:p>
        </p:txBody>
      </p:sp>
      <p:sp>
        <p:nvSpPr>
          <p:cNvPr id="13" name="Title 12"/>
          <p:cNvSpPr>
            <a:spLocks noGrp="1"/>
          </p:cNvSpPr>
          <p:nvPr>
            <p:ph type="title"/>
          </p:nvPr>
        </p:nvSpPr>
        <p:spPr>
          <a:xfrm>
            <a:off x="457200" y="2052960"/>
            <a:ext cx="6324600" cy="1828800"/>
          </a:xfrm>
        </p:spPr>
        <p:txBody>
          <a:bodyPr/>
          <a:lstStyle>
            <a:lvl1pPr algn="r">
              <a:defRPr sz="4200" spc="150" baseline="0"/>
            </a:lvl1pPr>
          </a:lstStyle>
          <a:p>
            <a:r>
              <a:rPr lang="en-US" smtClean="0"/>
              <a:t>Click to edit Master title style</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BE3A144-A6CB-46CD-B086-FD3D17249135}" type="datetimeFigureOut">
              <a:rPr lang="en-US" smtClean="0"/>
              <a:t>7/27/2013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BF420B8-7540-4DBD-8A9D-97F07CD67E2B}"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152400" y="147319"/>
            <a:ext cx="6705600" cy="6556248"/>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7010400" y="147319"/>
            <a:ext cx="1956046" cy="655624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Vertical Title 1"/>
          <p:cNvSpPr>
            <a:spLocks noGrp="1"/>
          </p:cNvSpPr>
          <p:nvPr>
            <p:ph type="title" orient="vert"/>
          </p:nvPr>
        </p:nvSpPr>
        <p:spPr>
          <a:xfrm>
            <a:off x="7162800" y="274638"/>
            <a:ext cx="1676400" cy="5851525"/>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BE3A144-A6CB-46CD-B086-FD3D17249135}" type="datetimeFigureOut">
              <a:rPr lang="en-US" smtClean="0"/>
              <a:t>7/27/2013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lvl1pPr>
              <a:defRPr>
                <a:solidFill>
                  <a:schemeClr val="bg2"/>
                </a:solidFill>
              </a:defRPr>
            </a:lvl1pPr>
          </a:lstStyle>
          <a:p>
            <a:fld id="{DBF420B8-7540-4DBD-8A9D-97F07CD67E2B}"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BE3A144-A6CB-46CD-B086-FD3D17249135}" type="datetimeFigureOut">
              <a:rPr lang="en-US" smtClean="0"/>
              <a:t>7/27/2013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BF420B8-7540-4DBD-8A9D-97F07CD67E2B}" type="slidenum">
              <a:rPr lang="en-US" smtClean="0"/>
              <a:t>‹#›</a:t>
            </a:fld>
            <a:endParaRPr lang="en-US"/>
          </a:p>
        </p:txBody>
      </p:sp>
      <p:sp>
        <p:nvSpPr>
          <p:cNvPr id="7" name="Title 6"/>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7010400" y="152399"/>
            <a:ext cx="1981200" cy="655624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152400" y="153923"/>
            <a:ext cx="6705600" cy="6553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Placeholder 2"/>
          <p:cNvSpPr>
            <a:spLocks noGrp="1"/>
          </p:cNvSpPr>
          <p:nvPr>
            <p:ph type="body" idx="1"/>
          </p:nvPr>
        </p:nvSpPr>
        <p:spPr>
          <a:xfrm>
            <a:off x="7162799" y="2892277"/>
            <a:ext cx="1600201" cy="1645920"/>
          </a:xfrm>
        </p:spPr>
        <p:txBody>
          <a:bodyPr anchor="ctr"/>
          <a:lstStyle>
            <a:lvl1pPr marL="0" indent="0">
              <a:buNone/>
              <a:defRPr sz="2000">
                <a:solidFill>
                  <a:schemeClr val="bg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9" name="Date Placeholder 8"/>
          <p:cNvSpPr>
            <a:spLocks noGrp="1"/>
          </p:cNvSpPr>
          <p:nvPr>
            <p:ph type="dt" sz="half" idx="10"/>
          </p:nvPr>
        </p:nvSpPr>
        <p:spPr/>
        <p:txBody>
          <a:bodyPr/>
          <a:lstStyle>
            <a:lvl1pPr>
              <a:defRPr>
                <a:solidFill>
                  <a:srgbClr val="FFFFFF"/>
                </a:solidFill>
              </a:defRPr>
            </a:lvl1pPr>
          </a:lstStyle>
          <a:p>
            <a:fld id="{1BE3A144-A6CB-46CD-B086-FD3D17249135}" type="datetimeFigureOut">
              <a:rPr lang="en-US" smtClean="0"/>
              <a:t>7/27/2013</a:t>
            </a:fld>
            <a:endParaRPr lang="en-US"/>
          </a:p>
        </p:txBody>
      </p:sp>
      <p:sp>
        <p:nvSpPr>
          <p:cNvPr id="10" name="Slide Number Placeholder 9"/>
          <p:cNvSpPr>
            <a:spLocks noGrp="1"/>
          </p:cNvSpPr>
          <p:nvPr>
            <p:ph type="sldNum" sz="quarter" idx="11"/>
          </p:nvPr>
        </p:nvSpPr>
        <p:spPr/>
        <p:txBody>
          <a:bodyPr/>
          <a:lstStyle>
            <a:lvl1pPr>
              <a:defRPr>
                <a:solidFill>
                  <a:schemeClr val="bg2"/>
                </a:solidFill>
              </a:defRPr>
            </a:lvl1pPr>
          </a:lstStyle>
          <a:p>
            <a:fld id="{DBF420B8-7540-4DBD-8A9D-97F07CD67E2B}" type="slidenum">
              <a:rPr lang="en-US" smtClean="0"/>
              <a:t>‹#›</a:t>
            </a:fld>
            <a:endParaRPr lang="en-US"/>
          </a:p>
        </p:txBody>
      </p:sp>
      <p:sp>
        <p:nvSpPr>
          <p:cNvPr id="11" name="Footer Placeholder 10"/>
          <p:cNvSpPr>
            <a:spLocks noGrp="1"/>
          </p:cNvSpPr>
          <p:nvPr>
            <p:ph type="ftr" sz="quarter" idx="12"/>
          </p:nvPr>
        </p:nvSpPr>
        <p:spPr/>
        <p:txBody>
          <a:bodyPr/>
          <a:lstStyle>
            <a:lvl1pPr>
              <a:defRPr>
                <a:solidFill>
                  <a:srgbClr val="FFFFFF"/>
                </a:solidFill>
              </a:defRPr>
            </a:lvl1pPr>
          </a:lstStyle>
          <a:p>
            <a:endParaRPr lang="en-US"/>
          </a:p>
        </p:txBody>
      </p:sp>
      <p:sp>
        <p:nvSpPr>
          <p:cNvPr id="12" name="Title 11"/>
          <p:cNvSpPr>
            <a:spLocks noGrp="1"/>
          </p:cNvSpPr>
          <p:nvPr>
            <p:ph type="title"/>
          </p:nvPr>
        </p:nvSpPr>
        <p:spPr>
          <a:xfrm>
            <a:off x="381000" y="2892277"/>
            <a:ext cx="6324600" cy="1645920"/>
          </a:xfrm>
        </p:spPr>
        <p:txBody>
          <a:bodyPr/>
          <a:lstStyle>
            <a:lvl1pPr algn="r">
              <a:defRPr sz="4200" spc="150" baseline="0"/>
            </a:lvl1pPr>
          </a:lstStyle>
          <a:p>
            <a:r>
              <a:rPr lang="en-US" smtClean="0"/>
              <a:t>Click to edit Master title style</a:t>
            </a:r>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719072"/>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719072"/>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1BE3A144-A6CB-46CD-B086-FD3D17249135}" type="datetimeFigureOut">
              <a:rPr lang="en-US" smtClean="0"/>
              <a:t>7/27/2013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BF420B8-7540-4DBD-8A9D-97F07CD67E2B}" type="slidenum">
              <a:rPr lang="en-US" smtClean="0"/>
              <a:t>‹#›</a:t>
            </a:fld>
            <a:endParaRPr lang="en-US"/>
          </a:p>
        </p:txBody>
      </p:sp>
      <p:sp>
        <p:nvSpPr>
          <p:cNvPr id="8" name="Title 7"/>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722438"/>
            <a:ext cx="4040188" cy="639762"/>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438399"/>
            <a:ext cx="4040188" cy="36877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025" y="1722438"/>
            <a:ext cx="4041775" cy="639762"/>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438399"/>
            <a:ext cx="4041775" cy="36877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1BE3A144-A6CB-46CD-B086-FD3D17249135}" type="datetimeFigureOut">
              <a:rPr lang="en-US" smtClean="0"/>
              <a:t>7/27/2013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BF420B8-7540-4DBD-8A9D-97F07CD67E2B}" type="slidenum">
              <a:rPr lang="en-US" smtClean="0"/>
              <a:t>‹#›</a:t>
            </a:fld>
            <a:endParaRPr lang="en-US"/>
          </a:p>
        </p:txBody>
      </p:sp>
      <p:sp>
        <p:nvSpPr>
          <p:cNvPr id="10" name="Title 9"/>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1BE3A144-A6CB-46CD-B086-FD3D17249135}" type="datetimeFigureOut">
              <a:rPr lang="en-US" smtClean="0"/>
              <a:t>7/27/2013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BF420B8-7540-4DBD-8A9D-97F07CD67E2B}" type="slidenum">
              <a:rPr lang="en-US" smtClean="0"/>
              <a:t>‹#›</a:t>
            </a:fld>
            <a:endParaRPr lang="en-US"/>
          </a:p>
        </p:txBody>
      </p:sp>
      <p:sp>
        <p:nvSpPr>
          <p:cNvPr id="6" name="Title 5"/>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52400" y="150919"/>
            <a:ext cx="8831802" cy="6556248"/>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Date Placeholder 1"/>
          <p:cNvSpPr>
            <a:spLocks noGrp="1"/>
          </p:cNvSpPr>
          <p:nvPr>
            <p:ph type="dt" sz="half" idx="10"/>
          </p:nvPr>
        </p:nvSpPr>
        <p:spPr/>
        <p:txBody>
          <a:bodyPr/>
          <a:lstStyle/>
          <a:p>
            <a:fld id="{1BE3A144-A6CB-46CD-B086-FD3D17249135}" type="datetimeFigureOut">
              <a:rPr lang="en-US" smtClean="0"/>
              <a:t>7/27/2013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BF420B8-7540-4DBD-8A9D-97F07CD67E2B}"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2"/>
      </p:bgRef>
    </p:bg>
    <p:spTree>
      <p:nvGrpSpPr>
        <p:cNvPr id="1" name=""/>
        <p:cNvGrpSpPr/>
        <p:nvPr/>
      </p:nvGrpSpPr>
      <p:grpSpPr>
        <a:xfrm>
          <a:off x="0" y="0"/>
          <a:ext cx="0" cy="0"/>
          <a:chOff x="0" y="0"/>
          <a:chExt cx="0" cy="0"/>
        </a:xfrm>
      </p:grpSpPr>
      <p:sp>
        <p:nvSpPr>
          <p:cNvPr id="10" name="Rectangle 9"/>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7010400" y="150876"/>
            <a:ext cx="1981200" cy="655624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9" name="Rectangle 8"/>
          <p:cNvSpPr/>
          <p:nvPr/>
        </p:nvSpPr>
        <p:spPr>
          <a:xfrm>
            <a:off x="152400" y="152400"/>
            <a:ext cx="6705600" cy="65532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609600" y="304800"/>
            <a:ext cx="586740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7159752" y="2130552"/>
            <a:ext cx="1673352" cy="2816352"/>
          </a:xfrm>
        </p:spPr>
        <p:txBody>
          <a:bodyPr tIns="0"/>
          <a:lstStyle>
            <a:lvl1pPr marL="0" indent="0">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BE3A144-A6CB-46CD-B086-FD3D17249135}" type="datetimeFigureOut">
              <a:rPr lang="en-US" smtClean="0"/>
              <a:t>7/27/2013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ln>
            <a:noFill/>
          </a:ln>
        </p:spPr>
        <p:txBody>
          <a:bodyPr/>
          <a:lstStyle>
            <a:lvl1pPr>
              <a:defRPr>
                <a:solidFill>
                  <a:srgbClr val="FFFFFF"/>
                </a:solidFill>
              </a:defRPr>
            </a:lvl1pPr>
          </a:lstStyle>
          <a:p>
            <a:fld id="{DBF420B8-7540-4DBD-8A9D-97F07CD67E2B}" type="slidenum">
              <a:rPr lang="en-US" smtClean="0"/>
              <a:t>‹#›</a:t>
            </a:fld>
            <a:endParaRPr lang="en-US"/>
          </a:p>
        </p:txBody>
      </p:sp>
      <p:sp>
        <p:nvSpPr>
          <p:cNvPr id="11" name="Title 10"/>
          <p:cNvSpPr>
            <a:spLocks noGrp="1"/>
          </p:cNvSpPr>
          <p:nvPr>
            <p:ph type="title"/>
          </p:nvPr>
        </p:nvSpPr>
        <p:spPr>
          <a:xfrm>
            <a:off x="7159752" y="457200"/>
            <a:ext cx="1675660" cy="1673352"/>
          </a:xfrm>
        </p:spPr>
        <p:txBody>
          <a:bodyPr anchor="b"/>
          <a:lstStyle>
            <a:lvl1pPr algn="l">
              <a:defRPr sz="2000" spc="150" baseline="0"/>
            </a:lvl1pPr>
          </a:lstStyle>
          <a:p>
            <a:r>
              <a:rPr lang="en-US" smtClean="0"/>
              <a:t>Click to edit Master title style</a:t>
            </a:r>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1">
        <a:schemeClr val="bg2"/>
      </p:bgRef>
    </p:bg>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9" name="Rectangle 8"/>
          <p:cNvSpPr/>
          <p:nvPr/>
        </p:nvSpPr>
        <p:spPr>
          <a:xfrm>
            <a:off x="7010400" y="150876"/>
            <a:ext cx="1981200" cy="655624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152400" y="152400"/>
            <a:ext cx="6705600" cy="6553200"/>
          </a:xfrm>
        </p:spPr>
        <p:txBody>
          <a:bodyPr anchor="ctr"/>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7162800" y="2133600"/>
            <a:ext cx="1676400" cy="2971800"/>
          </a:xfrm>
        </p:spPr>
        <p:txBody>
          <a:bodyPr tIns="0"/>
          <a:lstStyle>
            <a:lvl1pPr marL="0" indent="0">
              <a:buNone/>
              <a:defRPr sz="14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BE3A144-A6CB-46CD-B086-FD3D17249135}" type="datetimeFigureOut">
              <a:rPr lang="en-US" smtClean="0"/>
              <a:t>7/27/2013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BF420B8-7540-4DBD-8A9D-97F07CD67E2B}" type="slidenum">
              <a:rPr lang="en-US" smtClean="0"/>
              <a:t>‹#›</a:t>
            </a:fld>
            <a:endParaRPr lang="en-US"/>
          </a:p>
        </p:txBody>
      </p:sp>
      <p:sp>
        <p:nvSpPr>
          <p:cNvPr id="10" name="Title 9"/>
          <p:cNvSpPr>
            <a:spLocks noGrp="1"/>
          </p:cNvSpPr>
          <p:nvPr>
            <p:ph type="title"/>
          </p:nvPr>
        </p:nvSpPr>
        <p:spPr>
          <a:xfrm>
            <a:off x="7162800" y="460248"/>
            <a:ext cx="1676400" cy="1673352"/>
          </a:xfrm>
        </p:spPr>
        <p:txBody>
          <a:bodyPr anchor="b"/>
          <a:lstStyle>
            <a:lvl1pPr algn="l">
              <a:defRPr sz="2000" spc="150" baseline="0">
                <a:solidFill>
                  <a:schemeClr val="tx2"/>
                </a:solidFill>
              </a:defRPr>
            </a:lvl1pPr>
          </a:lstStyle>
          <a:p>
            <a:r>
              <a:rPr lang="en-US" smtClean="0"/>
              <a:t>Click to edit Master title style</a:t>
            </a:r>
            <a:endParaRPr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152400" y="1634971"/>
            <a:ext cx="8831802" cy="5045476"/>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152399" y="152400"/>
            <a:ext cx="8814047" cy="1346447"/>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381000" y="355847"/>
            <a:ext cx="8381260" cy="1054394"/>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380999" y="1719071"/>
            <a:ext cx="8407893" cy="440740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370888" y="6356350"/>
            <a:ext cx="2133600" cy="274320"/>
          </a:xfrm>
          <a:prstGeom prst="rect">
            <a:avLst/>
          </a:prstGeom>
        </p:spPr>
        <p:txBody>
          <a:bodyPr vert="horz" lIns="91440" tIns="45720" rIns="91440" bIns="45720" rtlCol="0" anchor="ctr"/>
          <a:lstStyle>
            <a:lvl1pPr algn="l">
              <a:defRPr sz="1100">
                <a:solidFill>
                  <a:schemeClr val="tx2"/>
                </a:solidFill>
              </a:defRPr>
            </a:lvl1pPr>
          </a:lstStyle>
          <a:p>
            <a:fld id="{1BE3A144-A6CB-46CD-B086-FD3D17249135}" type="datetimeFigureOut">
              <a:rPr lang="en-US" smtClean="0"/>
              <a:t>7/27/2013</a:t>
            </a:fld>
            <a:endParaRPr lang="en-US"/>
          </a:p>
        </p:txBody>
      </p:sp>
      <p:sp>
        <p:nvSpPr>
          <p:cNvPr id="5" name="Footer Placeholder 4"/>
          <p:cNvSpPr>
            <a:spLocks noGrp="1"/>
          </p:cNvSpPr>
          <p:nvPr>
            <p:ph type="ftr" sz="quarter" idx="3"/>
          </p:nvPr>
        </p:nvSpPr>
        <p:spPr>
          <a:xfrm>
            <a:off x="3048000" y="6356350"/>
            <a:ext cx="3352800" cy="274320"/>
          </a:xfrm>
          <a:prstGeom prst="rect">
            <a:avLst/>
          </a:prstGeom>
        </p:spPr>
        <p:txBody>
          <a:bodyPr vert="horz" lIns="91440" tIns="45720" rIns="91440" bIns="45720" rtlCol="0" anchor="ctr"/>
          <a:lstStyle>
            <a:lvl1pPr algn="ctr">
              <a:defRPr sz="1100">
                <a:solidFill>
                  <a:schemeClr val="tx2"/>
                </a:solidFill>
              </a:defRPr>
            </a:lvl1pPr>
          </a:lstStyle>
          <a:p>
            <a:endParaRPr lang="en-US"/>
          </a:p>
        </p:txBody>
      </p:sp>
      <p:sp>
        <p:nvSpPr>
          <p:cNvPr id="6" name="Slide Number Placeholder 5"/>
          <p:cNvSpPr>
            <a:spLocks noGrp="1"/>
          </p:cNvSpPr>
          <p:nvPr>
            <p:ph type="sldNum" sz="quarter" idx="4"/>
          </p:nvPr>
        </p:nvSpPr>
        <p:spPr>
          <a:xfrm>
            <a:off x="8234680" y="6355080"/>
            <a:ext cx="582966" cy="274320"/>
          </a:xfrm>
          <a:prstGeom prst="rect">
            <a:avLst/>
          </a:prstGeom>
          <a:ln w="19050">
            <a:noFill/>
          </a:ln>
        </p:spPr>
        <p:txBody>
          <a:bodyPr vert="horz" lIns="91440" tIns="45720" rIns="91440" bIns="45720" rtlCol="0" anchor="ctr"/>
          <a:lstStyle>
            <a:lvl1pPr algn="ctr">
              <a:defRPr sz="1100">
                <a:solidFill>
                  <a:schemeClr val="tx2"/>
                </a:solidFill>
              </a:defRPr>
            </a:lvl1pPr>
          </a:lstStyle>
          <a:p>
            <a:fld id="{DBF420B8-7540-4DBD-8A9D-97F07CD67E2B}"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3200" kern="1200" cap="all" spc="200" baseline="0">
          <a:ln>
            <a:noFill/>
          </a:ln>
          <a:solidFill>
            <a:schemeClr val="bg1"/>
          </a:solidFill>
          <a:effectLst/>
          <a:latin typeface="+mj-lt"/>
          <a:ea typeface="+mj-ea"/>
          <a:cs typeface="+mj-cs"/>
        </a:defRPr>
      </a:lvl1pPr>
    </p:titleStyle>
    <p:bodyStyle>
      <a:lvl1pPr marL="274320" indent="-228600" algn="l" defTabSz="914400" rtl="0" eaLnBrk="1" latinLnBrk="0" hangingPunct="1">
        <a:spcBef>
          <a:spcPct val="20000"/>
        </a:spcBef>
        <a:buClr>
          <a:schemeClr val="accent1"/>
        </a:buClr>
        <a:buFont typeface="Wingdings 2" pitchFamily="18" charset="2"/>
        <a:buChar char=""/>
        <a:defRPr sz="2000" kern="1200" spc="150" baseline="0">
          <a:solidFill>
            <a:schemeClr val="tx2"/>
          </a:solidFill>
          <a:latin typeface="+mn-lt"/>
          <a:ea typeface="+mn-ea"/>
          <a:cs typeface="+mn-cs"/>
        </a:defRPr>
      </a:lvl1pPr>
      <a:lvl2pPr marL="548640" indent="-182880" algn="l" defTabSz="914400" rtl="0" eaLnBrk="1" latinLnBrk="0" hangingPunct="1">
        <a:spcBef>
          <a:spcPct val="20000"/>
        </a:spcBef>
        <a:buClr>
          <a:schemeClr val="accent2"/>
        </a:buClr>
        <a:buFont typeface="Wingdings" pitchFamily="2" charset="2"/>
        <a:buChar char="§"/>
        <a:defRPr sz="1800" kern="1200" spc="100" baseline="0">
          <a:solidFill>
            <a:schemeClr val="tx2"/>
          </a:solidFill>
          <a:latin typeface="+mn-lt"/>
          <a:ea typeface="+mn-ea"/>
          <a:cs typeface="+mn-cs"/>
        </a:defRPr>
      </a:lvl2pPr>
      <a:lvl3pPr marL="822960" indent="-182880" algn="l" defTabSz="914400" rtl="0" eaLnBrk="1" latinLnBrk="0" hangingPunct="1">
        <a:spcBef>
          <a:spcPct val="20000"/>
        </a:spcBef>
        <a:buClr>
          <a:schemeClr val="accent3"/>
        </a:buClr>
        <a:buFont typeface="Wingdings" pitchFamily="2" charset="2"/>
        <a:buChar char="§"/>
        <a:defRPr sz="1600" kern="1200" spc="100" baseline="0">
          <a:solidFill>
            <a:schemeClr val="tx2"/>
          </a:solidFill>
          <a:latin typeface="+mn-lt"/>
          <a:ea typeface="+mn-ea"/>
          <a:cs typeface="+mn-cs"/>
        </a:defRPr>
      </a:lvl3pPr>
      <a:lvl4pPr marL="1097280" indent="-182880" algn="l" defTabSz="914400" rtl="0" eaLnBrk="1" latinLnBrk="0" hangingPunct="1">
        <a:spcBef>
          <a:spcPct val="20000"/>
        </a:spcBef>
        <a:buClr>
          <a:schemeClr val="accent4"/>
        </a:buClr>
        <a:buFont typeface="Wingdings" pitchFamily="2" charset="2"/>
        <a:buChar char="§"/>
        <a:defRPr sz="1400" kern="1200">
          <a:solidFill>
            <a:schemeClr val="tx2"/>
          </a:solidFill>
          <a:latin typeface="+mn-lt"/>
          <a:ea typeface="+mn-ea"/>
          <a:cs typeface="+mn-cs"/>
        </a:defRPr>
      </a:lvl4pPr>
      <a:lvl5pPr marL="1280160" indent="-182880" algn="l" defTabSz="914400" rtl="0" eaLnBrk="1" latinLnBrk="0" hangingPunct="1">
        <a:spcBef>
          <a:spcPct val="20000"/>
        </a:spcBef>
        <a:buClr>
          <a:schemeClr val="accent6"/>
        </a:buClr>
        <a:buFont typeface="Wingdings" pitchFamily="2" charset="2"/>
        <a:buChar char="§"/>
        <a:defRPr sz="1300" kern="1200" spc="100" baseline="0">
          <a:solidFill>
            <a:schemeClr val="tx2"/>
          </a:solidFill>
          <a:latin typeface="+mn-lt"/>
          <a:ea typeface="+mn-ea"/>
          <a:cs typeface="+mn-cs"/>
        </a:defRPr>
      </a:lvl5pPr>
      <a:lvl6pPr marL="1554480" indent="-182880" algn="l" defTabSz="914400" rtl="0" eaLnBrk="1" latinLnBrk="0" hangingPunct="1">
        <a:spcBef>
          <a:spcPct val="20000"/>
        </a:spcBef>
        <a:buClr>
          <a:schemeClr val="accent1"/>
        </a:buClr>
        <a:buFont typeface="Wingdings" pitchFamily="2" charset="2"/>
        <a:buChar char="§"/>
        <a:defRPr sz="1200" kern="1200">
          <a:solidFill>
            <a:schemeClr val="tx2"/>
          </a:solidFill>
          <a:latin typeface="+mn-lt"/>
          <a:ea typeface="+mn-ea"/>
          <a:cs typeface="+mn-cs"/>
        </a:defRPr>
      </a:lvl6pPr>
      <a:lvl7pPr marL="1828800" indent="-182880" algn="l" defTabSz="914400" rtl="0" eaLnBrk="1" latinLnBrk="0" hangingPunct="1">
        <a:spcBef>
          <a:spcPct val="20000"/>
        </a:spcBef>
        <a:buClr>
          <a:schemeClr val="accent2"/>
        </a:buClr>
        <a:buFont typeface="Wingdings" pitchFamily="2" charset="2"/>
        <a:buChar char="§"/>
        <a:defRPr sz="1200" kern="1200">
          <a:solidFill>
            <a:schemeClr val="tx2"/>
          </a:solidFill>
          <a:latin typeface="+mn-lt"/>
          <a:ea typeface="+mn-ea"/>
          <a:cs typeface="+mn-cs"/>
        </a:defRPr>
      </a:lvl7pPr>
      <a:lvl8pPr marL="2103120" indent="-182880" algn="l" defTabSz="914400" rtl="0" eaLnBrk="1" latinLnBrk="0" hangingPunct="1">
        <a:spcBef>
          <a:spcPct val="20000"/>
        </a:spcBef>
        <a:buClr>
          <a:schemeClr val="accent3"/>
        </a:buClr>
        <a:buFont typeface="Wingdings" pitchFamily="2" charset="2"/>
        <a:buChar char="§"/>
        <a:defRPr sz="1200" kern="1200">
          <a:solidFill>
            <a:schemeClr val="tx2"/>
          </a:solidFill>
          <a:latin typeface="+mn-lt"/>
          <a:ea typeface="+mn-ea"/>
          <a:cs typeface="+mn-cs"/>
        </a:defRPr>
      </a:lvl8pPr>
      <a:lvl9pPr marL="2377440" indent="-182880" algn="l" defTabSz="914400" rtl="0" eaLnBrk="1" latinLnBrk="0" hangingPunct="1">
        <a:spcBef>
          <a:spcPct val="20000"/>
        </a:spcBef>
        <a:buClr>
          <a:schemeClr val="accent5"/>
        </a:buClr>
        <a:buFont typeface="Wingdings" pitchFamily="2" charset="2"/>
        <a:buChar char="§"/>
        <a:defRPr sz="12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lstStyle/>
          <a:p>
            <a:endParaRPr lang="en-US"/>
          </a:p>
        </p:txBody>
      </p:sp>
      <p:sp>
        <p:nvSpPr>
          <p:cNvPr id="2" name="Title 1"/>
          <p:cNvSpPr>
            <a:spLocks noGrp="1"/>
          </p:cNvSpPr>
          <p:nvPr>
            <p:ph type="title"/>
          </p:nvPr>
        </p:nvSpPr>
        <p:spPr/>
        <p:txBody>
          <a:bodyPr/>
          <a:lstStyle/>
          <a:p>
            <a:r>
              <a:rPr lang="en-US" spc="600" dirty="0" smtClean="0"/>
              <a:t>“Complacency”</a:t>
            </a:r>
            <a:endParaRPr lang="en-US" spc="600" dirty="0"/>
          </a:p>
        </p:txBody>
      </p:sp>
      <p:sp>
        <p:nvSpPr>
          <p:cNvPr id="4" name="TextBox 3"/>
          <p:cNvSpPr txBox="1"/>
          <p:nvPr/>
        </p:nvSpPr>
        <p:spPr>
          <a:xfrm>
            <a:off x="264182" y="4191000"/>
            <a:ext cx="6517618" cy="830997"/>
          </a:xfrm>
          <a:prstGeom prst="rect">
            <a:avLst/>
          </a:prstGeom>
          <a:noFill/>
        </p:spPr>
        <p:txBody>
          <a:bodyPr wrap="none" rtlCol="0">
            <a:spAutoFit/>
          </a:bodyPr>
          <a:lstStyle/>
          <a:p>
            <a:r>
              <a:rPr lang="en-US" sz="2400" dirty="0" smtClean="0">
                <a:solidFill>
                  <a:schemeClr val="bg2">
                    <a:lumMod val="60000"/>
                    <a:lumOff val="40000"/>
                  </a:schemeClr>
                </a:solidFill>
              </a:rPr>
              <a:t>1. Satisfied</a:t>
            </a:r>
          </a:p>
          <a:p>
            <a:r>
              <a:rPr lang="en-US" sz="2400" dirty="0" smtClean="0">
                <a:solidFill>
                  <a:schemeClr val="bg2">
                    <a:lumMod val="60000"/>
                    <a:lumOff val="40000"/>
                  </a:schemeClr>
                </a:solidFill>
              </a:rPr>
              <a:t>“self-satisfied and unaware of possible dangers”</a:t>
            </a:r>
            <a:endParaRPr lang="en-US" sz="2400" dirty="0">
              <a:solidFill>
                <a:schemeClr val="bg2">
                  <a:lumMod val="60000"/>
                  <a:lumOff val="40000"/>
                </a:schemeClr>
              </a:solidFill>
            </a:endParaRPr>
          </a:p>
        </p:txBody>
      </p:sp>
      <p:sp>
        <p:nvSpPr>
          <p:cNvPr id="5" name="TextBox 4"/>
          <p:cNvSpPr txBox="1"/>
          <p:nvPr/>
        </p:nvSpPr>
        <p:spPr>
          <a:xfrm>
            <a:off x="5257800" y="5033720"/>
            <a:ext cx="1080552" cy="369332"/>
          </a:xfrm>
          <a:prstGeom prst="rect">
            <a:avLst/>
          </a:prstGeom>
          <a:noFill/>
        </p:spPr>
        <p:txBody>
          <a:bodyPr wrap="none" rtlCol="0">
            <a:spAutoFit/>
          </a:bodyPr>
          <a:lstStyle/>
          <a:p>
            <a:r>
              <a:rPr lang="en-US" dirty="0" smtClean="0">
                <a:solidFill>
                  <a:schemeClr val="bg2">
                    <a:lumMod val="60000"/>
                    <a:lumOff val="40000"/>
                  </a:schemeClr>
                </a:solidFill>
              </a:rPr>
              <a:t>(Encarta)</a:t>
            </a:r>
            <a:endParaRPr lang="en-US" dirty="0">
              <a:solidFill>
                <a:schemeClr val="bg2">
                  <a:lumMod val="60000"/>
                  <a:lumOff val="40000"/>
                </a:schemeClr>
              </a:solidFill>
            </a:endParaRPr>
          </a:p>
        </p:txBody>
      </p:sp>
      <p:sp>
        <p:nvSpPr>
          <p:cNvPr id="6" name="TextBox 5"/>
          <p:cNvSpPr txBox="1"/>
          <p:nvPr/>
        </p:nvSpPr>
        <p:spPr>
          <a:xfrm>
            <a:off x="1066800" y="6096000"/>
            <a:ext cx="5008102" cy="523220"/>
          </a:xfrm>
          <a:prstGeom prst="rect">
            <a:avLst/>
          </a:prstGeom>
          <a:noFill/>
        </p:spPr>
        <p:txBody>
          <a:bodyPr wrap="none" rtlCol="0">
            <a:spAutoFit/>
          </a:bodyPr>
          <a:lstStyle/>
          <a:p>
            <a:pPr algn="ctr"/>
            <a:r>
              <a:rPr lang="en-US" sz="2800" i="1" spc="600" dirty="0" smtClean="0">
                <a:solidFill>
                  <a:schemeClr val="accent2"/>
                </a:solidFill>
              </a:rPr>
              <a:t>“an underestimation”</a:t>
            </a:r>
            <a:endParaRPr lang="en-US" sz="2800" i="1" spc="600" dirty="0">
              <a:solidFill>
                <a:schemeClr val="accent2"/>
              </a:solidFill>
            </a:endParaRPr>
          </a:p>
        </p:txBody>
      </p:sp>
    </p:spTree>
    <p:extLst>
      <p:ext uri="{BB962C8B-B14F-4D97-AF65-F5344CB8AC3E}">
        <p14:creationId xmlns:p14="http://schemas.microsoft.com/office/powerpoint/2010/main" val="294386449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5" presetClass="entr" presetSubtype="0" fill="hold" grpId="0" nodeType="afterEffect">
                                  <p:stCondLst>
                                    <p:cond delay="0"/>
                                  </p:stCondLst>
                                  <p:iterate type="lt">
                                    <p:tmPct val="2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3000"/>
                                        <p:tgtEl>
                                          <p:spTgt spid="2"/>
                                        </p:tgtEl>
                                      </p:cBhvr>
                                    </p:animEffect>
                                    <p:anim calcmode="lin" valueType="num">
                                      <p:cBhvr>
                                        <p:cTn id="8" dur="3000" fill="hold"/>
                                        <p:tgtEl>
                                          <p:spTgt spid="2"/>
                                        </p:tgtEl>
                                        <p:attrNameLst>
                                          <p:attrName>ppt_w</p:attrName>
                                        </p:attrNameLst>
                                      </p:cBhvr>
                                      <p:tavLst>
                                        <p:tav tm="0" fmla="#ppt_w*sin(2.5*pi*$)">
                                          <p:val>
                                            <p:fltVal val="0"/>
                                          </p:val>
                                        </p:tav>
                                        <p:tav tm="100000">
                                          <p:val>
                                            <p:fltVal val="1"/>
                                          </p:val>
                                        </p:tav>
                                      </p:tavLst>
                                    </p:anim>
                                    <p:anim calcmode="lin" valueType="num">
                                      <p:cBhvr>
                                        <p:cTn id="9" dur="3000" fill="hold"/>
                                        <p:tgtEl>
                                          <p:spTgt spid="2"/>
                                        </p:tgtEl>
                                        <p:attrNameLst>
                                          <p:attrName>ppt_h</p:attrName>
                                        </p:attrNameLst>
                                      </p:cBhvr>
                                      <p:tavLst>
                                        <p:tav tm="0">
                                          <p:val>
                                            <p:strVal val="#ppt_h"/>
                                          </p:val>
                                        </p:tav>
                                        <p:tav tm="100000">
                                          <p:val>
                                            <p:strVal val="#ppt_h"/>
                                          </p:val>
                                        </p:tav>
                                      </p:tavLst>
                                    </p:anim>
                                  </p:childTnLst>
                                </p:cTn>
                              </p:par>
                            </p:childTnLst>
                          </p:cTn>
                        </p:par>
                      </p:childTnLst>
                    </p:cTn>
                  </p:par>
                  <p:par>
                    <p:cTn id="10" fill="hold">
                      <p:stCondLst>
                        <p:cond delay="indefinite"/>
                      </p:stCondLst>
                      <p:childTnLst>
                        <p:par>
                          <p:cTn id="11" fill="hold">
                            <p:stCondLst>
                              <p:cond delay="0"/>
                            </p:stCondLst>
                            <p:childTnLst>
                              <p:par>
                                <p:cTn id="12" presetID="10" presetClass="entr" presetSubtype="0" fill="hold" grpId="0" nodeType="clickEffect">
                                  <p:stCondLst>
                                    <p:cond delay="0"/>
                                  </p:stCondLst>
                                  <p:childTnLst>
                                    <p:set>
                                      <p:cBhvr>
                                        <p:cTn id="13" dur="1" fill="hold">
                                          <p:stCondLst>
                                            <p:cond delay="0"/>
                                          </p:stCondLst>
                                        </p:cTn>
                                        <p:tgtEl>
                                          <p:spTgt spid="4"/>
                                        </p:tgtEl>
                                        <p:attrNameLst>
                                          <p:attrName>style.visibility</p:attrName>
                                        </p:attrNameLst>
                                      </p:cBhvr>
                                      <p:to>
                                        <p:strVal val="visible"/>
                                      </p:to>
                                    </p:set>
                                    <p:animEffect transition="in" filter="fade">
                                      <p:cBhvr>
                                        <p:cTn id="14" dur="500"/>
                                        <p:tgtEl>
                                          <p:spTgt spid="4"/>
                                        </p:tgtEl>
                                      </p:cBhvr>
                                    </p:animEffect>
                                  </p:childTnLst>
                                </p:cTn>
                              </p:par>
                              <p:par>
                                <p:cTn id="15" presetID="10" presetClass="entr" presetSubtype="0" fill="hold" grpId="0" nodeType="with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fade">
                                      <p:cBhvr>
                                        <p:cTn id="17" dur="500"/>
                                        <p:tgtEl>
                                          <p:spTgt spid="5"/>
                                        </p:tgtEl>
                                      </p:cBhvr>
                                    </p:animEffect>
                                  </p:childTnLst>
                                </p:cTn>
                              </p:par>
                            </p:childTnLst>
                          </p:cTn>
                        </p:par>
                      </p:childTnLst>
                    </p:cTn>
                  </p:par>
                  <p:par>
                    <p:cTn id="18" fill="hold">
                      <p:stCondLst>
                        <p:cond delay="indefinite"/>
                      </p:stCondLst>
                      <p:childTnLst>
                        <p:par>
                          <p:cTn id="19" fill="hold">
                            <p:stCondLst>
                              <p:cond delay="0"/>
                            </p:stCondLst>
                            <p:childTnLst>
                              <p:par>
                                <p:cTn id="20" presetID="2" presetClass="entr" presetSubtype="2" decel="78000" fill="hold" grpId="0" nodeType="clickEffect">
                                  <p:stCondLst>
                                    <p:cond delay="0"/>
                                  </p:stCondLst>
                                  <p:iterate type="lt">
                                    <p:tmPct val="23000"/>
                                  </p:iterate>
                                  <p:childTnLst>
                                    <p:set>
                                      <p:cBhvr>
                                        <p:cTn id="21" dur="1" fill="hold">
                                          <p:stCondLst>
                                            <p:cond delay="0"/>
                                          </p:stCondLst>
                                        </p:cTn>
                                        <p:tgtEl>
                                          <p:spTgt spid="6"/>
                                        </p:tgtEl>
                                        <p:attrNameLst>
                                          <p:attrName>style.visibility</p:attrName>
                                        </p:attrNameLst>
                                      </p:cBhvr>
                                      <p:to>
                                        <p:strVal val="visible"/>
                                      </p:to>
                                    </p:set>
                                    <p:anim calcmode="lin" valueType="num">
                                      <p:cBhvr additive="base">
                                        <p:cTn id="22" dur="500" fill="hold"/>
                                        <p:tgtEl>
                                          <p:spTgt spid="6"/>
                                        </p:tgtEl>
                                        <p:attrNameLst>
                                          <p:attrName>ppt_x</p:attrName>
                                        </p:attrNameLst>
                                      </p:cBhvr>
                                      <p:tavLst>
                                        <p:tav tm="0">
                                          <p:val>
                                            <p:strVal val="1+#ppt_w/2"/>
                                          </p:val>
                                        </p:tav>
                                        <p:tav tm="100000">
                                          <p:val>
                                            <p:strVal val="#ppt_x"/>
                                          </p:val>
                                        </p:tav>
                                      </p:tavLst>
                                    </p:anim>
                                    <p:anim calcmode="lin" valueType="num">
                                      <p:cBhvr additive="base">
                                        <p:cTn id="23" dur="500" fill="hold"/>
                                        <p:tgtEl>
                                          <p:spTgt spid="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5" grpId="0"/>
      <p:bldP spid="6"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lstStyle/>
          <a:p>
            <a:endParaRPr lang="en-US"/>
          </a:p>
        </p:txBody>
      </p:sp>
      <p:sp>
        <p:nvSpPr>
          <p:cNvPr id="2" name="Title 1"/>
          <p:cNvSpPr>
            <a:spLocks noGrp="1"/>
          </p:cNvSpPr>
          <p:nvPr>
            <p:ph type="title"/>
          </p:nvPr>
        </p:nvSpPr>
        <p:spPr/>
        <p:txBody>
          <a:bodyPr/>
          <a:lstStyle/>
          <a:p>
            <a:r>
              <a:rPr lang="en-US" spc="600" dirty="0" smtClean="0"/>
              <a:t>“Complacency”</a:t>
            </a:r>
            <a:endParaRPr lang="en-US" spc="600" dirty="0"/>
          </a:p>
        </p:txBody>
      </p:sp>
      <p:sp>
        <p:nvSpPr>
          <p:cNvPr id="6" name="TextBox 5"/>
          <p:cNvSpPr txBox="1"/>
          <p:nvPr/>
        </p:nvSpPr>
        <p:spPr>
          <a:xfrm>
            <a:off x="152400" y="5543490"/>
            <a:ext cx="6629400" cy="400110"/>
          </a:xfrm>
          <a:prstGeom prst="rect">
            <a:avLst/>
          </a:prstGeom>
          <a:noFill/>
        </p:spPr>
        <p:txBody>
          <a:bodyPr wrap="square" rtlCol="0">
            <a:spAutoFit/>
          </a:bodyPr>
          <a:lstStyle/>
          <a:p>
            <a:pPr algn="ctr"/>
            <a:r>
              <a:rPr lang="en-US" sz="2000" dirty="0">
                <a:solidFill>
                  <a:schemeClr val="bg1"/>
                </a:solidFill>
              </a:rPr>
              <a:t>c</a:t>
            </a:r>
            <a:r>
              <a:rPr lang="en-US" sz="2000" dirty="0" smtClean="0">
                <a:solidFill>
                  <a:schemeClr val="bg1"/>
                </a:solidFill>
              </a:rPr>
              <a:t>onceit  |  unaccountable  | self-assurance  |  indifference</a:t>
            </a:r>
            <a:endParaRPr lang="en-US" sz="2000" dirty="0">
              <a:solidFill>
                <a:schemeClr val="bg1"/>
              </a:solidFill>
            </a:endParaRPr>
          </a:p>
        </p:txBody>
      </p:sp>
    </p:spTree>
    <p:extLst>
      <p:ext uri="{BB962C8B-B14F-4D97-AF65-F5344CB8AC3E}">
        <p14:creationId xmlns:p14="http://schemas.microsoft.com/office/powerpoint/2010/main" val="38594143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marL="502920" indent="-457200">
              <a:buFont typeface="+mj-lt"/>
              <a:buAutoNum type="arabicPeriod"/>
            </a:pPr>
            <a:r>
              <a:rPr lang="en-US" sz="3200" dirty="0" smtClean="0"/>
              <a:t>Poor assessment and self-will </a:t>
            </a:r>
          </a:p>
          <a:p>
            <a:pPr lvl="1"/>
            <a:r>
              <a:rPr lang="en-US" sz="2800" dirty="0" smtClean="0"/>
              <a:t>Matt. 22:1-5, 11, 12</a:t>
            </a:r>
          </a:p>
          <a:p>
            <a:pPr marL="502920" indent="-457200">
              <a:buFont typeface="+mj-lt"/>
              <a:buAutoNum type="arabicPeriod"/>
            </a:pPr>
            <a:r>
              <a:rPr lang="en-US" sz="3200" dirty="0" smtClean="0"/>
              <a:t>Laziness </a:t>
            </a:r>
          </a:p>
          <a:p>
            <a:pPr marL="777240" lvl="1" indent="-457200"/>
            <a:r>
              <a:rPr lang="en-US" sz="2800" dirty="0" smtClean="0"/>
              <a:t>Matt. 25:24-26</a:t>
            </a:r>
          </a:p>
          <a:p>
            <a:pPr marL="502920" indent="-457200">
              <a:buFont typeface="+mj-lt"/>
              <a:buAutoNum type="arabicPeriod"/>
            </a:pPr>
            <a:r>
              <a:rPr lang="en-US" sz="3200" dirty="0" smtClean="0"/>
              <a:t>False </a:t>
            </a:r>
            <a:r>
              <a:rPr lang="en-US" sz="3200" dirty="0"/>
              <a:t>peace</a:t>
            </a:r>
          </a:p>
          <a:p>
            <a:pPr lvl="1"/>
            <a:r>
              <a:rPr lang="en-US" sz="2800" dirty="0"/>
              <a:t>Jer. </a:t>
            </a:r>
            <a:r>
              <a:rPr lang="en-US" sz="2800" dirty="0" smtClean="0"/>
              <a:t>2:35, 36</a:t>
            </a:r>
            <a:endParaRPr lang="en-US" sz="2800" dirty="0"/>
          </a:p>
          <a:p>
            <a:pPr marL="502920" indent="-457200">
              <a:buFont typeface="+mj-lt"/>
              <a:buAutoNum type="arabicPeriod"/>
            </a:pPr>
            <a:r>
              <a:rPr lang="en-US" sz="3200" dirty="0" smtClean="0"/>
              <a:t>Conceit</a:t>
            </a:r>
          </a:p>
          <a:p>
            <a:pPr lvl="1"/>
            <a:r>
              <a:rPr lang="en-US" sz="2800" dirty="0" smtClean="0"/>
              <a:t>Rev. 3:16-18</a:t>
            </a:r>
            <a:endParaRPr lang="en-US" sz="2800" dirty="0"/>
          </a:p>
        </p:txBody>
      </p:sp>
      <p:sp>
        <p:nvSpPr>
          <p:cNvPr id="3" name="Title 2"/>
          <p:cNvSpPr>
            <a:spLocks noGrp="1"/>
          </p:cNvSpPr>
          <p:nvPr>
            <p:ph type="title"/>
          </p:nvPr>
        </p:nvSpPr>
        <p:spPr/>
        <p:txBody>
          <a:bodyPr/>
          <a:lstStyle/>
          <a:p>
            <a:r>
              <a:rPr lang="en-US" dirty="0" smtClean="0"/>
              <a:t>Some Causes Of Complacency</a:t>
            </a:r>
            <a:endParaRPr lang="en-US" dirty="0"/>
          </a:p>
        </p:txBody>
      </p:sp>
    </p:spTree>
    <p:extLst>
      <p:ext uri="{BB962C8B-B14F-4D97-AF65-F5344CB8AC3E}">
        <p14:creationId xmlns:p14="http://schemas.microsoft.com/office/powerpoint/2010/main" val="3174819187"/>
      </p:ext>
    </p:extLst>
  </p:cSld>
  <p:clrMapOvr>
    <a:overrideClrMapping bg1="dk1" tx1="lt1" bg2="dk2" tx2="lt2" accent1="accent1" accent2="accent2" accent3="accent3" accent4="accent4" accent5="accent5" accent6="accent6" hlink="hlink" folHlink="folHlink"/>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2">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xEl>
                                              <p:pRg st="4" end="4"/>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2">
                                            <p:txEl>
                                              <p:pRg st="5" end="5"/>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2">
                                            <p:txEl>
                                              <p:pRg st="6" end="6"/>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2">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p:bldLst>
  </p:timing>
</p:sld>
</file>

<file path=ppt/slides/slide4.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marL="560070" indent="-514350">
              <a:buFont typeface="+mj-lt"/>
              <a:buAutoNum type="arabicPeriod" startAt="5"/>
            </a:pPr>
            <a:r>
              <a:rPr lang="en-US" sz="3200" dirty="0" smtClean="0"/>
              <a:t>Familiarity</a:t>
            </a:r>
          </a:p>
          <a:p>
            <a:pPr marL="777240" lvl="1" indent="-457200"/>
            <a:r>
              <a:rPr lang="en-US" sz="2800" dirty="0" smtClean="0"/>
              <a:t>Mk. 6:4; Rev. 2:4</a:t>
            </a:r>
          </a:p>
          <a:p>
            <a:pPr marL="502920" indent="-457200">
              <a:buFont typeface="+mj-lt"/>
              <a:buAutoNum type="arabicPeriod" startAt="5"/>
            </a:pPr>
            <a:r>
              <a:rPr lang="en-US" sz="3200" dirty="0" smtClean="0"/>
              <a:t>Contentment in a comfort zone</a:t>
            </a:r>
          </a:p>
          <a:p>
            <a:pPr marL="777240" lvl="1" indent="-457200"/>
            <a:r>
              <a:rPr lang="en-US" sz="2800" dirty="0" smtClean="0"/>
              <a:t>Matt. 25:18; 2 </a:t>
            </a:r>
            <a:r>
              <a:rPr lang="en-US" sz="2800" dirty="0"/>
              <a:t>Cor. </a:t>
            </a:r>
            <a:r>
              <a:rPr lang="en-US" sz="2800" dirty="0" smtClean="0"/>
              <a:t>13:5</a:t>
            </a:r>
          </a:p>
          <a:p>
            <a:pPr marL="777240" lvl="1" indent="-457200"/>
            <a:endParaRPr lang="en-US" sz="2800" dirty="0" smtClean="0"/>
          </a:p>
        </p:txBody>
      </p:sp>
      <p:sp>
        <p:nvSpPr>
          <p:cNvPr id="3" name="Title 2"/>
          <p:cNvSpPr>
            <a:spLocks noGrp="1"/>
          </p:cNvSpPr>
          <p:nvPr>
            <p:ph type="title"/>
          </p:nvPr>
        </p:nvSpPr>
        <p:spPr/>
        <p:txBody>
          <a:bodyPr/>
          <a:lstStyle/>
          <a:p>
            <a:r>
              <a:rPr lang="en-US" dirty="0" smtClean="0"/>
              <a:t>Some Causes Of Complacency</a:t>
            </a:r>
            <a:endParaRPr lang="en-US" dirty="0"/>
          </a:p>
        </p:txBody>
      </p:sp>
    </p:spTree>
    <p:extLst>
      <p:ext uri="{BB962C8B-B14F-4D97-AF65-F5344CB8AC3E}">
        <p14:creationId xmlns:p14="http://schemas.microsoft.com/office/powerpoint/2010/main" val="271571465"/>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Content Placeholder 3"/>
          <p:cNvSpPr>
            <a:spLocks noGrp="1"/>
          </p:cNvSpPr>
          <p:nvPr>
            <p:ph sz="half" idx="1"/>
          </p:nvPr>
        </p:nvSpPr>
        <p:spPr>
          <a:xfrm>
            <a:off x="457200" y="1719072"/>
            <a:ext cx="4038600" cy="4910328"/>
          </a:xfrm>
        </p:spPr>
        <p:txBody>
          <a:bodyPr>
            <a:normAutofit fontScale="92500" lnSpcReduction="10000"/>
          </a:bodyPr>
          <a:lstStyle/>
          <a:p>
            <a:r>
              <a:rPr lang="en-US" dirty="0" smtClean="0"/>
              <a:t>Trusted in what would fail (6:1)</a:t>
            </a:r>
          </a:p>
          <a:p>
            <a:r>
              <a:rPr lang="en-US" dirty="0" smtClean="0"/>
              <a:t>Did not learn lesson that weakness existed in other strong cities (6:2)</a:t>
            </a:r>
          </a:p>
          <a:p>
            <a:r>
              <a:rPr lang="en-US" dirty="0" smtClean="0"/>
              <a:t>Put off judgment (6:3)</a:t>
            </a:r>
          </a:p>
          <a:p>
            <a:r>
              <a:rPr lang="en-US" dirty="0" smtClean="0"/>
              <a:t>Comforted in temporal prosperity (6:4)</a:t>
            </a:r>
          </a:p>
          <a:p>
            <a:r>
              <a:rPr lang="en-US" dirty="0" smtClean="0"/>
              <a:t>Self-pleasing (6:5-7)</a:t>
            </a:r>
          </a:p>
          <a:p>
            <a:r>
              <a:rPr lang="en-US" dirty="0" smtClean="0"/>
              <a:t>Conceited (6:8)</a:t>
            </a:r>
            <a:endParaRPr lang="en-US" dirty="0"/>
          </a:p>
        </p:txBody>
      </p:sp>
      <p:sp>
        <p:nvSpPr>
          <p:cNvPr id="3" name="Title 2"/>
          <p:cNvSpPr>
            <a:spLocks noGrp="1"/>
          </p:cNvSpPr>
          <p:nvPr>
            <p:ph type="title"/>
          </p:nvPr>
        </p:nvSpPr>
        <p:spPr/>
        <p:txBody>
          <a:bodyPr/>
          <a:lstStyle/>
          <a:p>
            <a:r>
              <a:rPr lang="en-US" sz="4000" spc="300" dirty="0" smtClean="0">
                <a:latin typeface="Arial Black" pitchFamily="34" charset="0"/>
                <a:cs typeface="Aharoni" pitchFamily="2" charset="-79"/>
              </a:rPr>
              <a:t>Amos 6:1-8</a:t>
            </a:r>
            <a:r>
              <a:rPr lang="en-US" dirty="0" smtClean="0"/>
              <a:t/>
            </a:r>
            <a:br>
              <a:rPr lang="en-US" dirty="0" smtClean="0"/>
            </a:br>
            <a:r>
              <a:rPr lang="en-US" dirty="0" smtClean="0"/>
              <a:t>“Woe To you who are at ease in Zion”</a:t>
            </a:r>
            <a:endParaRPr lang="en-US" dirty="0"/>
          </a:p>
        </p:txBody>
      </p:sp>
      <p:pic>
        <p:nvPicPr>
          <p:cNvPr id="1026" name="Picture 2" descr="C:\Users\Steven\Downloads\Noahsworld_map (1).png"/>
          <p:cNvPicPr>
            <a:picLocks noGrp="1" noChangeAspect="1" noChangeArrowheads="1"/>
          </p:cNvPicPr>
          <p:nvPr>
            <p:ph sz="half" idx="2"/>
          </p:nvPr>
        </p:nvPicPr>
        <p:blipFill rotWithShape="1">
          <a:blip r:embed="rId3">
            <a:extLst>
              <a:ext uri="{28A0092B-C50C-407E-A947-70E740481C1C}">
                <a14:useLocalDpi xmlns:a14="http://schemas.microsoft.com/office/drawing/2010/main" val="0"/>
              </a:ext>
            </a:extLst>
          </a:blip>
          <a:srcRect l="31995" t="25420" r="11422" b="49463"/>
          <a:stretch/>
        </p:blipFill>
        <p:spPr bwMode="auto">
          <a:xfrm>
            <a:off x="4800600" y="2286000"/>
            <a:ext cx="4117160" cy="3352801"/>
          </a:xfrm>
          <a:prstGeom prst="rect">
            <a:avLst/>
          </a:prstGeom>
          <a:noFill/>
          <a:extLst>
            <a:ext uri="{909E8E84-426E-40DD-AFC4-6F175D3DCCD1}">
              <a14:hiddenFill xmlns:a14="http://schemas.microsoft.com/office/drawing/2010/main">
                <a:solidFill>
                  <a:srgbClr val="FFFFFF"/>
                </a:solidFill>
              </a14:hiddenFill>
            </a:ext>
          </a:extLst>
        </p:spPr>
      </p:pic>
      <p:cxnSp>
        <p:nvCxnSpPr>
          <p:cNvPr id="7" name="Straight Arrow Connector 6"/>
          <p:cNvCxnSpPr/>
          <p:nvPr/>
        </p:nvCxnSpPr>
        <p:spPr>
          <a:xfrm flipV="1">
            <a:off x="5791200" y="4419600"/>
            <a:ext cx="1828800" cy="533401"/>
          </a:xfrm>
          <a:prstGeom prst="straightConnector1">
            <a:avLst/>
          </a:prstGeom>
          <a:ln w="57150">
            <a:solidFill>
              <a:schemeClr val="tx1"/>
            </a:solidFill>
            <a:tailEnd type="stealth" w="lg" len="med"/>
          </a:ln>
        </p:spPr>
        <p:style>
          <a:lnRef idx="1">
            <a:schemeClr val="accent1"/>
          </a:lnRef>
          <a:fillRef idx="0">
            <a:schemeClr val="accent1"/>
          </a:fillRef>
          <a:effectRef idx="0">
            <a:schemeClr val="accent1"/>
          </a:effectRef>
          <a:fontRef idx="minor">
            <a:schemeClr val="tx1"/>
          </a:fontRef>
        </p:style>
      </p:cxnSp>
      <p:cxnSp>
        <p:nvCxnSpPr>
          <p:cNvPr id="9" name="Straight Arrow Connector 8"/>
          <p:cNvCxnSpPr/>
          <p:nvPr/>
        </p:nvCxnSpPr>
        <p:spPr>
          <a:xfrm flipV="1">
            <a:off x="5791200" y="4495801"/>
            <a:ext cx="228600" cy="457199"/>
          </a:xfrm>
          <a:prstGeom prst="straightConnector1">
            <a:avLst/>
          </a:prstGeom>
          <a:ln w="57150">
            <a:solidFill>
              <a:schemeClr val="tx1"/>
            </a:solidFill>
            <a:tailEnd type="stealth" w="lg" len="med"/>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p:nvPr/>
        </p:nvCxnSpPr>
        <p:spPr>
          <a:xfrm flipH="1">
            <a:off x="5410200" y="4953000"/>
            <a:ext cx="381000" cy="152401"/>
          </a:xfrm>
          <a:prstGeom prst="straightConnector1">
            <a:avLst/>
          </a:prstGeom>
          <a:ln w="57150">
            <a:solidFill>
              <a:schemeClr val="tx1"/>
            </a:solidFill>
            <a:tailEnd type="stealth" w="lg" len="me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85001573"/>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fade">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1026"/>
                                        </p:tgtEl>
                                        <p:attrNameLst>
                                          <p:attrName>style.visibility</p:attrName>
                                        </p:attrNameLst>
                                      </p:cBhvr>
                                      <p:to>
                                        <p:strVal val="visible"/>
                                      </p:to>
                                    </p:set>
                                    <p:animEffect transition="in" filter="barn(inVertical)">
                                      <p:cBhvr>
                                        <p:cTn id="17" dur="500"/>
                                        <p:tgtEl>
                                          <p:spTgt spid="1026"/>
                                        </p:tgtEl>
                                      </p:cBhvr>
                                    </p:animEffect>
                                  </p:childTnLst>
                                </p:cTn>
                              </p:par>
                              <p:par>
                                <p:cTn id="18" presetID="16" presetClass="entr" presetSubtype="21" fill="hold" nodeType="withEffect">
                                  <p:stCondLst>
                                    <p:cond delay="0"/>
                                  </p:stCondLst>
                                  <p:childTnLst>
                                    <p:set>
                                      <p:cBhvr>
                                        <p:cTn id="19" dur="1" fill="hold">
                                          <p:stCondLst>
                                            <p:cond delay="0"/>
                                          </p:stCondLst>
                                        </p:cTn>
                                        <p:tgtEl>
                                          <p:spTgt spid="7"/>
                                        </p:tgtEl>
                                        <p:attrNameLst>
                                          <p:attrName>style.visibility</p:attrName>
                                        </p:attrNameLst>
                                      </p:cBhvr>
                                      <p:to>
                                        <p:strVal val="visible"/>
                                      </p:to>
                                    </p:set>
                                    <p:animEffect transition="in" filter="barn(inVertical)">
                                      <p:cBhvr>
                                        <p:cTn id="20" dur="500"/>
                                        <p:tgtEl>
                                          <p:spTgt spid="7"/>
                                        </p:tgtEl>
                                      </p:cBhvr>
                                    </p:animEffect>
                                  </p:childTnLst>
                                </p:cTn>
                              </p:par>
                              <p:par>
                                <p:cTn id="21" presetID="16" presetClass="entr" presetSubtype="21" fill="hold" nodeType="withEffect">
                                  <p:stCondLst>
                                    <p:cond delay="0"/>
                                  </p:stCondLst>
                                  <p:childTnLst>
                                    <p:set>
                                      <p:cBhvr>
                                        <p:cTn id="22" dur="1" fill="hold">
                                          <p:stCondLst>
                                            <p:cond delay="0"/>
                                          </p:stCondLst>
                                        </p:cTn>
                                        <p:tgtEl>
                                          <p:spTgt spid="9"/>
                                        </p:tgtEl>
                                        <p:attrNameLst>
                                          <p:attrName>style.visibility</p:attrName>
                                        </p:attrNameLst>
                                      </p:cBhvr>
                                      <p:to>
                                        <p:strVal val="visible"/>
                                      </p:to>
                                    </p:set>
                                    <p:animEffect transition="in" filter="barn(inVertical)">
                                      <p:cBhvr>
                                        <p:cTn id="23" dur="500"/>
                                        <p:tgtEl>
                                          <p:spTgt spid="9"/>
                                        </p:tgtEl>
                                      </p:cBhvr>
                                    </p:animEffect>
                                  </p:childTnLst>
                                </p:cTn>
                              </p:par>
                              <p:par>
                                <p:cTn id="24" presetID="16" presetClass="entr" presetSubtype="21" fill="hold" nodeType="withEffect">
                                  <p:stCondLst>
                                    <p:cond delay="0"/>
                                  </p:stCondLst>
                                  <p:childTnLst>
                                    <p:set>
                                      <p:cBhvr>
                                        <p:cTn id="25" dur="1" fill="hold">
                                          <p:stCondLst>
                                            <p:cond delay="0"/>
                                          </p:stCondLst>
                                        </p:cTn>
                                        <p:tgtEl>
                                          <p:spTgt spid="11"/>
                                        </p:tgtEl>
                                        <p:attrNameLst>
                                          <p:attrName>style.visibility</p:attrName>
                                        </p:attrNameLst>
                                      </p:cBhvr>
                                      <p:to>
                                        <p:strVal val="visible"/>
                                      </p:to>
                                    </p:set>
                                    <p:animEffect transition="in" filter="barn(inVertical)">
                                      <p:cBhvr>
                                        <p:cTn id="26" dur="500"/>
                                        <p:tgtEl>
                                          <p:spTgt spid="11"/>
                                        </p:tgtEl>
                                      </p:cBhvr>
                                    </p:animEffect>
                                  </p:childTnLst>
                                </p:cTn>
                              </p:par>
                            </p:childTnLst>
                          </p:cTn>
                        </p:par>
                      </p:childTnLst>
                    </p:cTn>
                  </p:par>
                  <p:par>
                    <p:cTn id="27" fill="hold">
                      <p:stCondLst>
                        <p:cond delay="indefinite"/>
                      </p:stCondLst>
                      <p:childTnLst>
                        <p:par>
                          <p:cTn id="28" fill="hold">
                            <p:stCondLst>
                              <p:cond delay="0"/>
                            </p:stCondLst>
                            <p:childTnLst>
                              <p:par>
                                <p:cTn id="29" presetID="10" presetClass="entr" presetSubtype="0" fill="hold" grpId="0" nodeType="clickEffect">
                                  <p:stCondLst>
                                    <p:cond delay="0"/>
                                  </p:stCondLst>
                                  <p:childTnLst>
                                    <p:set>
                                      <p:cBhvr>
                                        <p:cTn id="30" dur="1" fill="hold">
                                          <p:stCondLst>
                                            <p:cond delay="0"/>
                                          </p:stCondLst>
                                        </p:cTn>
                                        <p:tgtEl>
                                          <p:spTgt spid="4">
                                            <p:txEl>
                                              <p:pRg st="2" end="2"/>
                                            </p:txEl>
                                          </p:spTgt>
                                        </p:tgtEl>
                                        <p:attrNameLst>
                                          <p:attrName>style.visibility</p:attrName>
                                        </p:attrNameLst>
                                      </p:cBhvr>
                                      <p:to>
                                        <p:strVal val="visible"/>
                                      </p:to>
                                    </p:set>
                                    <p:animEffect transition="in" filter="fade">
                                      <p:cBhvr>
                                        <p:cTn id="31" dur="500"/>
                                        <p:tgtEl>
                                          <p:spTgt spid="4">
                                            <p:txEl>
                                              <p:pRg st="2" end="2"/>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10" presetClass="entr" presetSubtype="0" fill="hold" grpId="0" nodeType="clickEffect">
                                  <p:stCondLst>
                                    <p:cond delay="0"/>
                                  </p:stCondLst>
                                  <p:childTnLst>
                                    <p:set>
                                      <p:cBhvr>
                                        <p:cTn id="35" dur="1" fill="hold">
                                          <p:stCondLst>
                                            <p:cond delay="0"/>
                                          </p:stCondLst>
                                        </p:cTn>
                                        <p:tgtEl>
                                          <p:spTgt spid="4">
                                            <p:txEl>
                                              <p:pRg st="3" end="3"/>
                                            </p:txEl>
                                          </p:spTgt>
                                        </p:tgtEl>
                                        <p:attrNameLst>
                                          <p:attrName>style.visibility</p:attrName>
                                        </p:attrNameLst>
                                      </p:cBhvr>
                                      <p:to>
                                        <p:strVal val="visible"/>
                                      </p:to>
                                    </p:set>
                                    <p:animEffect transition="in" filter="fade">
                                      <p:cBhvr>
                                        <p:cTn id="36" dur="500"/>
                                        <p:tgtEl>
                                          <p:spTgt spid="4">
                                            <p:txEl>
                                              <p:pRg st="3" end="3"/>
                                            </p:txEl>
                                          </p:spTgt>
                                        </p:tgtEl>
                                      </p:cBhvr>
                                    </p:animEffect>
                                  </p:childTnLst>
                                </p:cTn>
                              </p:par>
                            </p:childTnLst>
                          </p:cTn>
                        </p:par>
                      </p:childTnLst>
                    </p:cTn>
                  </p:par>
                  <p:par>
                    <p:cTn id="37" fill="hold">
                      <p:stCondLst>
                        <p:cond delay="indefinite"/>
                      </p:stCondLst>
                      <p:childTnLst>
                        <p:par>
                          <p:cTn id="38" fill="hold">
                            <p:stCondLst>
                              <p:cond delay="0"/>
                            </p:stCondLst>
                            <p:childTnLst>
                              <p:par>
                                <p:cTn id="39" presetID="10" presetClass="entr" presetSubtype="0" fill="hold" grpId="0" nodeType="clickEffect">
                                  <p:stCondLst>
                                    <p:cond delay="0"/>
                                  </p:stCondLst>
                                  <p:childTnLst>
                                    <p:set>
                                      <p:cBhvr>
                                        <p:cTn id="40" dur="1" fill="hold">
                                          <p:stCondLst>
                                            <p:cond delay="0"/>
                                          </p:stCondLst>
                                        </p:cTn>
                                        <p:tgtEl>
                                          <p:spTgt spid="4">
                                            <p:txEl>
                                              <p:pRg st="4" end="4"/>
                                            </p:txEl>
                                          </p:spTgt>
                                        </p:tgtEl>
                                        <p:attrNameLst>
                                          <p:attrName>style.visibility</p:attrName>
                                        </p:attrNameLst>
                                      </p:cBhvr>
                                      <p:to>
                                        <p:strVal val="visible"/>
                                      </p:to>
                                    </p:set>
                                    <p:animEffect transition="in" filter="fade">
                                      <p:cBhvr>
                                        <p:cTn id="41" dur="500"/>
                                        <p:tgtEl>
                                          <p:spTgt spid="4">
                                            <p:txEl>
                                              <p:pRg st="4" end="4"/>
                                            </p:txEl>
                                          </p:spTgt>
                                        </p:tgtEl>
                                      </p:cBhvr>
                                    </p:animEffect>
                                  </p:childTnLst>
                                </p:cTn>
                              </p:par>
                            </p:childTnLst>
                          </p:cTn>
                        </p:par>
                      </p:childTnLst>
                    </p:cTn>
                  </p:par>
                  <p:par>
                    <p:cTn id="42" fill="hold">
                      <p:stCondLst>
                        <p:cond delay="indefinite"/>
                      </p:stCondLst>
                      <p:childTnLst>
                        <p:par>
                          <p:cTn id="43" fill="hold">
                            <p:stCondLst>
                              <p:cond delay="0"/>
                            </p:stCondLst>
                            <p:childTnLst>
                              <p:par>
                                <p:cTn id="44" presetID="10" presetClass="entr" presetSubtype="0" fill="hold" grpId="0" nodeType="clickEffect">
                                  <p:stCondLst>
                                    <p:cond delay="0"/>
                                  </p:stCondLst>
                                  <p:childTnLst>
                                    <p:set>
                                      <p:cBhvr>
                                        <p:cTn id="45" dur="1" fill="hold">
                                          <p:stCondLst>
                                            <p:cond delay="0"/>
                                          </p:stCondLst>
                                        </p:cTn>
                                        <p:tgtEl>
                                          <p:spTgt spid="4">
                                            <p:txEl>
                                              <p:pRg st="5" end="5"/>
                                            </p:txEl>
                                          </p:spTgt>
                                        </p:tgtEl>
                                        <p:attrNameLst>
                                          <p:attrName>style.visibility</p:attrName>
                                        </p:attrNameLst>
                                      </p:cBhvr>
                                      <p:to>
                                        <p:strVal val="visible"/>
                                      </p:to>
                                    </p:set>
                                    <p:animEffect transition="in" filter="fade">
                                      <p:cBhvr>
                                        <p:cTn id="46" dur="500"/>
                                        <p:tgtEl>
                                          <p:spTgt spid="4">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uiExpand="1"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Placeholder 6"/>
          <p:cNvSpPr>
            <a:spLocks noGrp="1"/>
          </p:cNvSpPr>
          <p:nvPr>
            <p:ph type="body" idx="1"/>
          </p:nvPr>
        </p:nvSpPr>
        <p:spPr>
          <a:xfrm>
            <a:off x="1295400" y="4343400"/>
            <a:ext cx="5410200" cy="1036320"/>
          </a:xfrm>
        </p:spPr>
        <p:style>
          <a:lnRef idx="1">
            <a:schemeClr val="dk1"/>
          </a:lnRef>
          <a:fillRef idx="3">
            <a:schemeClr val="dk1"/>
          </a:fillRef>
          <a:effectRef idx="2">
            <a:schemeClr val="dk1"/>
          </a:effectRef>
          <a:fontRef idx="minor">
            <a:schemeClr val="lt1"/>
          </a:fontRef>
        </p:style>
        <p:txBody>
          <a:bodyPr>
            <a:normAutofit/>
          </a:bodyPr>
          <a:lstStyle/>
          <a:p>
            <a:r>
              <a:rPr lang="en-US" sz="3200" dirty="0" smtClean="0">
                <a:solidFill>
                  <a:schemeClr val="bg1"/>
                </a:solidFill>
              </a:rPr>
              <a:t>The Cure For Complacency</a:t>
            </a:r>
            <a:endParaRPr lang="en-US" sz="3200" dirty="0">
              <a:solidFill>
                <a:schemeClr val="bg1"/>
              </a:solidFill>
            </a:endParaRPr>
          </a:p>
        </p:txBody>
      </p:sp>
      <p:sp>
        <p:nvSpPr>
          <p:cNvPr id="5" name="Title 4"/>
          <p:cNvSpPr>
            <a:spLocks noGrp="1"/>
          </p:cNvSpPr>
          <p:nvPr>
            <p:ph type="title"/>
          </p:nvPr>
        </p:nvSpPr>
        <p:spPr/>
        <p:txBody>
          <a:bodyPr/>
          <a:lstStyle/>
          <a:p>
            <a:r>
              <a:rPr lang="en-US" dirty="0" smtClean="0"/>
              <a:t>In our Next Lesson</a:t>
            </a:r>
            <a:endParaRPr lang="en-US" dirty="0"/>
          </a:p>
        </p:txBody>
      </p:sp>
    </p:spTree>
    <p:extLst>
      <p:ext uri="{BB962C8B-B14F-4D97-AF65-F5344CB8AC3E}">
        <p14:creationId xmlns:p14="http://schemas.microsoft.com/office/powerpoint/2010/main" val="2502187794"/>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withEffect">
                                  <p:stCondLst>
                                    <p:cond delay="0"/>
                                  </p:stCondLst>
                                  <p:childTnLst>
                                    <p:set>
                                      <p:cBhvr>
                                        <p:cTn id="6" dur="1" fill="hold">
                                          <p:stCondLst>
                                            <p:cond delay="0"/>
                                          </p:stCondLst>
                                        </p:cTn>
                                        <p:tgtEl>
                                          <p:spTgt spid="7">
                                            <p:bg/>
                                          </p:spTgt>
                                        </p:tgtEl>
                                        <p:attrNameLst>
                                          <p:attrName>style.visibility</p:attrName>
                                        </p:attrNameLst>
                                      </p:cBhvr>
                                      <p:to>
                                        <p:strVal val="visible"/>
                                      </p:to>
                                    </p:set>
                                    <p:animEffect transition="in" filter="fade">
                                      <p:cBhvr>
                                        <p:cTn id="7" dur="1000"/>
                                        <p:tgtEl>
                                          <p:spTgt spid="7">
                                            <p:bg/>
                                          </p:spTgt>
                                        </p:tgtEl>
                                      </p:cBhvr>
                                    </p:animEffect>
                                    <p:anim calcmode="lin" valueType="num">
                                      <p:cBhvr>
                                        <p:cTn id="8" dur="1000" fill="hold"/>
                                        <p:tgtEl>
                                          <p:spTgt spid="7">
                                            <p:bg/>
                                          </p:spTgt>
                                        </p:tgtEl>
                                        <p:attrNameLst>
                                          <p:attrName>ppt_x</p:attrName>
                                        </p:attrNameLst>
                                      </p:cBhvr>
                                      <p:tavLst>
                                        <p:tav tm="0">
                                          <p:val>
                                            <p:strVal val="#ppt_x"/>
                                          </p:val>
                                        </p:tav>
                                        <p:tav tm="100000">
                                          <p:val>
                                            <p:strVal val="#ppt_x"/>
                                          </p:val>
                                        </p:tav>
                                      </p:tavLst>
                                    </p:anim>
                                    <p:anim calcmode="lin" valueType="num">
                                      <p:cBhvr>
                                        <p:cTn id="9" dur="1000" fill="hold"/>
                                        <p:tgtEl>
                                          <p:spTgt spid="7">
                                            <p:bg/>
                                          </p:spTgt>
                                        </p:tgtEl>
                                        <p:attrNameLst>
                                          <p:attrName>ppt_y</p:attrName>
                                        </p:attrNameLst>
                                      </p:cBhvr>
                                      <p:tavLst>
                                        <p:tav tm="0">
                                          <p:val>
                                            <p:strVal val="#ppt_y-.1"/>
                                          </p:val>
                                        </p:tav>
                                        <p:tav tm="100000">
                                          <p:val>
                                            <p:strVal val="#ppt_y"/>
                                          </p:val>
                                        </p:tav>
                                      </p:tavLst>
                                    </p:anim>
                                  </p:childTnLst>
                                </p:cTn>
                              </p:par>
                              <p:par>
                                <p:cTn id="10" presetID="47" presetClass="entr" presetSubtype="0" fill="hold" grpId="0" nodeType="withEffect">
                                  <p:stCondLst>
                                    <p:cond delay="0"/>
                                  </p:stCondLst>
                                  <p:childTnLst>
                                    <p:set>
                                      <p:cBhvr>
                                        <p:cTn id="11" dur="1" fill="hold">
                                          <p:stCondLst>
                                            <p:cond delay="0"/>
                                          </p:stCondLst>
                                        </p:cTn>
                                        <p:tgtEl>
                                          <p:spTgt spid="7">
                                            <p:txEl>
                                              <p:pRg st="0" end="0"/>
                                            </p:txEl>
                                          </p:spTgt>
                                        </p:tgtEl>
                                        <p:attrNameLst>
                                          <p:attrName>style.visibility</p:attrName>
                                        </p:attrNameLst>
                                      </p:cBhvr>
                                      <p:to>
                                        <p:strVal val="visible"/>
                                      </p:to>
                                    </p:set>
                                    <p:animEffect transition="in" filter="fade">
                                      <p:cBhvr>
                                        <p:cTn id="12" dur="1000"/>
                                        <p:tgtEl>
                                          <p:spTgt spid="7">
                                            <p:txEl>
                                              <p:pRg st="0" end="0"/>
                                            </p:txEl>
                                          </p:spTgt>
                                        </p:tgtEl>
                                      </p:cBhvr>
                                    </p:animEffect>
                                    <p:anim calcmode="lin" valueType="num">
                                      <p:cBhvr>
                                        <p:cTn id="13" dur="1000" fill="hold"/>
                                        <p:tgtEl>
                                          <p:spTgt spid="7">
                                            <p:txEl>
                                              <p:pRg st="0" end="0"/>
                                            </p:txEl>
                                          </p:spTgt>
                                        </p:tgtEl>
                                        <p:attrNameLst>
                                          <p:attrName>ppt_x</p:attrName>
                                        </p:attrNameLst>
                                      </p:cBhvr>
                                      <p:tavLst>
                                        <p:tav tm="0">
                                          <p:val>
                                            <p:strVal val="#ppt_x"/>
                                          </p:val>
                                        </p:tav>
                                        <p:tav tm="100000">
                                          <p:val>
                                            <p:strVal val="#ppt_x"/>
                                          </p:val>
                                        </p:tav>
                                      </p:tavLst>
                                    </p:anim>
                                    <p:anim calcmode="lin" valueType="num">
                                      <p:cBhvr>
                                        <p:cTn id="14" dur="1000" fill="hold"/>
                                        <p:tgtEl>
                                          <p:spTgt spid="7">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p"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p:txBody>
          <a:bodyPr/>
          <a:lstStyle/>
          <a:p>
            <a:endParaRPr lang="en-US"/>
          </a:p>
        </p:txBody>
      </p:sp>
      <p:sp>
        <p:nvSpPr>
          <p:cNvPr id="3" name="Title 2"/>
          <p:cNvSpPr>
            <a:spLocks noGrp="1"/>
          </p:cNvSpPr>
          <p:nvPr>
            <p:ph type="title"/>
          </p:nvPr>
        </p:nvSpPr>
        <p:spPr>
          <a:xfrm>
            <a:off x="228600" y="228600"/>
            <a:ext cx="6477000" cy="1645920"/>
          </a:xfrm>
        </p:spPr>
        <p:txBody>
          <a:bodyPr/>
          <a:lstStyle/>
          <a:p>
            <a:r>
              <a:rPr lang="en-US" sz="4600" b="1" cap="none" spc="0"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Arial Black" pitchFamily="34" charset="0"/>
              </a:rPr>
              <a:t>1 Corinthians 6:1, 2</a:t>
            </a:r>
            <a:endParaRPr lang="en-US" sz="4600" b="1" cap="none" spc="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Arial Black" pitchFamily="34" charset="0"/>
            </a:endParaRPr>
          </a:p>
        </p:txBody>
      </p:sp>
      <p:sp>
        <p:nvSpPr>
          <p:cNvPr id="4" name="TextBox 3"/>
          <p:cNvSpPr txBox="1"/>
          <p:nvPr/>
        </p:nvSpPr>
        <p:spPr>
          <a:xfrm>
            <a:off x="381000" y="2438400"/>
            <a:ext cx="6324600" cy="4031873"/>
          </a:xfrm>
          <a:prstGeom prst="rect">
            <a:avLst/>
          </a:prstGeom>
          <a:noFill/>
        </p:spPr>
        <p:txBody>
          <a:bodyPr wrap="square" rtlCol="0">
            <a:spAutoFit/>
          </a:bodyPr>
          <a:lstStyle/>
          <a:p>
            <a:r>
              <a:rPr lang="en-US" sz="3200" baseline="30000" dirty="0" smtClean="0">
                <a:solidFill>
                  <a:schemeClr val="bg1"/>
                </a:solidFill>
              </a:rPr>
              <a:t>1</a:t>
            </a:r>
            <a:r>
              <a:rPr lang="en-US" sz="3200" dirty="0" smtClean="0">
                <a:solidFill>
                  <a:schemeClr val="bg1"/>
                </a:solidFill>
              </a:rPr>
              <a:t> We </a:t>
            </a:r>
            <a:r>
              <a:rPr lang="en-US" sz="3200" dirty="0">
                <a:solidFill>
                  <a:schemeClr val="bg1"/>
                </a:solidFill>
              </a:rPr>
              <a:t>then, as workers together with Him also plead with you not to receive the grace of God in vain</a:t>
            </a:r>
            <a:r>
              <a:rPr lang="en-US" sz="3200" dirty="0" smtClean="0">
                <a:solidFill>
                  <a:schemeClr val="bg1"/>
                </a:solidFill>
              </a:rPr>
              <a:t>.</a:t>
            </a:r>
          </a:p>
          <a:p>
            <a:r>
              <a:rPr lang="en-US" sz="3200" baseline="30000" dirty="0" smtClean="0">
                <a:solidFill>
                  <a:schemeClr val="bg1"/>
                </a:solidFill>
              </a:rPr>
              <a:t>2</a:t>
            </a:r>
            <a:r>
              <a:rPr lang="en-US" sz="3200" dirty="0" smtClean="0">
                <a:solidFill>
                  <a:schemeClr val="bg1"/>
                </a:solidFill>
              </a:rPr>
              <a:t> For </a:t>
            </a:r>
            <a:r>
              <a:rPr lang="en-US" sz="3200" dirty="0">
                <a:solidFill>
                  <a:schemeClr val="bg1"/>
                </a:solidFill>
              </a:rPr>
              <a:t>He says: "In an acceptable time I have heard you, And in the day of salvation I have helped you." Behold, now is the accepted time; behold, now is the day of salvation</a:t>
            </a:r>
            <a:r>
              <a:rPr lang="en-US" sz="3200" dirty="0" smtClean="0">
                <a:solidFill>
                  <a:schemeClr val="bg1"/>
                </a:solidFill>
              </a:rPr>
              <a:t>.</a:t>
            </a:r>
            <a:endParaRPr lang="en-US" sz="3200" dirty="0">
              <a:solidFill>
                <a:schemeClr val="bg1"/>
              </a:solidFill>
            </a:endParaRPr>
          </a:p>
        </p:txBody>
      </p:sp>
      <p:cxnSp>
        <p:nvCxnSpPr>
          <p:cNvPr id="6" name="Straight Connector 5"/>
          <p:cNvCxnSpPr/>
          <p:nvPr/>
        </p:nvCxnSpPr>
        <p:spPr>
          <a:xfrm>
            <a:off x="1066800" y="1828800"/>
            <a:ext cx="5105400" cy="0"/>
          </a:xfrm>
          <a:prstGeom prst="line">
            <a:avLst/>
          </a:prstGeom>
        </p:spPr>
        <p:style>
          <a:lnRef idx="2">
            <a:schemeClr val="dk1"/>
          </a:lnRef>
          <a:fillRef idx="0">
            <a:schemeClr val="dk1"/>
          </a:fillRef>
          <a:effectRef idx="1">
            <a:schemeClr val="dk1"/>
          </a:effectRef>
          <a:fontRef idx="minor">
            <a:schemeClr val="tx1"/>
          </a:fontRef>
        </p:style>
      </p:cxnSp>
    </p:spTree>
    <p:extLst>
      <p:ext uri="{BB962C8B-B14F-4D97-AF65-F5344CB8AC3E}">
        <p14:creationId xmlns:p14="http://schemas.microsoft.com/office/powerpoint/2010/main" val="1249077263"/>
      </p:ext>
    </p:extLst>
  </p:cSld>
  <p:clrMapOvr>
    <a:masterClrMapping/>
  </p:clrMapOvr>
  <p:transition spd="slow">
    <p:randomBar/>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Grid">
  <a:themeElements>
    <a:clrScheme name="Grid">
      <a:dk1>
        <a:sysClr val="windowText" lastClr="000000"/>
      </a:dk1>
      <a:lt1>
        <a:sysClr val="window" lastClr="FFFFFF"/>
      </a:lt1>
      <a:dk2>
        <a:srgbClr val="534949"/>
      </a:dk2>
      <a:lt2>
        <a:srgbClr val="CCD1B9"/>
      </a:lt2>
      <a:accent1>
        <a:srgbClr val="C66951"/>
      </a:accent1>
      <a:accent2>
        <a:srgbClr val="BF974D"/>
      </a:accent2>
      <a:accent3>
        <a:srgbClr val="928B70"/>
      </a:accent3>
      <a:accent4>
        <a:srgbClr val="87706B"/>
      </a:accent4>
      <a:accent5>
        <a:srgbClr val="94734E"/>
      </a:accent5>
      <a:accent6>
        <a:srgbClr val="6F777D"/>
      </a:accent6>
      <a:hlink>
        <a:srgbClr val="CC9900"/>
      </a:hlink>
      <a:folHlink>
        <a:srgbClr val="C0C0C0"/>
      </a:folHlink>
    </a:clrScheme>
    <a:fontScheme name="Grid">
      <a:majorFont>
        <a:latin typeface="Franklin Gothic Medium"/>
        <a:ea typeface=""/>
        <a:cs typeface=""/>
        <a:font script="Jpan" typeface="HG創英角ｺﾞｼｯｸUB"/>
        <a:font script="Hang" typeface="HY견고딕"/>
        <a:font script="Hans" typeface="微软雅黑"/>
        <a:font script="Hant" typeface="微軟正黑體"/>
        <a:font script="Arab" typeface="Arial Bold"/>
        <a:font script="Hebr" typeface="Arial Bold"/>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Bold"/>
        <a:font script="Uigh" typeface="Microsoft Uighur"/>
        <a:font script="Geor" typeface="Sylfaen"/>
      </a:majorFont>
      <a:minorFont>
        <a:latin typeface="Franklin Gothic Medium"/>
        <a:ea typeface=""/>
        <a:cs typeface=""/>
        <a:font script="Jpan" typeface="HG創英角ｺﾞｼｯｸUB"/>
        <a:font script="Hang" typeface="HY견고딕"/>
        <a:font script="Hans" typeface="微软雅黑"/>
        <a:font script="Hant" typeface="微軟正黑體"/>
        <a:font script="Arab" typeface="Arial Bold"/>
        <a:font script="Hebr" typeface="Arial Bold"/>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Bold"/>
        <a:font script="Uigh" typeface="Microsoft Uighur"/>
        <a:font script="Geor" typeface="Sylfaen"/>
      </a:minorFont>
    </a:fontScheme>
    <a:fmtScheme name="Grid">
      <a:fillStyleLst>
        <a:solidFill>
          <a:schemeClr val="phClr"/>
        </a:solidFill>
        <a:solidFill>
          <a:schemeClr val="phClr">
            <a:tint val="50000"/>
          </a:schemeClr>
        </a:solidFill>
        <a:gradFill rotWithShape="1">
          <a:gsLst>
            <a:gs pos="0">
              <a:schemeClr val="phClr"/>
            </a:gs>
            <a:gs pos="90000">
              <a:schemeClr val="phClr">
                <a:shade val="100000"/>
              </a:schemeClr>
            </a:gs>
            <a:gs pos="100000">
              <a:schemeClr val="phClr">
                <a:shade val="85000"/>
              </a:schemeClr>
            </a:gs>
          </a:gsLst>
          <a:path path="circle">
            <a:fillToRect l="100000" t="100000" r="100000" b="100000"/>
          </a:path>
        </a:gra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effectStyle>
        <a:effectStyle>
          <a:effectLst>
            <a:outerShdw blurRad="31750" dist="25400" dir="5400000" rotWithShape="0">
              <a:srgbClr val="000000">
                <a:alpha val="50000"/>
              </a:srgbClr>
            </a:outerShdw>
          </a:effectLst>
        </a:effectStyle>
        <a:effectStyle>
          <a:effectLst>
            <a:outerShdw blurRad="38100" dist="25400" dir="5400000" rotWithShape="0">
              <a:srgbClr val="000000">
                <a:alpha val="45000"/>
              </a:srgbClr>
            </a:outerShdw>
          </a:effectLst>
          <a:scene3d>
            <a:camera prst="orthographicFront">
              <a:rot lat="0" lon="0" rev="0"/>
            </a:camera>
            <a:lightRig rig="brightRoom" dir="t"/>
          </a:scene3d>
          <a:sp3d extrusionH="12700" contourW="25400" prstMaterial="flat">
            <a:bevelT w="63500" h="152400" prst="angle"/>
            <a:contourClr>
              <a:schemeClr val="phClr">
                <a:shade val="30000"/>
              </a:schemeClr>
            </a:contourClr>
          </a:sp3d>
        </a:effectStyle>
      </a:effectStyleLst>
      <a:bgFillStyleLst>
        <a:solidFill>
          <a:schemeClr val="phClr"/>
        </a:solidFill>
        <a:solidFill>
          <a:schemeClr val="phClr">
            <a:tint val="90000"/>
            <a:shade val="93000"/>
            <a:satMod val="150000"/>
          </a:schemeClr>
        </a:solidFill>
        <a:blipFill rotWithShape="1">
          <a:blip xmlns:r="http://schemas.openxmlformats.org/officeDocument/2006/relationships" r:embed="rId1">
            <a:duotone>
              <a:schemeClr val="phClr">
                <a:tint val="95000"/>
              </a:schemeClr>
              <a:schemeClr val="phClr">
                <a:shade val="93000"/>
                <a:satMod val="11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Grid</Template>
  <TotalTime>1906</TotalTime>
  <Words>1400</Words>
  <Application>Microsoft Office PowerPoint</Application>
  <PresentationFormat>On-screen Show (4:3)</PresentationFormat>
  <Paragraphs>67</Paragraphs>
  <Slides>7</Slides>
  <Notes>5</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7</vt:i4>
      </vt:variant>
    </vt:vector>
  </HeadingPairs>
  <TitlesOfParts>
    <vt:vector size="15" baseType="lpstr">
      <vt:lpstr>Arial</vt:lpstr>
      <vt:lpstr>Wingdings 2</vt:lpstr>
      <vt:lpstr>Calibri</vt:lpstr>
      <vt:lpstr>Wingdings</vt:lpstr>
      <vt:lpstr>Arial Black</vt:lpstr>
      <vt:lpstr>Aharoni</vt:lpstr>
      <vt:lpstr>Franklin Gothic Medium</vt:lpstr>
      <vt:lpstr>Grid</vt:lpstr>
      <vt:lpstr>“Complacency”</vt:lpstr>
      <vt:lpstr>“Complacency”</vt:lpstr>
      <vt:lpstr>Some Causes Of Complacency</vt:lpstr>
      <vt:lpstr>Some Causes Of Complacency</vt:lpstr>
      <vt:lpstr>Amos 6:1-8 “Woe To you who are at ease in Zion”</vt:lpstr>
      <vt:lpstr>In our Next Lesson</vt:lpstr>
      <vt:lpstr>1 Corinthians 6:1, 2</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“Complacency”</dc:title>
  <dc:creator>Steven</dc:creator>
  <cp:lastModifiedBy>Steven J. Wallace</cp:lastModifiedBy>
  <cp:revision>63</cp:revision>
  <dcterms:created xsi:type="dcterms:W3CDTF">2013-07-24T22:03:45Z</dcterms:created>
  <dcterms:modified xsi:type="dcterms:W3CDTF">2013-07-27T19:39:15Z</dcterms:modified>
</cp:coreProperties>
</file>