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60" r:id="rId1"/>
    <p:sldMasterId id="2147483672" r:id="rId2"/>
  </p:sldMasterIdLst>
  <p:notesMasterIdLst>
    <p:notesMasterId r:id="rId13"/>
  </p:notesMasterIdLst>
  <p:sldIdLst>
    <p:sldId id="258" r:id="rId3"/>
    <p:sldId id="262" r:id="rId4"/>
    <p:sldId id="264" r:id="rId5"/>
    <p:sldId id="257" r:id="rId6"/>
    <p:sldId id="265" r:id="rId7"/>
    <p:sldId id="266" r:id="rId8"/>
    <p:sldId id="268" r:id="rId9"/>
    <p:sldId id="267" r:id="rId10"/>
    <p:sldId id="263" r:id="rId11"/>
    <p:sldId id="269" r:id="rId12"/>
  </p:sldIdLst>
  <p:sldSz cx="9144000" cy="6858000" type="screen4x3"/>
  <p:notesSz cx="6858000" cy="9144000"/>
  <p:embeddedFontLst>
    <p:embeddedFont>
      <p:font typeface="Wingdings 2" pitchFamily="18" charset="2"/>
      <p:regular r:id="rId14"/>
    </p:embeddedFont>
    <p:embeddedFont>
      <p:font typeface="Calibri" pitchFamily="34" charset="0"/>
      <p:regular r:id="rId15"/>
      <p:bold r:id="rId16"/>
      <p:italic r:id="rId17"/>
      <p:boldItalic r:id="rId18"/>
    </p:embeddedFont>
    <p:embeddedFont>
      <p:font typeface="Bauhaus 93" pitchFamily="82" charset="0"/>
      <p:regular r:id="rId19"/>
    </p:embeddedFont>
    <p:embeddedFont>
      <p:font typeface="Arial Black" pitchFamily="34" charset="0"/>
      <p:bold r:id="rId20"/>
    </p:embeddedFont>
    <p:embeddedFont>
      <p:font typeface="Aharoni" pitchFamily="2" charset="-79"/>
      <p:bold r:id="rId21"/>
    </p:embeddedFont>
    <p:embeddedFont>
      <p:font typeface="Franklin Gothic Medium" pitchFamily="34" charset="0"/>
      <p:regular r:id="rId22"/>
      <p:italic r:id="rId23"/>
    </p:embeddedFont>
    <p:embeddedFont>
      <p:font typeface="Berlin Sans FB Demi" pitchFamily="34" charset="0"/>
      <p:bold r:id="rId24"/>
    </p:embeddedFont>
    <p:embeddedFont>
      <p:font typeface="Impact" pitchFamily="34" charset="0"/>
      <p:regular r:id="rId25"/>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67387" autoAdjust="0"/>
  </p:normalViewPr>
  <p:slideViewPr>
    <p:cSldViewPr>
      <p:cViewPr varScale="1">
        <p:scale>
          <a:sx n="48" d="100"/>
          <a:sy n="48" d="100"/>
        </p:scale>
        <p:origin x="-1446"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notesMaster" Target="notesMasters/notesMaster1.xml"/><Relationship Id="rId18" Type="http://schemas.openxmlformats.org/officeDocument/2006/relationships/font" Target="fonts/font5.fntdata"/><Relationship Id="rId26"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font" Target="fonts/font8.fntdata"/><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font" Target="fonts/font4.fntdata"/><Relationship Id="rId25" Type="http://schemas.openxmlformats.org/officeDocument/2006/relationships/font" Target="fonts/font12.fntdata"/><Relationship Id="rId2" Type="http://schemas.openxmlformats.org/officeDocument/2006/relationships/slideMaster" Target="slideMasters/slideMaster2.xml"/><Relationship Id="rId16" Type="http://schemas.openxmlformats.org/officeDocument/2006/relationships/font" Target="fonts/font3.fntdata"/><Relationship Id="rId20" Type="http://schemas.openxmlformats.org/officeDocument/2006/relationships/font" Target="fonts/font7.fntdata"/><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font" Target="fonts/font11.fntdata"/><Relationship Id="rId5" Type="http://schemas.openxmlformats.org/officeDocument/2006/relationships/slide" Target="slides/slide3.xml"/><Relationship Id="rId15" Type="http://schemas.openxmlformats.org/officeDocument/2006/relationships/font" Target="fonts/font2.fntdata"/><Relationship Id="rId23" Type="http://schemas.openxmlformats.org/officeDocument/2006/relationships/font" Target="fonts/font10.fntdata"/><Relationship Id="rId28"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font" Target="fonts/font6.fntdata"/><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font" Target="fonts/font1.fntdata"/><Relationship Id="rId22" Type="http://schemas.openxmlformats.org/officeDocument/2006/relationships/font" Target="fonts/font9.fntdata"/><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89B478B-97D0-4329-B42C-B3B5EE5C3FFC}" type="datetimeFigureOut">
              <a:rPr lang="en-US" smtClean="0"/>
              <a:t>8/9/2013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B2FFACB-5C9F-44DC-AEE7-4D249D746887}" type="slidenum">
              <a:rPr lang="en-US" smtClean="0"/>
              <a:t>‹#›</a:t>
            </a:fld>
            <a:endParaRPr lang="en-US"/>
          </a:p>
        </p:txBody>
      </p:sp>
    </p:spTree>
    <p:extLst>
      <p:ext uri="{BB962C8B-B14F-4D97-AF65-F5344CB8AC3E}">
        <p14:creationId xmlns:p14="http://schemas.microsoft.com/office/powerpoint/2010/main" val="18245534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CB2FFACB-5C9F-44DC-AEE7-4D249D746887}" type="slidenum">
              <a:rPr lang="en-US" smtClean="0"/>
              <a:t>1</a:t>
            </a:fld>
            <a:endParaRPr lang="en-US"/>
          </a:p>
        </p:txBody>
      </p:sp>
    </p:spTree>
    <p:extLst>
      <p:ext uri="{BB962C8B-B14F-4D97-AF65-F5344CB8AC3E}">
        <p14:creationId xmlns:p14="http://schemas.microsoft.com/office/powerpoint/2010/main" val="106978370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The complacent person settles in what is comfortable to him, but God “searches with lamps.” Where men are willfully blind to their defects, heaven’s light is shining upon. Complacency is not a part of God’s nature. He searches and will punish those who forget him.  These folks thought He would not judge, but He must judge to be faithful to His holy nature. He cannot tolerate</a:t>
            </a:r>
            <a:r>
              <a:rPr lang="en-US" sz="1200" kern="1200" baseline="0" dirty="0" smtClean="0">
                <a:solidFill>
                  <a:schemeClr val="tx1"/>
                </a:solidFill>
                <a:effectLst/>
                <a:latin typeface="+mn-lt"/>
                <a:ea typeface="+mn-ea"/>
                <a:cs typeface="+mn-cs"/>
              </a:rPr>
              <a:t> evil, sin, uncleanness, wickedness, malice, etc.</a:t>
            </a:r>
            <a:endParaRPr lang="en-US" dirty="0"/>
          </a:p>
        </p:txBody>
      </p:sp>
      <p:sp>
        <p:nvSpPr>
          <p:cNvPr id="4" name="Slide Number Placeholder 3"/>
          <p:cNvSpPr>
            <a:spLocks noGrp="1"/>
          </p:cNvSpPr>
          <p:nvPr>
            <p:ph type="sldNum" sz="quarter" idx="10"/>
          </p:nvPr>
        </p:nvSpPr>
        <p:spPr/>
        <p:txBody>
          <a:bodyPr/>
          <a:lstStyle/>
          <a:p>
            <a:fld id="{CB2FFACB-5C9F-44DC-AEE7-4D249D746887}" type="slidenum">
              <a:rPr lang="en-US" smtClean="0">
                <a:solidFill>
                  <a:prstClr val="black"/>
                </a:solidFill>
              </a:rPr>
              <a:pPr/>
              <a:t>10</a:t>
            </a:fld>
            <a:endParaRPr lang="en-US">
              <a:solidFill>
                <a:prstClr val="black"/>
              </a:solidFill>
            </a:endParaRPr>
          </a:p>
        </p:txBody>
      </p:sp>
    </p:spTree>
    <p:extLst>
      <p:ext uri="{BB962C8B-B14F-4D97-AF65-F5344CB8AC3E}">
        <p14:creationId xmlns:p14="http://schemas.microsoft.com/office/powerpoint/2010/main" val="19432580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1) Rising up to hear! How do we hear? We should come to worship with the expectation to honor</a:t>
            </a:r>
            <a:r>
              <a:rPr lang="en-US" baseline="0" dirty="0" smtClean="0"/>
              <a:t> God </a:t>
            </a:r>
            <a:r>
              <a:rPr lang="en-US" baseline="0" dirty="0" smtClean="0"/>
              <a:t>and with the expectation to learn or be reminded of something</a:t>
            </a:r>
            <a:r>
              <a:rPr lang="en-US" baseline="0" dirty="0" smtClean="0"/>
              <a:t>. Where the mind is fixated on what is </a:t>
            </a:r>
            <a:r>
              <a:rPr lang="en-US" baseline="0" dirty="0" smtClean="0"/>
              <a:t>shown it cannot grow complacent . This is helped by bringing </a:t>
            </a:r>
            <a:r>
              <a:rPr lang="en-US" baseline="0" dirty="0" smtClean="0"/>
              <a:t>a tablet or notepad to </a:t>
            </a:r>
            <a:r>
              <a:rPr lang="en-US" baseline="0" dirty="0" smtClean="0"/>
              <a:t>jot things </a:t>
            </a:r>
            <a:r>
              <a:rPr lang="en-US" baseline="0" dirty="0" smtClean="0"/>
              <a:t>down </a:t>
            </a:r>
            <a:r>
              <a:rPr lang="en-US" baseline="0" dirty="0" smtClean="0"/>
              <a:t>on. A fixated mind will listen carefully </a:t>
            </a:r>
            <a:r>
              <a:rPr lang="en-US" baseline="0" dirty="0" smtClean="0"/>
              <a:t>to what </a:t>
            </a:r>
            <a:r>
              <a:rPr lang="en-US" baseline="0" dirty="0" smtClean="0"/>
              <a:t>sounds familiar </a:t>
            </a:r>
            <a:r>
              <a:rPr lang="en-US" baseline="0" dirty="0" smtClean="0"/>
              <a:t>and </a:t>
            </a:r>
            <a:r>
              <a:rPr lang="en-US" baseline="0" dirty="0" smtClean="0"/>
              <a:t>will also take </a:t>
            </a:r>
            <a:r>
              <a:rPr lang="en-US" baseline="0" dirty="0" smtClean="0"/>
              <a:t>note of what is not familiar. </a:t>
            </a:r>
            <a:r>
              <a:rPr lang="en-US" baseline="0" dirty="0" smtClean="0"/>
              <a:t>It is good to note a passage or a thought that presents a challenge to us.  Of course, the fellow who complacently conceited will not think anything could challenge him (like the brother who said he is strong enough to not need to go on Wed. Bible study). Is </a:t>
            </a:r>
            <a:r>
              <a:rPr lang="en-US" baseline="0" dirty="0" smtClean="0"/>
              <a:t>there someone else you can show what you have </a:t>
            </a:r>
            <a:r>
              <a:rPr lang="en-US" baseline="0" dirty="0" smtClean="0"/>
              <a:t>learned what you picked up on? </a:t>
            </a:r>
            <a:r>
              <a:rPr lang="en-US" baseline="0" dirty="0" smtClean="0"/>
              <a:t>Rising up to hear is one of the best killers of complacency.</a:t>
            </a:r>
          </a:p>
          <a:p>
            <a:endParaRPr lang="en-US" dirty="0" smtClean="0"/>
          </a:p>
          <a:p>
            <a:r>
              <a:rPr lang="en-US" dirty="0" smtClean="0"/>
              <a:t>2) Look</a:t>
            </a:r>
            <a:r>
              <a:rPr lang="en-US" baseline="0" dirty="0" smtClean="0"/>
              <a:t> at what is coming down the road. Judgment was approaching them.  The end of all things is approaching us where one day we will stand before the judgment throne of God where we are judged by our works (Rev. 20:12). The things we have done will be measured </a:t>
            </a:r>
            <a:r>
              <a:rPr lang="en-US" baseline="0" dirty="0" smtClean="0"/>
              <a:t>and weighed by God, the all holy One and our actions will be compared to what is written in the all holy word of God. </a:t>
            </a:r>
            <a:r>
              <a:rPr lang="en-US" baseline="0" dirty="0" smtClean="0"/>
              <a:t>Read 2 Corinthians 5:9-11</a:t>
            </a:r>
            <a:r>
              <a:rPr lang="en-US" baseline="0" dirty="0" smtClean="0"/>
              <a:t>. Every action, every word. Are you okay with standing before God knowing that you will have to give an account for what you have done. The focus will not be diverted to someone else, but this appointed will be directed at you as an individual.</a:t>
            </a:r>
            <a:endParaRPr lang="en-US" baseline="0" dirty="0" smtClean="0"/>
          </a:p>
          <a:p>
            <a:endParaRPr lang="en-US" baseline="0" dirty="0" smtClean="0"/>
          </a:p>
          <a:p>
            <a:r>
              <a:rPr lang="en-US" baseline="0" dirty="0" smtClean="0"/>
              <a:t>3) We should therefore sense the trouble and prepare to </a:t>
            </a:r>
            <a:r>
              <a:rPr lang="en-US" baseline="0" dirty="0" smtClean="0"/>
              <a:t>meet </a:t>
            </a:r>
            <a:r>
              <a:rPr lang="en-US" baseline="0" dirty="0" smtClean="0"/>
              <a:t>God (Amos 4:12). </a:t>
            </a:r>
            <a:r>
              <a:rPr lang="en-US" baseline="0" dirty="0" smtClean="0"/>
              <a:t>Why? Because </a:t>
            </a:r>
            <a:r>
              <a:rPr lang="en-US" baseline="0" dirty="0" smtClean="0"/>
              <a:t>the soul is at </a:t>
            </a:r>
            <a:r>
              <a:rPr lang="en-US" baseline="0" dirty="0" smtClean="0"/>
              <a:t>stake. We will give account for what we have done. There </a:t>
            </a:r>
            <a:r>
              <a:rPr lang="en-US" baseline="0" dirty="0" smtClean="0"/>
              <a:t>should be a serious and soberness </a:t>
            </a:r>
            <a:r>
              <a:rPr lang="en-US" baseline="0" dirty="0" smtClean="0"/>
              <a:t>in our </a:t>
            </a:r>
            <a:r>
              <a:rPr lang="en-US" baseline="0" dirty="0" smtClean="0"/>
              <a:t>coming together. Distractions should be limited so that others can, prepare to meet God. Those sobering words from Paul to describe such a day should weigh on our minds now, while we are living today (2 Thess. 1:8, 9).</a:t>
            </a:r>
            <a:endParaRPr lang="en-US" dirty="0"/>
          </a:p>
        </p:txBody>
      </p:sp>
      <p:sp>
        <p:nvSpPr>
          <p:cNvPr id="4" name="Slide Number Placeholder 3"/>
          <p:cNvSpPr>
            <a:spLocks noGrp="1"/>
          </p:cNvSpPr>
          <p:nvPr>
            <p:ph type="sldNum" sz="quarter" idx="10"/>
          </p:nvPr>
        </p:nvSpPr>
        <p:spPr/>
        <p:txBody>
          <a:bodyPr/>
          <a:lstStyle/>
          <a:p>
            <a:fld id="{CB2FFACB-5C9F-44DC-AEE7-4D249D746887}" type="slidenum">
              <a:rPr lang="en-US">
                <a:solidFill>
                  <a:prstClr val="black"/>
                </a:solidFill>
              </a:rPr>
              <a:pPr/>
              <a:t>2</a:t>
            </a:fld>
            <a:endParaRPr lang="en-US">
              <a:solidFill>
                <a:prstClr val="black"/>
              </a:solidFill>
            </a:endParaRPr>
          </a:p>
        </p:txBody>
      </p:sp>
    </p:spTree>
    <p:extLst>
      <p:ext uri="{BB962C8B-B14F-4D97-AF65-F5344CB8AC3E}">
        <p14:creationId xmlns:p14="http://schemas.microsoft.com/office/powerpoint/2010/main" val="19432580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solidFill>
                  <a:srgbClr val="C00000"/>
                </a:solidFill>
              </a:rPr>
              <a:t>Gird</a:t>
            </a:r>
            <a:r>
              <a:rPr lang="en-US" dirty="0" smtClean="0">
                <a:solidFill>
                  <a:srgbClr val="C00000"/>
                </a:solidFill>
              </a:rPr>
              <a:t> </a:t>
            </a:r>
            <a:r>
              <a:rPr lang="en-US" dirty="0" smtClean="0"/>
              <a:t>means to bind</a:t>
            </a:r>
            <a:r>
              <a:rPr lang="en-US" baseline="0" dirty="0" smtClean="0"/>
              <a:t> up what is </a:t>
            </a:r>
            <a:r>
              <a:rPr lang="en-US" baseline="0" dirty="0" smtClean="0"/>
              <a:t>loose as one would with a belt. </a:t>
            </a:r>
            <a:r>
              <a:rPr lang="en-US" dirty="0" smtClean="0"/>
              <a:t>In order to wrap our minds around the </a:t>
            </a:r>
            <a:r>
              <a:rPr lang="en-US" dirty="0" smtClean="0"/>
              <a:t>word of God, </a:t>
            </a:r>
            <a:r>
              <a:rPr lang="en-US" dirty="0" smtClean="0"/>
              <a:t>we must be willing to clear</a:t>
            </a:r>
            <a:r>
              <a:rPr lang="en-US" baseline="0" dirty="0" smtClean="0"/>
              <a:t> and detangle the mind from distractions, wickedness and uncleanness (Jas. 1:21).  Having our minds girded is a metaphorical way of saying </a:t>
            </a:r>
            <a:r>
              <a:rPr lang="en-US" baseline="0" dirty="0" smtClean="0"/>
              <a:t>“We </a:t>
            </a:r>
            <a:r>
              <a:rPr lang="en-US" baseline="0" dirty="0" smtClean="0"/>
              <a:t>need to get our thinking caps on</a:t>
            </a:r>
            <a:r>
              <a:rPr lang="en-US" baseline="0" dirty="0" smtClean="0"/>
              <a:t>.” </a:t>
            </a:r>
            <a:r>
              <a:rPr lang="en-US" baseline="0" dirty="0" smtClean="0"/>
              <a:t>It conveys </a:t>
            </a:r>
            <a:r>
              <a:rPr lang="en-US" baseline="0" dirty="0" smtClean="0"/>
              <a:t>the idea of </a:t>
            </a:r>
            <a:r>
              <a:rPr lang="en-US" baseline="0" dirty="0" smtClean="0"/>
              <a:t>tying our thinking </a:t>
            </a:r>
            <a:r>
              <a:rPr lang="en-US" baseline="0" dirty="0" smtClean="0"/>
              <a:t>down. We </a:t>
            </a:r>
            <a:r>
              <a:rPr lang="en-US" baseline="0" dirty="0" smtClean="0"/>
              <a:t>do that by placing our mind on things above (Col. 3:2). </a:t>
            </a:r>
            <a:endParaRPr lang="en-US" baseline="0" dirty="0" smtClean="0"/>
          </a:p>
          <a:p>
            <a:endParaRPr lang="en-US" baseline="0" dirty="0" smtClean="0"/>
          </a:p>
          <a:p>
            <a:r>
              <a:rPr lang="en-US" baseline="0" dirty="0" smtClean="0"/>
              <a:t>Our mental capacity is tuned in and ready to go walking through the word.  Note picture in Ex. 12:11. We </a:t>
            </a:r>
            <a:r>
              <a:rPr lang="en-US" baseline="0" dirty="0" smtClean="0"/>
              <a:t>need to be “ready to go” in thought as the children of Israel were ready to go after the </a:t>
            </a:r>
            <a:r>
              <a:rPr lang="en-US" baseline="0" dirty="0" smtClean="0"/>
              <a:t>Passover. Spacing </a:t>
            </a:r>
            <a:r>
              <a:rPr lang="en-US" baseline="0" dirty="0" smtClean="0"/>
              <a:t>out </a:t>
            </a:r>
            <a:r>
              <a:rPr lang="en-US" baseline="0" dirty="0" smtClean="0"/>
              <a:t>in worship is </a:t>
            </a:r>
            <a:r>
              <a:rPr lang="en-US" baseline="0" dirty="0" smtClean="0"/>
              <a:t>unhealthy and </a:t>
            </a:r>
            <a:r>
              <a:rPr lang="en-US" baseline="0" dirty="0" smtClean="0"/>
              <a:t>dangerous. The girded mind is actively </a:t>
            </a:r>
            <a:r>
              <a:rPr lang="en-US" baseline="0" dirty="0" smtClean="0"/>
              <a:t>engaged in the scripture while we </a:t>
            </a:r>
            <a:r>
              <a:rPr lang="en-US" baseline="0" dirty="0" smtClean="0"/>
              <a:t>study. It is reflective </a:t>
            </a:r>
            <a:r>
              <a:rPr lang="en-US" baseline="0" dirty="0" smtClean="0"/>
              <a:t>on the words we </a:t>
            </a:r>
            <a:r>
              <a:rPr lang="en-US" baseline="0" dirty="0" smtClean="0"/>
              <a:t>hear and sing</a:t>
            </a:r>
            <a:r>
              <a:rPr lang="en-US" baseline="0" dirty="0" smtClean="0"/>
              <a:t>.</a:t>
            </a:r>
          </a:p>
          <a:p>
            <a:endParaRPr lang="en-US" baseline="0" dirty="0" smtClean="0"/>
          </a:p>
          <a:p>
            <a:r>
              <a:rPr lang="en-US" baseline="0" dirty="0" smtClean="0"/>
              <a:t>REST YOUR </a:t>
            </a:r>
            <a:r>
              <a:rPr lang="en-US" baseline="0" dirty="0" smtClean="0"/>
              <a:t>HOPE. Hope is so important. Let </a:t>
            </a:r>
            <a:r>
              <a:rPr lang="en-US" baseline="0" dirty="0" smtClean="0"/>
              <a:t>me suggest to you that the complacent mind is no longer working from hope. We do not preach much about hope it seems. But hope is essential (Rom. 8:24, 25). We preach a lot on faith, but not hope and yet “hope” is also something that is said to save. This is a quality antidote against </a:t>
            </a:r>
            <a:r>
              <a:rPr lang="en-US" baseline="0" dirty="0" smtClean="0"/>
              <a:t>complacency and it leads to perseverance</a:t>
            </a:r>
            <a:r>
              <a:rPr lang="en-US" baseline="0" dirty="0" smtClean="0"/>
              <a:t>.   </a:t>
            </a:r>
            <a:endParaRPr lang="en-US" baseline="0" dirty="0" smtClean="0"/>
          </a:p>
          <a:p>
            <a:endParaRPr lang="en-US" baseline="0" dirty="0" smtClean="0"/>
          </a:p>
          <a:p>
            <a:r>
              <a:rPr lang="en-US" baseline="0" dirty="0" smtClean="0"/>
              <a:t>[CLICK] Hope </a:t>
            </a:r>
            <a:r>
              <a:rPr lang="en-US" baseline="0" dirty="0" smtClean="0"/>
              <a:t>brings with it an “eager” quality (Gal. 5:5). The complacent person </a:t>
            </a:r>
            <a:r>
              <a:rPr lang="en-US" baseline="0" dirty="0" smtClean="0"/>
              <a:t>has hope displaced. </a:t>
            </a:r>
            <a:endParaRPr lang="en-US" dirty="0" smtClean="0"/>
          </a:p>
        </p:txBody>
      </p:sp>
      <p:sp>
        <p:nvSpPr>
          <p:cNvPr id="4" name="Slide Number Placeholder 3"/>
          <p:cNvSpPr>
            <a:spLocks noGrp="1"/>
          </p:cNvSpPr>
          <p:nvPr>
            <p:ph type="sldNum" sz="quarter" idx="10"/>
          </p:nvPr>
        </p:nvSpPr>
        <p:spPr/>
        <p:txBody>
          <a:bodyPr/>
          <a:lstStyle/>
          <a:p>
            <a:fld id="{CB2FFACB-5C9F-44DC-AEE7-4D249D746887}" type="slidenum">
              <a:rPr lang="en-US" smtClean="0">
                <a:solidFill>
                  <a:prstClr val="black"/>
                </a:solidFill>
              </a:rPr>
              <a:pPr/>
              <a:t>3</a:t>
            </a:fld>
            <a:endParaRPr lang="en-US">
              <a:solidFill>
                <a:prstClr val="black"/>
              </a:solidFill>
            </a:endParaRPr>
          </a:p>
        </p:txBody>
      </p:sp>
    </p:spTree>
    <p:extLst>
      <p:ext uri="{BB962C8B-B14F-4D97-AF65-F5344CB8AC3E}">
        <p14:creationId xmlns:p14="http://schemas.microsoft.com/office/powerpoint/2010/main" val="19432580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Unlike “gird” and “be sober,” “rest your hope” is in</a:t>
            </a:r>
            <a:r>
              <a:rPr lang="en-US" baseline="0" dirty="0" smtClean="0"/>
              <a:t> the </a:t>
            </a:r>
            <a:r>
              <a:rPr lang="en-US" i="1" baseline="0" dirty="0" smtClean="0"/>
              <a:t>imperative</a:t>
            </a:r>
            <a:r>
              <a:rPr lang="en-US" baseline="0" dirty="0" smtClean="0"/>
              <a:t> mood, which is defined as, </a:t>
            </a:r>
            <a:r>
              <a:rPr lang="en-US" baseline="0" dirty="0" smtClean="0"/>
              <a:t>“…expresses </a:t>
            </a:r>
            <a:r>
              <a:rPr lang="en-US" baseline="0" dirty="0" smtClean="0"/>
              <a:t>a command to the hearer to perform a certain action by the order and authority of the one commanding” (5794, Online Bible Lexicon). This is the same mood that modifies “repent” and “be baptized” in Acts 2:38. This mood is explained as a command, not an invitation. It is something that is required by the hearer and requires full obedience.  </a:t>
            </a:r>
          </a:p>
          <a:p>
            <a:endParaRPr lang="en-US" baseline="0" dirty="0" smtClean="0"/>
          </a:p>
          <a:p>
            <a:r>
              <a:rPr lang="en-US" baseline="0" dirty="0" smtClean="0"/>
              <a:t>The sure cure for the complacent mind is to restore “hope” to its proper place in the mind. Hope is something that is easily lost in a climate of ease and fortune. If we love where we are, why would we hope for something else? Faith, hope and love abide now (1 Cor. 13:13). </a:t>
            </a:r>
          </a:p>
          <a:p>
            <a:endParaRPr lang="en-US" baseline="0" dirty="0" smtClean="0"/>
          </a:p>
          <a:p>
            <a:r>
              <a:rPr lang="en-US" baseline="0" dirty="0" smtClean="0"/>
              <a:t>Yet we are to work from faith and move toward hope. We work from the reality of God, realization of God and His works and move with hope to embrace His promises.  </a:t>
            </a:r>
          </a:p>
          <a:p>
            <a:endParaRPr lang="en-US" baseline="0" dirty="0" smtClean="0"/>
          </a:p>
          <a:p>
            <a:r>
              <a:rPr lang="en-US" baseline="0" dirty="0" smtClean="0"/>
              <a:t>[CLICK X2] For </a:t>
            </a:r>
            <a:r>
              <a:rPr lang="en-US" baseline="0" dirty="0" smtClean="0"/>
              <a:t>example because we believe in Jesus’ resurrection from the dead, we hope for our resurrection. Our hope is therefore “living” (1 Pet. 1:3). “Hope” is faith in what is yet to come; it is what stirs us and moves us to press on to completion (notice 1 Jn. 3:2, 3). </a:t>
            </a:r>
          </a:p>
          <a:p>
            <a:endParaRPr lang="en-US" baseline="0" dirty="0" smtClean="0"/>
          </a:p>
          <a:p>
            <a:r>
              <a:rPr lang="en-US" baseline="0" dirty="0" smtClean="0"/>
              <a:t>We see faith and hope working together in Abraham before Isaac was born (Rom. 4:16-21). Because he believe in who God was, he believed in what God would do. We also see faith and hope working together in Abraham after Isaac was born when God tested him to offer up his son (Heb. 11:17).</a:t>
            </a:r>
            <a:endParaRPr lang="en-US" dirty="0" smtClean="0"/>
          </a:p>
        </p:txBody>
      </p:sp>
      <p:sp>
        <p:nvSpPr>
          <p:cNvPr id="4" name="Slide Number Placeholder 3"/>
          <p:cNvSpPr>
            <a:spLocks noGrp="1"/>
          </p:cNvSpPr>
          <p:nvPr>
            <p:ph type="sldNum" sz="quarter" idx="10"/>
          </p:nvPr>
        </p:nvSpPr>
        <p:spPr/>
        <p:txBody>
          <a:bodyPr/>
          <a:lstStyle/>
          <a:p>
            <a:fld id="{CB2FFACB-5C9F-44DC-AEE7-4D249D746887}" type="slidenum">
              <a:rPr lang="en-US" smtClean="0"/>
              <a:t>4</a:t>
            </a:fld>
            <a:endParaRPr lang="en-US"/>
          </a:p>
        </p:txBody>
      </p:sp>
    </p:spTree>
    <p:extLst>
      <p:ext uri="{BB962C8B-B14F-4D97-AF65-F5344CB8AC3E}">
        <p14:creationId xmlns:p14="http://schemas.microsoft.com/office/powerpoint/2010/main" val="19432580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Notice that the hope here is not resting on what who Jesus</a:t>
            </a:r>
            <a:r>
              <a:rPr lang="en-US" baseline="0" dirty="0" smtClean="0"/>
              <a:t> is or even what He </a:t>
            </a:r>
            <a:r>
              <a:rPr lang="en-US" dirty="0" smtClean="0"/>
              <a:t>has done.</a:t>
            </a:r>
            <a:r>
              <a:rPr lang="en-US" baseline="0" dirty="0" smtClean="0"/>
              <a:t> Faith rests upon those things. But hope here is firmly resting upon the grace that is to be brought to </a:t>
            </a:r>
            <a:r>
              <a:rPr lang="en-US" baseline="0" dirty="0" smtClean="0"/>
              <a:t>you; </a:t>
            </a:r>
            <a:r>
              <a:rPr lang="en-US" baseline="0" dirty="0" smtClean="0"/>
              <a:t>it is resting on </a:t>
            </a:r>
            <a:r>
              <a:rPr lang="en-US" baseline="0" dirty="0" smtClean="0"/>
              <a:t>the future…on what </a:t>
            </a:r>
            <a:r>
              <a:rPr lang="en-US" baseline="0" dirty="0" smtClean="0"/>
              <a:t>Jesus will do and on the things which He shall bring.</a:t>
            </a:r>
          </a:p>
          <a:p>
            <a:endParaRPr lang="en-US" baseline="0" dirty="0" smtClean="0"/>
          </a:p>
          <a:p>
            <a:r>
              <a:rPr lang="en-US" baseline="0" dirty="0" smtClean="0"/>
              <a:t>[CLICK] </a:t>
            </a:r>
            <a:r>
              <a:rPr lang="en-US" baseline="0" dirty="0" smtClean="0"/>
              <a:t>It </a:t>
            </a:r>
            <a:r>
              <a:rPr lang="en-US" baseline="0" dirty="0" smtClean="0"/>
              <a:t>is an imperishable inheritance (1:4). It is in an amazing place—heaven (1:4). This is called “salvation” (1:5). It is the salvation of your soul (1:9). It makes sense that the soul, the enduring component of man, will also receive an enduring inheritance suitable for the soul. There is a gladness that will be given to us then which cannot be fully conceived or retrieved now (4:13; cf. Rev. 21:4). Jesus will bring with him those who have fallen asleep (2 Thess. 4:13-18). There is a new heaven and earth which is without sin (2 Pet. 3:12, 13). Think of it, a place with no lying, stealing, adultery, killing, evil-speaking, wickedness, maliciousness. It is not just a place of no more death, but it is filled with the glory and goodness of God. </a:t>
            </a:r>
          </a:p>
          <a:p>
            <a:endParaRPr lang="en-US" baseline="0" dirty="0" smtClean="0"/>
          </a:p>
          <a:p>
            <a:r>
              <a:rPr lang="en-US" baseline="0" dirty="0" smtClean="0"/>
              <a:t>[CLICK] It is equally important to note “when” that grace will be given. It is at the revelation of Jesus Christ. If Jesus has already come, as some who advocate the AD 70 </a:t>
            </a:r>
            <a:r>
              <a:rPr lang="en-US" baseline="0" dirty="0" smtClean="0"/>
              <a:t>doctrine, </a:t>
            </a:r>
            <a:r>
              <a:rPr lang="en-US" baseline="0" dirty="0" smtClean="0"/>
              <a:t>this passage is </a:t>
            </a:r>
            <a:r>
              <a:rPr lang="en-US" baseline="0" dirty="0" smtClean="0"/>
              <a:t>lies barren for us today</a:t>
            </a:r>
            <a:r>
              <a:rPr lang="en-US" baseline="0" dirty="0" smtClean="0"/>
              <a:t>. </a:t>
            </a:r>
          </a:p>
          <a:p>
            <a:endParaRPr lang="en-US" baseline="0" dirty="0" smtClean="0"/>
          </a:p>
          <a:p>
            <a:r>
              <a:rPr lang="en-US" b="1" baseline="0" dirty="0" smtClean="0"/>
              <a:t>Was the promised grace given </a:t>
            </a:r>
            <a:r>
              <a:rPr lang="en-US" b="1" baseline="0" dirty="0" smtClean="0"/>
              <a:t>to </a:t>
            </a:r>
            <a:r>
              <a:rPr lang="en-US" b="1" baseline="0" dirty="0" smtClean="0"/>
              <a:t>us already? </a:t>
            </a:r>
            <a:r>
              <a:rPr lang="en-US" baseline="0" dirty="0" smtClean="0"/>
              <a:t>Was the </a:t>
            </a:r>
            <a:r>
              <a:rPr lang="en-US" baseline="0" dirty="0" smtClean="0"/>
              <a:t>world </a:t>
            </a:r>
            <a:r>
              <a:rPr lang="en-US" baseline="0" dirty="0" smtClean="0"/>
              <a:t>already </a:t>
            </a:r>
            <a:r>
              <a:rPr lang="en-US" baseline="0" dirty="0" smtClean="0"/>
              <a:t>been burned up with fervent heat (2 Pet. 3:10, 12</a:t>
            </a:r>
            <a:r>
              <a:rPr lang="en-US" baseline="0" dirty="0" smtClean="0"/>
              <a:t>)? Did we also miss </a:t>
            </a:r>
            <a:r>
              <a:rPr lang="en-US" baseline="0" dirty="0" smtClean="0"/>
              <a:t>the great event where the dead were raised (1 Thess. 4:13-18</a:t>
            </a:r>
            <a:r>
              <a:rPr lang="en-US" baseline="0" dirty="0" smtClean="0"/>
              <a:t>)? </a:t>
            </a:r>
            <a:r>
              <a:rPr lang="en-US" baseline="0" dirty="0" smtClean="0"/>
              <a:t>We must have missed the event of rising up to meet the Lord in the air and to be forever with Him. </a:t>
            </a:r>
            <a:r>
              <a:rPr lang="en-US" baseline="0" dirty="0" smtClean="0"/>
              <a:t>Have we then lost the comfort which such a passage was </a:t>
            </a:r>
            <a:r>
              <a:rPr lang="en-US" baseline="0" dirty="0" smtClean="0"/>
              <a:t>designed to </a:t>
            </a:r>
            <a:r>
              <a:rPr lang="en-US" baseline="0" dirty="0" smtClean="0"/>
              <a:t>give? Where is </a:t>
            </a:r>
            <a:r>
              <a:rPr lang="en-US" baseline="0" dirty="0" smtClean="0"/>
              <a:t>the new heavens and earth in which righteousness </a:t>
            </a:r>
            <a:r>
              <a:rPr lang="en-US" baseline="0" dirty="0" smtClean="0"/>
              <a:t>dwells? Clearly we must have missed that too! </a:t>
            </a:r>
          </a:p>
          <a:p>
            <a:endParaRPr lang="en-US" baseline="0" dirty="0" smtClean="0"/>
          </a:p>
          <a:p>
            <a:r>
              <a:rPr lang="en-US" baseline="0" dirty="0" smtClean="0"/>
              <a:t>Not only have we missed the inheritance which Peter looks forward to, but we must </a:t>
            </a:r>
            <a:r>
              <a:rPr lang="en-US" baseline="0" dirty="0" smtClean="0"/>
              <a:t>have also </a:t>
            </a:r>
            <a:r>
              <a:rPr lang="en-US" baseline="0" dirty="0" smtClean="0"/>
              <a:t>missed </a:t>
            </a:r>
            <a:r>
              <a:rPr lang="en-US" baseline="0" dirty="0" smtClean="0"/>
              <a:t>His return with flaming </a:t>
            </a:r>
            <a:r>
              <a:rPr lang="en-US" baseline="0" dirty="0" smtClean="0"/>
              <a:t>fire—the pouring </a:t>
            </a:r>
            <a:r>
              <a:rPr lang="en-US" baseline="0" dirty="0" smtClean="0"/>
              <a:t>out </a:t>
            </a:r>
            <a:r>
              <a:rPr lang="en-US" baseline="0" dirty="0" smtClean="0"/>
              <a:t>of the </a:t>
            </a:r>
            <a:r>
              <a:rPr lang="en-US" baseline="0" dirty="0" smtClean="0"/>
              <a:t>wrath of hell fire and everlasting destruction (2 Thess. 1:8). </a:t>
            </a:r>
            <a:endParaRPr lang="en-US" baseline="0" dirty="0" smtClean="0"/>
          </a:p>
          <a:p>
            <a:endParaRPr lang="en-US" baseline="0" dirty="0" smtClean="0"/>
          </a:p>
          <a:p>
            <a:r>
              <a:rPr lang="en-US" baseline="0" dirty="0" smtClean="0"/>
              <a:t>So I ask, “What does the hope of the AD </a:t>
            </a:r>
            <a:r>
              <a:rPr lang="en-US" baseline="0" dirty="0" smtClean="0"/>
              <a:t>70 doctrine </a:t>
            </a:r>
            <a:r>
              <a:rPr lang="en-US" baseline="0" dirty="0" smtClean="0"/>
              <a:t>rest upon, seeing Jesus must have already returned and brought that grace which was to be given. If He already returned, then He already brought the grace for which our hope is to rest upon. </a:t>
            </a:r>
          </a:p>
          <a:p>
            <a:endParaRPr lang="en-US" baseline="0" dirty="0" smtClean="0"/>
          </a:p>
          <a:p>
            <a:r>
              <a:rPr lang="en-US" baseline="0" dirty="0" smtClean="0"/>
              <a:t>And folks, if this is the case, then we ought not rest our hope on any such thing, for hope itself must now be made void if Jesus has already returned. </a:t>
            </a:r>
            <a:r>
              <a:rPr lang="en-US" b="1" baseline="0" dirty="0" smtClean="0"/>
              <a:t>You cannot hope for what you already have; you cannot hope for what has already past. You do not hope to catch a train which already </a:t>
            </a:r>
            <a:r>
              <a:rPr lang="en-US" b="1" baseline="0" dirty="0" smtClean="0"/>
              <a:t>left!</a:t>
            </a:r>
            <a:endParaRPr lang="en-US" b="1" dirty="0" smtClean="0"/>
          </a:p>
        </p:txBody>
      </p:sp>
      <p:sp>
        <p:nvSpPr>
          <p:cNvPr id="4" name="Slide Number Placeholder 3"/>
          <p:cNvSpPr>
            <a:spLocks noGrp="1"/>
          </p:cNvSpPr>
          <p:nvPr>
            <p:ph type="sldNum" sz="quarter" idx="10"/>
          </p:nvPr>
        </p:nvSpPr>
        <p:spPr/>
        <p:txBody>
          <a:bodyPr/>
          <a:lstStyle/>
          <a:p>
            <a:fld id="{CB2FFACB-5C9F-44DC-AEE7-4D249D746887}" type="slidenum">
              <a:rPr lang="en-US" smtClean="0"/>
              <a:t>5</a:t>
            </a:fld>
            <a:endParaRPr lang="en-US"/>
          </a:p>
        </p:txBody>
      </p:sp>
    </p:spTree>
    <p:extLst>
      <p:ext uri="{BB962C8B-B14F-4D97-AF65-F5344CB8AC3E}">
        <p14:creationId xmlns:p14="http://schemas.microsoft.com/office/powerpoint/2010/main" val="19432580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dirty="0" smtClean="0"/>
              <a:t>Paul: Hope is laid</a:t>
            </a:r>
            <a:r>
              <a:rPr lang="en-US" b="0" baseline="0" dirty="0" smtClean="0"/>
              <a:t> up in heaven. Peter: hope rests on what Jesus brings from heaven. If Jesus already came then He already has taken what was laid up in heaven and brought it with him. So then what can we rest our hope “FULLY” upon?</a:t>
            </a:r>
          </a:p>
          <a:p>
            <a:endParaRPr lang="en-US" b="0" baseline="0" dirty="0" smtClean="0"/>
          </a:p>
          <a:p>
            <a:r>
              <a:rPr lang="en-US" b="0" baseline="0" dirty="0" smtClean="0"/>
              <a:t>If </a:t>
            </a:r>
            <a:r>
              <a:rPr lang="en-US" b="0" baseline="0" dirty="0" smtClean="0"/>
              <a:t>Jesus already returned then the hope which Peter commands to be fully placed upon what Jesus is going to bring back must be an obsolete command. </a:t>
            </a:r>
            <a:endParaRPr lang="en-US" b="0" dirty="0" smtClean="0"/>
          </a:p>
        </p:txBody>
      </p:sp>
      <p:sp>
        <p:nvSpPr>
          <p:cNvPr id="4" name="Slide Number Placeholder 3"/>
          <p:cNvSpPr>
            <a:spLocks noGrp="1"/>
          </p:cNvSpPr>
          <p:nvPr>
            <p:ph type="sldNum" sz="quarter" idx="10"/>
          </p:nvPr>
        </p:nvSpPr>
        <p:spPr/>
        <p:txBody>
          <a:bodyPr/>
          <a:lstStyle/>
          <a:p>
            <a:fld id="{CB2FFACB-5C9F-44DC-AEE7-4D249D746887}" type="slidenum">
              <a:rPr lang="en-US" smtClean="0"/>
              <a:t>6</a:t>
            </a:fld>
            <a:endParaRPr lang="en-US"/>
          </a:p>
        </p:txBody>
      </p:sp>
    </p:spTree>
    <p:extLst>
      <p:ext uri="{BB962C8B-B14F-4D97-AF65-F5344CB8AC3E}">
        <p14:creationId xmlns:p14="http://schemas.microsoft.com/office/powerpoint/2010/main" val="19432580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dirty="0" smtClean="0"/>
              <a:t>Paul directly ties our appearing with Jesus in glory</a:t>
            </a:r>
            <a:r>
              <a:rPr lang="en-US" b="0" baseline="0" dirty="0" smtClean="0"/>
              <a:t> to his appearance.  If he appeared, then we must have appeared with Him in glory. They are tied together. This passage compliments what Peter wrote.</a:t>
            </a:r>
            <a:endParaRPr lang="en-US" b="0" dirty="0" smtClean="0"/>
          </a:p>
        </p:txBody>
      </p:sp>
      <p:sp>
        <p:nvSpPr>
          <p:cNvPr id="4" name="Slide Number Placeholder 3"/>
          <p:cNvSpPr>
            <a:spLocks noGrp="1"/>
          </p:cNvSpPr>
          <p:nvPr>
            <p:ph type="sldNum" sz="quarter" idx="10"/>
          </p:nvPr>
        </p:nvSpPr>
        <p:spPr/>
        <p:txBody>
          <a:bodyPr/>
          <a:lstStyle/>
          <a:p>
            <a:fld id="{CB2FFACB-5C9F-44DC-AEE7-4D249D746887}" type="slidenum">
              <a:rPr lang="en-US" smtClean="0">
                <a:solidFill>
                  <a:prstClr val="black"/>
                </a:solidFill>
              </a:rPr>
              <a:pPr/>
              <a:t>7</a:t>
            </a:fld>
            <a:endParaRPr lang="en-US">
              <a:solidFill>
                <a:prstClr val="black"/>
              </a:solidFill>
            </a:endParaRPr>
          </a:p>
        </p:txBody>
      </p:sp>
    </p:spTree>
    <p:extLst>
      <p:ext uri="{BB962C8B-B14F-4D97-AF65-F5344CB8AC3E}">
        <p14:creationId xmlns:p14="http://schemas.microsoft.com/office/powerpoint/2010/main" val="19432580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dirty="0" smtClean="0"/>
              <a:t>Hope of salvation</a:t>
            </a:r>
            <a:r>
              <a:rPr lang="en-US" b="0" baseline="0" dirty="0" smtClean="0"/>
              <a:t> is iconic of a helmet. A helmet protects the head and this accords with Peter’s teaching in our text. </a:t>
            </a:r>
            <a:r>
              <a:rPr lang="en-US" b="1" baseline="0" dirty="0" smtClean="0"/>
              <a:t>The loins of the mind are girded and sober when hope is what girds the mind. </a:t>
            </a:r>
            <a:endParaRPr lang="en-US" b="1" dirty="0" smtClean="0"/>
          </a:p>
        </p:txBody>
      </p:sp>
      <p:sp>
        <p:nvSpPr>
          <p:cNvPr id="4" name="Slide Number Placeholder 3"/>
          <p:cNvSpPr>
            <a:spLocks noGrp="1"/>
          </p:cNvSpPr>
          <p:nvPr>
            <p:ph type="sldNum" sz="quarter" idx="10"/>
          </p:nvPr>
        </p:nvSpPr>
        <p:spPr/>
        <p:txBody>
          <a:bodyPr/>
          <a:lstStyle/>
          <a:p>
            <a:fld id="{CB2FFACB-5C9F-44DC-AEE7-4D249D746887}" type="slidenum">
              <a:rPr lang="en-US" smtClean="0">
                <a:solidFill>
                  <a:prstClr val="black"/>
                </a:solidFill>
              </a:rPr>
              <a:pPr/>
              <a:t>8</a:t>
            </a:fld>
            <a:endParaRPr lang="en-US">
              <a:solidFill>
                <a:prstClr val="black"/>
              </a:solidFill>
            </a:endParaRPr>
          </a:p>
        </p:txBody>
      </p:sp>
    </p:spTree>
    <p:extLst>
      <p:ext uri="{BB962C8B-B14F-4D97-AF65-F5344CB8AC3E}">
        <p14:creationId xmlns:p14="http://schemas.microsoft.com/office/powerpoint/2010/main" val="194325802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Hope produces holiness (1 Jn. 3:3). A mind </a:t>
            </a:r>
            <a:r>
              <a:rPr lang="en-US" dirty="0" smtClean="0"/>
              <a:t>fastened</a:t>
            </a:r>
            <a:r>
              <a:rPr lang="en-US" baseline="0" dirty="0" smtClean="0"/>
              <a:t> to the word with a belt of</a:t>
            </a:r>
            <a:r>
              <a:rPr lang="en-US" dirty="0" smtClean="0"/>
              <a:t> hopefulness </a:t>
            </a:r>
            <a:r>
              <a:rPr lang="en-US" dirty="0" smtClean="0"/>
              <a:t>in the promises of God will have deliberate</a:t>
            </a:r>
            <a:r>
              <a:rPr lang="en-US" baseline="0" dirty="0" smtClean="0"/>
              <a:t> and planned effort in worship. We can never grow complacent when we thoroughly realize the nature of God—His holiness; His absolute power, his utter contempt for sin, being devoid of any darkness at all…and yet, we shall all stand before Him.</a:t>
            </a:r>
          </a:p>
          <a:p>
            <a:endParaRPr lang="en-US" baseline="0" dirty="0" smtClean="0"/>
          </a:p>
          <a:p>
            <a:r>
              <a:rPr lang="en-US" baseline="0" dirty="0" smtClean="0"/>
              <a:t>The reality and nature of God should cause us to deliberately train the mind to actively look into and follow His word. If we are just coasting in cruise control then we will likely fall asleep. We must deliberately focus on where we are going by what we are </a:t>
            </a:r>
            <a:r>
              <a:rPr lang="en-US" baseline="0" dirty="0" smtClean="0"/>
              <a:t>learning from His word.</a:t>
            </a:r>
            <a:endParaRPr lang="en-US" dirty="0"/>
          </a:p>
        </p:txBody>
      </p:sp>
      <p:sp>
        <p:nvSpPr>
          <p:cNvPr id="4" name="Slide Number Placeholder 3"/>
          <p:cNvSpPr>
            <a:spLocks noGrp="1"/>
          </p:cNvSpPr>
          <p:nvPr>
            <p:ph type="sldNum" sz="quarter" idx="10"/>
          </p:nvPr>
        </p:nvSpPr>
        <p:spPr/>
        <p:txBody>
          <a:bodyPr/>
          <a:lstStyle/>
          <a:p>
            <a:fld id="{CB2FFACB-5C9F-44DC-AEE7-4D249D746887}" type="slidenum">
              <a:rPr lang="en-US" smtClean="0">
                <a:solidFill>
                  <a:prstClr val="black"/>
                </a:solidFill>
              </a:rPr>
              <a:pPr/>
              <a:t>9</a:t>
            </a:fld>
            <a:endParaRPr lang="en-US">
              <a:solidFill>
                <a:prstClr val="black"/>
              </a:solidFill>
            </a:endParaRPr>
          </a:p>
        </p:txBody>
      </p:sp>
    </p:spTree>
    <p:extLst>
      <p:ext uri="{BB962C8B-B14F-4D97-AF65-F5344CB8AC3E}">
        <p14:creationId xmlns:p14="http://schemas.microsoft.com/office/powerpoint/2010/main" val="19432580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7010400" y="152399"/>
            <a:ext cx="1981200" cy="65562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52400" y="153923"/>
            <a:ext cx="6705600" cy="65532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7010400" y="2052960"/>
            <a:ext cx="1981200" cy="1828800"/>
          </a:xfrm>
        </p:spPr>
        <p:txBody>
          <a:bodyPr anchor="ctr">
            <a:normAutofit/>
          </a:bodyPr>
          <a:lstStyle>
            <a:lvl1pPr marL="0" indent="0" algn="l">
              <a:buNone/>
              <a:defRPr sz="19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0" name="Date Placeholder 9"/>
          <p:cNvSpPr>
            <a:spLocks noGrp="1"/>
          </p:cNvSpPr>
          <p:nvPr>
            <p:ph type="dt" sz="half" idx="10"/>
          </p:nvPr>
        </p:nvSpPr>
        <p:spPr/>
        <p:txBody>
          <a:bodyPr/>
          <a:lstStyle>
            <a:lvl1pPr>
              <a:defRPr>
                <a:solidFill>
                  <a:schemeClr val="bg2"/>
                </a:solidFill>
              </a:defRPr>
            </a:lvl1pPr>
          </a:lstStyle>
          <a:p>
            <a:fld id="{1BE3A144-A6CB-46CD-B086-FD3D17249135}" type="datetimeFigureOut">
              <a:rPr lang="en-US" smtClean="0"/>
              <a:t>8/9/2013</a:t>
            </a:fld>
            <a:endParaRPr lang="en-US"/>
          </a:p>
        </p:txBody>
      </p:sp>
      <p:sp>
        <p:nvSpPr>
          <p:cNvPr id="11" name="Slide Number Placeholder 10"/>
          <p:cNvSpPr>
            <a:spLocks noGrp="1"/>
          </p:cNvSpPr>
          <p:nvPr>
            <p:ph type="sldNum" sz="quarter" idx="11"/>
          </p:nvPr>
        </p:nvSpPr>
        <p:spPr/>
        <p:txBody>
          <a:bodyPr/>
          <a:lstStyle>
            <a:lvl1pPr>
              <a:defRPr>
                <a:solidFill>
                  <a:srgbClr val="FFFFFF"/>
                </a:solidFill>
              </a:defRPr>
            </a:lvl1pPr>
          </a:lstStyle>
          <a:p>
            <a:fld id="{DBF420B8-7540-4DBD-8A9D-97F07CD67E2B}" type="slidenum">
              <a:rPr lang="en-US" smtClean="0"/>
              <a:t>‹#›</a:t>
            </a:fld>
            <a:endParaRPr lang="en-US"/>
          </a:p>
        </p:txBody>
      </p:sp>
      <p:sp>
        <p:nvSpPr>
          <p:cNvPr id="12" name="Footer Placeholder 11"/>
          <p:cNvSpPr>
            <a:spLocks noGrp="1"/>
          </p:cNvSpPr>
          <p:nvPr>
            <p:ph type="ftr" sz="quarter" idx="12"/>
          </p:nvPr>
        </p:nvSpPr>
        <p:spPr/>
        <p:txBody>
          <a:bodyPr/>
          <a:lstStyle>
            <a:lvl1pPr>
              <a:defRPr>
                <a:solidFill>
                  <a:schemeClr val="bg2"/>
                </a:solidFill>
              </a:defRPr>
            </a:lvl1pPr>
          </a:lstStyle>
          <a:p>
            <a:endParaRPr lang="en-US"/>
          </a:p>
        </p:txBody>
      </p:sp>
      <p:sp>
        <p:nvSpPr>
          <p:cNvPr id="13" name="Title 12"/>
          <p:cNvSpPr>
            <a:spLocks noGrp="1"/>
          </p:cNvSpPr>
          <p:nvPr>
            <p:ph type="title"/>
          </p:nvPr>
        </p:nvSpPr>
        <p:spPr>
          <a:xfrm>
            <a:off x="457200" y="2052960"/>
            <a:ext cx="6324600" cy="1828800"/>
          </a:xfrm>
        </p:spPr>
        <p:txBody>
          <a:bodyPr/>
          <a:lstStyle>
            <a:lvl1pPr algn="r">
              <a:defRPr sz="4200" spc="150" baseline="0"/>
            </a:lvl1pPr>
          </a:lstStyle>
          <a:p>
            <a:r>
              <a:rPr lang="en-US" smtClean="0"/>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BE3A144-A6CB-46CD-B086-FD3D17249135}" type="datetimeFigureOut">
              <a:rPr lang="en-US" smtClean="0"/>
              <a:t>8/9/2013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F420B8-7540-4DBD-8A9D-97F07CD67E2B}"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152400" y="147319"/>
            <a:ext cx="6705600" cy="6556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7010400" y="147319"/>
            <a:ext cx="1956046" cy="65562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7162800" y="274638"/>
            <a:ext cx="1676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BE3A144-A6CB-46CD-B086-FD3D17249135}" type="datetimeFigureOut">
              <a:rPr lang="en-US" smtClean="0"/>
              <a:t>8/9/2013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a:solidFill>
                  <a:schemeClr val="bg2"/>
                </a:solidFill>
              </a:defRPr>
            </a:lvl1pPr>
          </a:lstStyle>
          <a:p>
            <a:fld id="{DBF420B8-7540-4DBD-8A9D-97F07CD67E2B}"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7010400" y="152399"/>
            <a:ext cx="1981200" cy="65562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 name="Rectangle 7"/>
          <p:cNvSpPr/>
          <p:nvPr/>
        </p:nvSpPr>
        <p:spPr>
          <a:xfrm>
            <a:off x="152400" y="153923"/>
            <a:ext cx="6705600" cy="65532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 name="Subtitle 2"/>
          <p:cNvSpPr>
            <a:spLocks noGrp="1"/>
          </p:cNvSpPr>
          <p:nvPr>
            <p:ph type="subTitle" idx="1"/>
          </p:nvPr>
        </p:nvSpPr>
        <p:spPr>
          <a:xfrm>
            <a:off x="7010400" y="2052960"/>
            <a:ext cx="1981200" cy="1828800"/>
          </a:xfrm>
        </p:spPr>
        <p:txBody>
          <a:bodyPr anchor="ctr">
            <a:normAutofit/>
          </a:bodyPr>
          <a:lstStyle>
            <a:lvl1pPr marL="0" indent="0" algn="l">
              <a:buNone/>
              <a:defRPr sz="19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0" name="Date Placeholder 9"/>
          <p:cNvSpPr>
            <a:spLocks noGrp="1"/>
          </p:cNvSpPr>
          <p:nvPr>
            <p:ph type="dt" sz="half" idx="10"/>
          </p:nvPr>
        </p:nvSpPr>
        <p:spPr/>
        <p:txBody>
          <a:bodyPr/>
          <a:lstStyle>
            <a:lvl1pPr>
              <a:defRPr>
                <a:solidFill>
                  <a:schemeClr val="bg2"/>
                </a:solidFill>
              </a:defRPr>
            </a:lvl1pPr>
          </a:lstStyle>
          <a:p>
            <a:fld id="{1BE3A144-A6CB-46CD-B086-FD3D17249135}" type="datetimeFigureOut">
              <a:rPr lang="en-US" smtClean="0">
                <a:solidFill>
                  <a:srgbClr val="CCD1B9"/>
                </a:solidFill>
              </a:rPr>
              <a:pPr/>
              <a:t>8/9/2013</a:t>
            </a:fld>
            <a:endParaRPr lang="en-US">
              <a:solidFill>
                <a:srgbClr val="CCD1B9"/>
              </a:solidFill>
            </a:endParaRPr>
          </a:p>
        </p:txBody>
      </p:sp>
      <p:sp>
        <p:nvSpPr>
          <p:cNvPr id="11" name="Slide Number Placeholder 10"/>
          <p:cNvSpPr>
            <a:spLocks noGrp="1"/>
          </p:cNvSpPr>
          <p:nvPr>
            <p:ph type="sldNum" sz="quarter" idx="11"/>
          </p:nvPr>
        </p:nvSpPr>
        <p:spPr/>
        <p:txBody>
          <a:bodyPr/>
          <a:lstStyle>
            <a:lvl1pPr>
              <a:defRPr>
                <a:solidFill>
                  <a:srgbClr val="FFFFFF"/>
                </a:solidFill>
              </a:defRPr>
            </a:lvl1pPr>
          </a:lstStyle>
          <a:p>
            <a:fld id="{DBF420B8-7540-4DBD-8A9D-97F07CD67E2B}" type="slidenum">
              <a:rPr lang="en-US" smtClean="0"/>
              <a:pPr/>
              <a:t>‹#›</a:t>
            </a:fld>
            <a:endParaRPr lang="en-US"/>
          </a:p>
        </p:txBody>
      </p:sp>
      <p:sp>
        <p:nvSpPr>
          <p:cNvPr id="12" name="Footer Placeholder 11"/>
          <p:cNvSpPr>
            <a:spLocks noGrp="1"/>
          </p:cNvSpPr>
          <p:nvPr>
            <p:ph type="ftr" sz="quarter" idx="12"/>
          </p:nvPr>
        </p:nvSpPr>
        <p:spPr/>
        <p:txBody>
          <a:bodyPr/>
          <a:lstStyle>
            <a:lvl1pPr>
              <a:defRPr>
                <a:solidFill>
                  <a:schemeClr val="bg2"/>
                </a:solidFill>
              </a:defRPr>
            </a:lvl1pPr>
          </a:lstStyle>
          <a:p>
            <a:endParaRPr lang="en-US">
              <a:solidFill>
                <a:srgbClr val="CCD1B9"/>
              </a:solidFill>
            </a:endParaRPr>
          </a:p>
        </p:txBody>
      </p:sp>
      <p:sp>
        <p:nvSpPr>
          <p:cNvPr id="13" name="Title 12"/>
          <p:cNvSpPr>
            <a:spLocks noGrp="1"/>
          </p:cNvSpPr>
          <p:nvPr>
            <p:ph type="title"/>
          </p:nvPr>
        </p:nvSpPr>
        <p:spPr>
          <a:xfrm>
            <a:off x="457200" y="2052960"/>
            <a:ext cx="6324600" cy="1828800"/>
          </a:xfrm>
        </p:spPr>
        <p:txBody>
          <a:bodyPr/>
          <a:lstStyle>
            <a:lvl1pPr algn="r">
              <a:defRPr sz="4200" spc="150" baseline="0"/>
            </a:lvl1pPr>
          </a:lstStyle>
          <a:p>
            <a:r>
              <a:rPr lang="en-US" smtClean="0"/>
              <a:t>Click to edit Master title style</a:t>
            </a:r>
            <a:endParaRPr lang="en-US" dirty="0"/>
          </a:p>
        </p:txBody>
      </p:sp>
    </p:spTree>
    <p:extLst>
      <p:ext uri="{BB962C8B-B14F-4D97-AF65-F5344CB8AC3E}">
        <p14:creationId xmlns:p14="http://schemas.microsoft.com/office/powerpoint/2010/main" val="321318423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BE3A144-A6CB-46CD-B086-FD3D17249135}" type="datetimeFigureOut">
              <a:rPr lang="en-US" smtClean="0">
                <a:solidFill>
                  <a:srgbClr val="534949"/>
                </a:solidFill>
              </a:rPr>
              <a:pPr/>
              <a:t>8/9/2013</a:t>
            </a:fld>
            <a:endParaRPr lang="en-US">
              <a:solidFill>
                <a:srgbClr val="534949"/>
              </a:solidFill>
            </a:endParaRPr>
          </a:p>
        </p:txBody>
      </p:sp>
      <p:sp>
        <p:nvSpPr>
          <p:cNvPr id="5" name="Footer Placeholder 4"/>
          <p:cNvSpPr>
            <a:spLocks noGrp="1"/>
          </p:cNvSpPr>
          <p:nvPr>
            <p:ph type="ftr" sz="quarter" idx="11"/>
          </p:nvPr>
        </p:nvSpPr>
        <p:spPr/>
        <p:txBody>
          <a:bodyPr/>
          <a:lstStyle/>
          <a:p>
            <a:endParaRPr lang="en-US">
              <a:solidFill>
                <a:srgbClr val="534949"/>
              </a:solidFill>
            </a:endParaRPr>
          </a:p>
        </p:txBody>
      </p:sp>
      <p:sp>
        <p:nvSpPr>
          <p:cNvPr id="6" name="Slide Number Placeholder 5"/>
          <p:cNvSpPr>
            <a:spLocks noGrp="1"/>
          </p:cNvSpPr>
          <p:nvPr>
            <p:ph type="sldNum" sz="quarter" idx="12"/>
          </p:nvPr>
        </p:nvSpPr>
        <p:spPr/>
        <p:txBody>
          <a:bodyPr/>
          <a:lstStyle/>
          <a:p>
            <a:fld id="{DBF420B8-7540-4DBD-8A9D-97F07CD67E2B}" type="slidenum">
              <a:rPr lang="en-US" smtClean="0">
                <a:solidFill>
                  <a:srgbClr val="534949"/>
                </a:solidFill>
              </a:rPr>
              <a:pPr/>
              <a:t>‹#›</a:t>
            </a:fld>
            <a:endParaRPr lang="en-US">
              <a:solidFill>
                <a:srgbClr val="534949"/>
              </a:solidFill>
            </a:endParaRPr>
          </a:p>
        </p:txBody>
      </p:sp>
      <p:sp>
        <p:nvSpPr>
          <p:cNvPr id="7" name="Title 6"/>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298971275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7010400" y="152399"/>
            <a:ext cx="1981200" cy="65562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 name="Rectangle 7"/>
          <p:cNvSpPr/>
          <p:nvPr/>
        </p:nvSpPr>
        <p:spPr>
          <a:xfrm>
            <a:off x="152400" y="153923"/>
            <a:ext cx="6705600" cy="6553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 name="Text Placeholder 2"/>
          <p:cNvSpPr>
            <a:spLocks noGrp="1"/>
          </p:cNvSpPr>
          <p:nvPr>
            <p:ph type="body" idx="1"/>
          </p:nvPr>
        </p:nvSpPr>
        <p:spPr>
          <a:xfrm>
            <a:off x="7162799" y="2892277"/>
            <a:ext cx="1600201" cy="1645920"/>
          </a:xfrm>
        </p:spPr>
        <p:txBody>
          <a:bodyPr anchor="ctr"/>
          <a:lstStyle>
            <a:lvl1pPr marL="0" indent="0">
              <a:buNone/>
              <a:defRPr sz="2000">
                <a:solidFill>
                  <a:schemeClr val="bg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 name="Date Placeholder 8"/>
          <p:cNvSpPr>
            <a:spLocks noGrp="1"/>
          </p:cNvSpPr>
          <p:nvPr>
            <p:ph type="dt" sz="half" idx="10"/>
          </p:nvPr>
        </p:nvSpPr>
        <p:spPr/>
        <p:txBody>
          <a:bodyPr/>
          <a:lstStyle>
            <a:lvl1pPr>
              <a:defRPr>
                <a:solidFill>
                  <a:srgbClr val="FFFFFF"/>
                </a:solidFill>
              </a:defRPr>
            </a:lvl1pPr>
          </a:lstStyle>
          <a:p>
            <a:fld id="{1BE3A144-A6CB-46CD-B086-FD3D17249135}" type="datetimeFigureOut">
              <a:rPr lang="en-US" smtClean="0"/>
              <a:pPr/>
              <a:t>8/9/2013</a:t>
            </a:fld>
            <a:endParaRPr lang="en-US"/>
          </a:p>
        </p:txBody>
      </p:sp>
      <p:sp>
        <p:nvSpPr>
          <p:cNvPr id="10" name="Slide Number Placeholder 9"/>
          <p:cNvSpPr>
            <a:spLocks noGrp="1"/>
          </p:cNvSpPr>
          <p:nvPr>
            <p:ph type="sldNum" sz="quarter" idx="11"/>
          </p:nvPr>
        </p:nvSpPr>
        <p:spPr/>
        <p:txBody>
          <a:bodyPr/>
          <a:lstStyle>
            <a:lvl1pPr>
              <a:defRPr>
                <a:solidFill>
                  <a:schemeClr val="bg2"/>
                </a:solidFill>
              </a:defRPr>
            </a:lvl1pPr>
          </a:lstStyle>
          <a:p>
            <a:fld id="{DBF420B8-7540-4DBD-8A9D-97F07CD67E2B}" type="slidenum">
              <a:rPr lang="en-US" smtClean="0">
                <a:solidFill>
                  <a:srgbClr val="CCD1B9"/>
                </a:solidFill>
              </a:rPr>
              <a:pPr/>
              <a:t>‹#›</a:t>
            </a:fld>
            <a:endParaRPr lang="en-US">
              <a:solidFill>
                <a:srgbClr val="CCD1B9"/>
              </a:solidFill>
            </a:endParaRPr>
          </a:p>
        </p:txBody>
      </p:sp>
      <p:sp>
        <p:nvSpPr>
          <p:cNvPr id="11" name="Footer Placeholder 10"/>
          <p:cNvSpPr>
            <a:spLocks noGrp="1"/>
          </p:cNvSpPr>
          <p:nvPr>
            <p:ph type="ftr" sz="quarter" idx="12"/>
          </p:nvPr>
        </p:nvSpPr>
        <p:spPr/>
        <p:txBody>
          <a:bodyPr/>
          <a:lstStyle>
            <a:lvl1pPr>
              <a:defRPr>
                <a:solidFill>
                  <a:srgbClr val="FFFFFF"/>
                </a:solidFill>
              </a:defRPr>
            </a:lvl1pPr>
          </a:lstStyle>
          <a:p>
            <a:endParaRPr lang="en-US"/>
          </a:p>
        </p:txBody>
      </p:sp>
      <p:sp>
        <p:nvSpPr>
          <p:cNvPr id="12" name="Title 11"/>
          <p:cNvSpPr>
            <a:spLocks noGrp="1"/>
          </p:cNvSpPr>
          <p:nvPr>
            <p:ph type="title"/>
          </p:nvPr>
        </p:nvSpPr>
        <p:spPr>
          <a:xfrm>
            <a:off x="381000" y="2892277"/>
            <a:ext cx="6324600" cy="1645920"/>
          </a:xfrm>
        </p:spPr>
        <p:txBody>
          <a:bodyPr/>
          <a:lstStyle>
            <a:lvl1pPr algn="r">
              <a:defRPr sz="4200" spc="150" baseline="0"/>
            </a:lvl1pPr>
          </a:lstStyle>
          <a:p>
            <a:r>
              <a:rPr lang="en-US" smtClean="0"/>
              <a:t>Click to edit Master title style</a:t>
            </a:r>
            <a:endParaRPr lang="en-US" dirty="0"/>
          </a:p>
        </p:txBody>
      </p:sp>
    </p:spTree>
    <p:extLst>
      <p:ext uri="{BB962C8B-B14F-4D97-AF65-F5344CB8AC3E}">
        <p14:creationId xmlns:p14="http://schemas.microsoft.com/office/powerpoint/2010/main" val="236184665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719072"/>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719072"/>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BE3A144-A6CB-46CD-B086-FD3D17249135}" type="datetimeFigureOut">
              <a:rPr lang="en-US" smtClean="0">
                <a:solidFill>
                  <a:srgbClr val="534949"/>
                </a:solidFill>
              </a:rPr>
              <a:pPr/>
              <a:t>8/9/2013</a:t>
            </a:fld>
            <a:endParaRPr lang="en-US">
              <a:solidFill>
                <a:srgbClr val="534949"/>
              </a:solidFill>
            </a:endParaRPr>
          </a:p>
        </p:txBody>
      </p:sp>
      <p:sp>
        <p:nvSpPr>
          <p:cNvPr id="6" name="Footer Placeholder 5"/>
          <p:cNvSpPr>
            <a:spLocks noGrp="1"/>
          </p:cNvSpPr>
          <p:nvPr>
            <p:ph type="ftr" sz="quarter" idx="11"/>
          </p:nvPr>
        </p:nvSpPr>
        <p:spPr/>
        <p:txBody>
          <a:bodyPr/>
          <a:lstStyle/>
          <a:p>
            <a:endParaRPr lang="en-US">
              <a:solidFill>
                <a:srgbClr val="534949"/>
              </a:solidFill>
            </a:endParaRPr>
          </a:p>
        </p:txBody>
      </p:sp>
      <p:sp>
        <p:nvSpPr>
          <p:cNvPr id="7" name="Slide Number Placeholder 6"/>
          <p:cNvSpPr>
            <a:spLocks noGrp="1"/>
          </p:cNvSpPr>
          <p:nvPr>
            <p:ph type="sldNum" sz="quarter" idx="12"/>
          </p:nvPr>
        </p:nvSpPr>
        <p:spPr/>
        <p:txBody>
          <a:bodyPr/>
          <a:lstStyle/>
          <a:p>
            <a:fld id="{DBF420B8-7540-4DBD-8A9D-97F07CD67E2B}" type="slidenum">
              <a:rPr lang="en-US" smtClean="0">
                <a:solidFill>
                  <a:srgbClr val="534949"/>
                </a:solidFill>
              </a:rPr>
              <a:pPr/>
              <a:t>‹#›</a:t>
            </a:fld>
            <a:endParaRPr lang="en-US">
              <a:solidFill>
                <a:srgbClr val="534949"/>
              </a:solidFill>
            </a:endParaRPr>
          </a:p>
        </p:txBody>
      </p:sp>
      <p:sp>
        <p:nvSpPr>
          <p:cNvPr id="8" name="Title 7"/>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2837241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722438"/>
            <a:ext cx="4040188"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399"/>
            <a:ext cx="4040188"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722438"/>
            <a:ext cx="4041775"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438399"/>
            <a:ext cx="4041775"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BE3A144-A6CB-46CD-B086-FD3D17249135}" type="datetimeFigureOut">
              <a:rPr lang="en-US" smtClean="0">
                <a:solidFill>
                  <a:srgbClr val="534949"/>
                </a:solidFill>
              </a:rPr>
              <a:pPr/>
              <a:t>8/9/2013</a:t>
            </a:fld>
            <a:endParaRPr lang="en-US">
              <a:solidFill>
                <a:srgbClr val="534949"/>
              </a:solidFill>
            </a:endParaRPr>
          </a:p>
        </p:txBody>
      </p:sp>
      <p:sp>
        <p:nvSpPr>
          <p:cNvPr id="8" name="Footer Placeholder 7"/>
          <p:cNvSpPr>
            <a:spLocks noGrp="1"/>
          </p:cNvSpPr>
          <p:nvPr>
            <p:ph type="ftr" sz="quarter" idx="11"/>
          </p:nvPr>
        </p:nvSpPr>
        <p:spPr/>
        <p:txBody>
          <a:bodyPr/>
          <a:lstStyle/>
          <a:p>
            <a:endParaRPr lang="en-US">
              <a:solidFill>
                <a:srgbClr val="534949"/>
              </a:solidFill>
            </a:endParaRPr>
          </a:p>
        </p:txBody>
      </p:sp>
      <p:sp>
        <p:nvSpPr>
          <p:cNvPr id="9" name="Slide Number Placeholder 8"/>
          <p:cNvSpPr>
            <a:spLocks noGrp="1"/>
          </p:cNvSpPr>
          <p:nvPr>
            <p:ph type="sldNum" sz="quarter" idx="12"/>
          </p:nvPr>
        </p:nvSpPr>
        <p:spPr/>
        <p:txBody>
          <a:bodyPr/>
          <a:lstStyle/>
          <a:p>
            <a:fld id="{DBF420B8-7540-4DBD-8A9D-97F07CD67E2B}" type="slidenum">
              <a:rPr lang="en-US" smtClean="0">
                <a:solidFill>
                  <a:srgbClr val="534949"/>
                </a:solidFill>
              </a:rPr>
              <a:pPr/>
              <a:t>‹#›</a:t>
            </a:fld>
            <a:endParaRPr lang="en-US">
              <a:solidFill>
                <a:srgbClr val="534949"/>
              </a:solidFill>
            </a:endParaRPr>
          </a:p>
        </p:txBody>
      </p:sp>
      <p:sp>
        <p:nvSpPr>
          <p:cNvPr id="10" name="Title 9"/>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88637696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1BE3A144-A6CB-46CD-B086-FD3D17249135}" type="datetimeFigureOut">
              <a:rPr lang="en-US" smtClean="0">
                <a:solidFill>
                  <a:srgbClr val="534949"/>
                </a:solidFill>
              </a:rPr>
              <a:pPr/>
              <a:t>8/9/2013</a:t>
            </a:fld>
            <a:endParaRPr lang="en-US">
              <a:solidFill>
                <a:srgbClr val="534949"/>
              </a:solidFill>
            </a:endParaRPr>
          </a:p>
        </p:txBody>
      </p:sp>
      <p:sp>
        <p:nvSpPr>
          <p:cNvPr id="4" name="Footer Placeholder 3"/>
          <p:cNvSpPr>
            <a:spLocks noGrp="1"/>
          </p:cNvSpPr>
          <p:nvPr>
            <p:ph type="ftr" sz="quarter" idx="11"/>
          </p:nvPr>
        </p:nvSpPr>
        <p:spPr/>
        <p:txBody>
          <a:bodyPr/>
          <a:lstStyle/>
          <a:p>
            <a:endParaRPr lang="en-US">
              <a:solidFill>
                <a:srgbClr val="534949"/>
              </a:solidFill>
            </a:endParaRPr>
          </a:p>
        </p:txBody>
      </p:sp>
      <p:sp>
        <p:nvSpPr>
          <p:cNvPr id="5" name="Slide Number Placeholder 4"/>
          <p:cNvSpPr>
            <a:spLocks noGrp="1"/>
          </p:cNvSpPr>
          <p:nvPr>
            <p:ph type="sldNum" sz="quarter" idx="12"/>
          </p:nvPr>
        </p:nvSpPr>
        <p:spPr/>
        <p:txBody>
          <a:bodyPr/>
          <a:lstStyle/>
          <a:p>
            <a:fld id="{DBF420B8-7540-4DBD-8A9D-97F07CD67E2B}" type="slidenum">
              <a:rPr lang="en-US" smtClean="0">
                <a:solidFill>
                  <a:srgbClr val="534949"/>
                </a:solidFill>
              </a:rPr>
              <a:pPr/>
              <a:t>‹#›</a:t>
            </a:fld>
            <a:endParaRPr lang="en-US">
              <a:solidFill>
                <a:srgbClr val="534949"/>
              </a:solidFill>
            </a:endParaRPr>
          </a:p>
        </p:txBody>
      </p:sp>
      <p:sp>
        <p:nvSpPr>
          <p:cNvPr id="6" name="Title 5"/>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343772050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52400" y="150919"/>
            <a:ext cx="8831802" cy="6556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Date Placeholder 1"/>
          <p:cNvSpPr>
            <a:spLocks noGrp="1"/>
          </p:cNvSpPr>
          <p:nvPr>
            <p:ph type="dt" sz="half" idx="10"/>
          </p:nvPr>
        </p:nvSpPr>
        <p:spPr/>
        <p:txBody>
          <a:bodyPr/>
          <a:lstStyle/>
          <a:p>
            <a:fld id="{1BE3A144-A6CB-46CD-B086-FD3D17249135}" type="datetimeFigureOut">
              <a:rPr lang="en-US" smtClean="0">
                <a:solidFill>
                  <a:srgbClr val="534949"/>
                </a:solidFill>
              </a:rPr>
              <a:pPr/>
              <a:t>8/9/2013</a:t>
            </a:fld>
            <a:endParaRPr lang="en-US">
              <a:solidFill>
                <a:srgbClr val="534949"/>
              </a:solidFill>
            </a:endParaRPr>
          </a:p>
        </p:txBody>
      </p:sp>
      <p:sp>
        <p:nvSpPr>
          <p:cNvPr id="3" name="Footer Placeholder 2"/>
          <p:cNvSpPr>
            <a:spLocks noGrp="1"/>
          </p:cNvSpPr>
          <p:nvPr>
            <p:ph type="ftr" sz="quarter" idx="11"/>
          </p:nvPr>
        </p:nvSpPr>
        <p:spPr/>
        <p:txBody>
          <a:bodyPr/>
          <a:lstStyle/>
          <a:p>
            <a:endParaRPr lang="en-US">
              <a:solidFill>
                <a:srgbClr val="534949"/>
              </a:solidFill>
            </a:endParaRPr>
          </a:p>
        </p:txBody>
      </p:sp>
      <p:sp>
        <p:nvSpPr>
          <p:cNvPr id="4" name="Slide Number Placeholder 3"/>
          <p:cNvSpPr>
            <a:spLocks noGrp="1"/>
          </p:cNvSpPr>
          <p:nvPr>
            <p:ph type="sldNum" sz="quarter" idx="12"/>
          </p:nvPr>
        </p:nvSpPr>
        <p:spPr/>
        <p:txBody>
          <a:bodyPr/>
          <a:lstStyle/>
          <a:p>
            <a:fld id="{DBF420B8-7540-4DBD-8A9D-97F07CD67E2B}" type="slidenum">
              <a:rPr lang="en-US" smtClean="0">
                <a:solidFill>
                  <a:srgbClr val="534949"/>
                </a:solidFill>
              </a:rPr>
              <a:pPr/>
              <a:t>‹#›</a:t>
            </a:fld>
            <a:endParaRPr lang="en-US">
              <a:solidFill>
                <a:srgbClr val="534949"/>
              </a:solidFill>
            </a:endParaRPr>
          </a:p>
        </p:txBody>
      </p:sp>
    </p:spTree>
    <p:extLst>
      <p:ext uri="{BB962C8B-B14F-4D97-AF65-F5344CB8AC3E}">
        <p14:creationId xmlns:p14="http://schemas.microsoft.com/office/powerpoint/2010/main" val="71991832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2"/>
      </p:bgRef>
    </p:bg>
    <p:spTree>
      <p:nvGrpSpPr>
        <p:cNvPr id="1" name=""/>
        <p:cNvGrpSpPr/>
        <p:nvPr/>
      </p:nvGrpSpPr>
      <p:grpSpPr>
        <a:xfrm>
          <a:off x="0" y="0"/>
          <a:ext cx="0" cy="0"/>
          <a:chOff x="0" y="0"/>
          <a:chExt cx="0" cy="0"/>
        </a:xfrm>
      </p:grpSpPr>
      <p:sp>
        <p:nvSpPr>
          <p:cNvPr id="10" name="Rectangle 9"/>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 name="Rectangle 7"/>
          <p:cNvSpPr/>
          <p:nvPr/>
        </p:nvSpPr>
        <p:spPr>
          <a:xfrm>
            <a:off x="7010400" y="150876"/>
            <a:ext cx="1981200" cy="65562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useBgFill="1">
        <p:nvSpPr>
          <p:cNvPr id="9" name="Rectangle 8"/>
          <p:cNvSpPr/>
          <p:nvPr/>
        </p:nvSpPr>
        <p:spPr>
          <a:xfrm>
            <a:off x="152400" y="152400"/>
            <a:ext cx="6705600" cy="65532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 name="Content Placeholder 2"/>
          <p:cNvSpPr>
            <a:spLocks noGrp="1"/>
          </p:cNvSpPr>
          <p:nvPr>
            <p:ph idx="1"/>
          </p:nvPr>
        </p:nvSpPr>
        <p:spPr>
          <a:xfrm>
            <a:off x="609600" y="304800"/>
            <a:ext cx="58674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7159752" y="2130552"/>
            <a:ext cx="1673352" cy="2816352"/>
          </a:xfrm>
        </p:spPr>
        <p:txBody>
          <a:bodyPr tIns="0"/>
          <a:lstStyle>
            <a:lvl1pPr marL="0" indent="0">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BE3A144-A6CB-46CD-B086-FD3D17249135}" type="datetimeFigureOut">
              <a:rPr lang="en-US" smtClean="0">
                <a:solidFill>
                  <a:srgbClr val="534949"/>
                </a:solidFill>
              </a:rPr>
              <a:pPr/>
              <a:t>8/9/2013</a:t>
            </a:fld>
            <a:endParaRPr lang="en-US">
              <a:solidFill>
                <a:srgbClr val="534949"/>
              </a:solidFill>
            </a:endParaRPr>
          </a:p>
        </p:txBody>
      </p:sp>
      <p:sp>
        <p:nvSpPr>
          <p:cNvPr id="6" name="Footer Placeholder 5"/>
          <p:cNvSpPr>
            <a:spLocks noGrp="1"/>
          </p:cNvSpPr>
          <p:nvPr>
            <p:ph type="ftr" sz="quarter" idx="11"/>
          </p:nvPr>
        </p:nvSpPr>
        <p:spPr/>
        <p:txBody>
          <a:bodyPr/>
          <a:lstStyle/>
          <a:p>
            <a:endParaRPr lang="en-US">
              <a:solidFill>
                <a:srgbClr val="534949"/>
              </a:solidFill>
            </a:endParaRPr>
          </a:p>
        </p:txBody>
      </p:sp>
      <p:sp>
        <p:nvSpPr>
          <p:cNvPr id="7" name="Slide Number Placeholder 6"/>
          <p:cNvSpPr>
            <a:spLocks noGrp="1"/>
          </p:cNvSpPr>
          <p:nvPr>
            <p:ph type="sldNum" sz="quarter" idx="12"/>
          </p:nvPr>
        </p:nvSpPr>
        <p:spPr>
          <a:ln>
            <a:noFill/>
          </a:ln>
        </p:spPr>
        <p:txBody>
          <a:bodyPr/>
          <a:lstStyle>
            <a:lvl1pPr>
              <a:defRPr>
                <a:solidFill>
                  <a:srgbClr val="FFFFFF"/>
                </a:solidFill>
              </a:defRPr>
            </a:lvl1pPr>
          </a:lstStyle>
          <a:p>
            <a:fld id="{DBF420B8-7540-4DBD-8A9D-97F07CD67E2B}" type="slidenum">
              <a:rPr lang="en-US" smtClean="0"/>
              <a:pPr/>
              <a:t>‹#›</a:t>
            </a:fld>
            <a:endParaRPr lang="en-US"/>
          </a:p>
        </p:txBody>
      </p:sp>
      <p:sp>
        <p:nvSpPr>
          <p:cNvPr id="11" name="Title 10"/>
          <p:cNvSpPr>
            <a:spLocks noGrp="1"/>
          </p:cNvSpPr>
          <p:nvPr>
            <p:ph type="title"/>
          </p:nvPr>
        </p:nvSpPr>
        <p:spPr>
          <a:xfrm>
            <a:off x="7159752" y="457200"/>
            <a:ext cx="1675660" cy="1673352"/>
          </a:xfrm>
        </p:spPr>
        <p:txBody>
          <a:bodyPr anchor="b"/>
          <a:lstStyle>
            <a:lvl1pPr algn="l">
              <a:defRPr sz="2000" spc="150" baseline="0"/>
            </a:lvl1pPr>
          </a:lstStyle>
          <a:p>
            <a:r>
              <a:rPr lang="en-US" smtClean="0"/>
              <a:t>Click to edit Master title style</a:t>
            </a:r>
            <a:endParaRPr lang="en-US" dirty="0"/>
          </a:p>
        </p:txBody>
      </p:sp>
    </p:spTree>
    <p:extLst>
      <p:ext uri="{BB962C8B-B14F-4D97-AF65-F5344CB8AC3E}">
        <p14:creationId xmlns:p14="http://schemas.microsoft.com/office/powerpoint/2010/main" val="2776433477"/>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BE3A144-A6CB-46CD-B086-FD3D17249135}" type="datetimeFigureOut">
              <a:rPr lang="en-US" smtClean="0"/>
              <a:t>8/9/2013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F420B8-7540-4DBD-8A9D-97F07CD67E2B}" type="slidenum">
              <a:rPr lang="en-US" smtClean="0"/>
              <a:t>‹#›</a:t>
            </a:fld>
            <a:endParaRPr lang="en-US"/>
          </a:p>
        </p:txBody>
      </p:sp>
      <p:sp>
        <p:nvSpPr>
          <p:cNvPr id="7" name="Title 6"/>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useBgFill="1">
        <p:nvSpPr>
          <p:cNvPr id="9" name="Rectangle 8"/>
          <p:cNvSpPr/>
          <p:nvPr/>
        </p:nvSpPr>
        <p:spPr>
          <a:xfrm>
            <a:off x="7010400" y="150876"/>
            <a:ext cx="1981200" cy="655624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 name="Picture Placeholder 2"/>
          <p:cNvSpPr>
            <a:spLocks noGrp="1"/>
          </p:cNvSpPr>
          <p:nvPr>
            <p:ph type="pic" idx="1"/>
          </p:nvPr>
        </p:nvSpPr>
        <p:spPr>
          <a:xfrm>
            <a:off x="152400" y="152400"/>
            <a:ext cx="6705600" cy="6553200"/>
          </a:xfrm>
        </p:spPr>
        <p:txBody>
          <a:bodyPr anchor="ctr"/>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7162800" y="2133600"/>
            <a:ext cx="1676400" cy="2971800"/>
          </a:xfrm>
        </p:spPr>
        <p:txBody>
          <a:bodyPr tIns="0"/>
          <a:lstStyle>
            <a:lvl1pPr marL="0" indent="0">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BE3A144-A6CB-46CD-B086-FD3D17249135}" type="datetimeFigureOut">
              <a:rPr lang="en-US" smtClean="0">
                <a:solidFill>
                  <a:srgbClr val="CCD1B9"/>
                </a:solidFill>
              </a:rPr>
              <a:pPr/>
              <a:t>8/9/2013</a:t>
            </a:fld>
            <a:endParaRPr lang="en-US">
              <a:solidFill>
                <a:srgbClr val="CCD1B9"/>
              </a:solidFill>
            </a:endParaRPr>
          </a:p>
        </p:txBody>
      </p:sp>
      <p:sp>
        <p:nvSpPr>
          <p:cNvPr id="6" name="Footer Placeholder 5"/>
          <p:cNvSpPr>
            <a:spLocks noGrp="1"/>
          </p:cNvSpPr>
          <p:nvPr>
            <p:ph type="ftr" sz="quarter" idx="11"/>
          </p:nvPr>
        </p:nvSpPr>
        <p:spPr/>
        <p:txBody>
          <a:bodyPr/>
          <a:lstStyle/>
          <a:p>
            <a:endParaRPr lang="en-US">
              <a:solidFill>
                <a:srgbClr val="CCD1B9"/>
              </a:solidFill>
            </a:endParaRPr>
          </a:p>
        </p:txBody>
      </p:sp>
      <p:sp>
        <p:nvSpPr>
          <p:cNvPr id="7" name="Slide Number Placeholder 6"/>
          <p:cNvSpPr>
            <a:spLocks noGrp="1"/>
          </p:cNvSpPr>
          <p:nvPr>
            <p:ph type="sldNum" sz="quarter" idx="12"/>
          </p:nvPr>
        </p:nvSpPr>
        <p:spPr/>
        <p:txBody>
          <a:bodyPr/>
          <a:lstStyle/>
          <a:p>
            <a:fld id="{DBF420B8-7540-4DBD-8A9D-97F07CD67E2B}" type="slidenum">
              <a:rPr lang="en-US" smtClean="0">
                <a:solidFill>
                  <a:srgbClr val="CCD1B9"/>
                </a:solidFill>
              </a:rPr>
              <a:pPr/>
              <a:t>‹#›</a:t>
            </a:fld>
            <a:endParaRPr lang="en-US">
              <a:solidFill>
                <a:srgbClr val="CCD1B9"/>
              </a:solidFill>
            </a:endParaRPr>
          </a:p>
        </p:txBody>
      </p:sp>
      <p:sp>
        <p:nvSpPr>
          <p:cNvPr id="10" name="Title 9"/>
          <p:cNvSpPr>
            <a:spLocks noGrp="1"/>
          </p:cNvSpPr>
          <p:nvPr>
            <p:ph type="title"/>
          </p:nvPr>
        </p:nvSpPr>
        <p:spPr>
          <a:xfrm>
            <a:off x="7162800" y="460248"/>
            <a:ext cx="1676400" cy="1673352"/>
          </a:xfrm>
        </p:spPr>
        <p:txBody>
          <a:bodyPr anchor="b"/>
          <a:lstStyle>
            <a:lvl1pPr algn="l">
              <a:defRPr sz="2000" spc="150" baseline="0">
                <a:solidFill>
                  <a:schemeClr val="tx2"/>
                </a:solidFill>
              </a:defRPr>
            </a:lvl1pPr>
          </a:lstStyle>
          <a:p>
            <a:r>
              <a:rPr lang="en-US" smtClean="0"/>
              <a:t>Click to edit Master title style</a:t>
            </a:r>
            <a:endParaRPr lang="en-US" dirty="0"/>
          </a:p>
        </p:txBody>
      </p:sp>
    </p:spTree>
    <p:extLst>
      <p:ext uri="{BB962C8B-B14F-4D97-AF65-F5344CB8AC3E}">
        <p14:creationId xmlns:p14="http://schemas.microsoft.com/office/powerpoint/2010/main" val="3048723904"/>
      </p:ext>
    </p:extLst>
  </p:cSld>
  <p:clrMapOvr>
    <a:overrideClrMapping bg1="dk1" tx1="lt1" bg2="dk2" tx2="lt2" accent1="accent1" accent2="accent2" accent3="accent3" accent4="accent4" accent5="accent5" accent6="accent6" hlink="hlink" folHlink="folHlink"/>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BE3A144-A6CB-46CD-B086-FD3D17249135}" type="datetimeFigureOut">
              <a:rPr lang="en-US" smtClean="0">
                <a:solidFill>
                  <a:srgbClr val="534949"/>
                </a:solidFill>
              </a:rPr>
              <a:pPr/>
              <a:t>8/9/2013</a:t>
            </a:fld>
            <a:endParaRPr lang="en-US">
              <a:solidFill>
                <a:srgbClr val="534949"/>
              </a:solidFill>
            </a:endParaRPr>
          </a:p>
        </p:txBody>
      </p:sp>
      <p:sp>
        <p:nvSpPr>
          <p:cNvPr id="5" name="Footer Placeholder 4"/>
          <p:cNvSpPr>
            <a:spLocks noGrp="1"/>
          </p:cNvSpPr>
          <p:nvPr>
            <p:ph type="ftr" sz="quarter" idx="11"/>
          </p:nvPr>
        </p:nvSpPr>
        <p:spPr/>
        <p:txBody>
          <a:bodyPr/>
          <a:lstStyle/>
          <a:p>
            <a:endParaRPr lang="en-US">
              <a:solidFill>
                <a:srgbClr val="534949"/>
              </a:solidFill>
            </a:endParaRPr>
          </a:p>
        </p:txBody>
      </p:sp>
      <p:sp>
        <p:nvSpPr>
          <p:cNvPr id="6" name="Slide Number Placeholder 5"/>
          <p:cNvSpPr>
            <a:spLocks noGrp="1"/>
          </p:cNvSpPr>
          <p:nvPr>
            <p:ph type="sldNum" sz="quarter" idx="12"/>
          </p:nvPr>
        </p:nvSpPr>
        <p:spPr/>
        <p:txBody>
          <a:bodyPr/>
          <a:lstStyle/>
          <a:p>
            <a:fld id="{DBF420B8-7540-4DBD-8A9D-97F07CD67E2B}" type="slidenum">
              <a:rPr lang="en-US" smtClean="0">
                <a:solidFill>
                  <a:srgbClr val="534949"/>
                </a:solidFill>
              </a:rPr>
              <a:pPr/>
              <a:t>‹#›</a:t>
            </a:fld>
            <a:endParaRPr lang="en-US">
              <a:solidFill>
                <a:srgbClr val="534949"/>
              </a:solidFill>
            </a:endParaRPr>
          </a:p>
        </p:txBody>
      </p:sp>
    </p:spTree>
    <p:extLst>
      <p:ext uri="{BB962C8B-B14F-4D97-AF65-F5344CB8AC3E}">
        <p14:creationId xmlns:p14="http://schemas.microsoft.com/office/powerpoint/2010/main" val="34009824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152400" y="147319"/>
            <a:ext cx="6705600" cy="6556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 name="Rectangle 7"/>
          <p:cNvSpPr/>
          <p:nvPr/>
        </p:nvSpPr>
        <p:spPr>
          <a:xfrm>
            <a:off x="7010400" y="147319"/>
            <a:ext cx="1956046" cy="65562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Vertical Title 1"/>
          <p:cNvSpPr>
            <a:spLocks noGrp="1"/>
          </p:cNvSpPr>
          <p:nvPr>
            <p:ph type="title" orient="vert"/>
          </p:nvPr>
        </p:nvSpPr>
        <p:spPr>
          <a:xfrm>
            <a:off x="7162800" y="274638"/>
            <a:ext cx="1676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BE3A144-A6CB-46CD-B086-FD3D17249135}" type="datetimeFigureOut">
              <a:rPr lang="en-US" smtClean="0">
                <a:solidFill>
                  <a:srgbClr val="534949"/>
                </a:solidFill>
              </a:rPr>
              <a:pPr/>
              <a:t>8/9/2013</a:t>
            </a:fld>
            <a:endParaRPr lang="en-US">
              <a:solidFill>
                <a:srgbClr val="534949"/>
              </a:solidFill>
            </a:endParaRPr>
          </a:p>
        </p:txBody>
      </p:sp>
      <p:sp>
        <p:nvSpPr>
          <p:cNvPr id="5" name="Footer Placeholder 4"/>
          <p:cNvSpPr>
            <a:spLocks noGrp="1"/>
          </p:cNvSpPr>
          <p:nvPr>
            <p:ph type="ftr" sz="quarter" idx="11"/>
          </p:nvPr>
        </p:nvSpPr>
        <p:spPr/>
        <p:txBody>
          <a:bodyPr/>
          <a:lstStyle/>
          <a:p>
            <a:endParaRPr lang="en-US">
              <a:solidFill>
                <a:srgbClr val="534949"/>
              </a:solidFill>
            </a:endParaRPr>
          </a:p>
        </p:txBody>
      </p:sp>
      <p:sp>
        <p:nvSpPr>
          <p:cNvPr id="6" name="Slide Number Placeholder 5"/>
          <p:cNvSpPr>
            <a:spLocks noGrp="1"/>
          </p:cNvSpPr>
          <p:nvPr>
            <p:ph type="sldNum" sz="quarter" idx="12"/>
          </p:nvPr>
        </p:nvSpPr>
        <p:spPr/>
        <p:txBody>
          <a:bodyPr/>
          <a:lstStyle>
            <a:lvl1pPr>
              <a:defRPr>
                <a:solidFill>
                  <a:schemeClr val="bg2"/>
                </a:solidFill>
              </a:defRPr>
            </a:lvl1pPr>
          </a:lstStyle>
          <a:p>
            <a:fld id="{DBF420B8-7540-4DBD-8A9D-97F07CD67E2B}" type="slidenum">
              <a:rPr lang="en-US" smtClean="0">
                <a:solidFill>
                  <a:srgbClr val="CCD1B9"/>
                </a:solidFill>
              </a:rPr>
              <a:pPr/>
              <a:t>‹#›</a:t>
            </a:fld>
            <a:endParaRPr lang="en-US">
              <a:solidFill>
                <a:srgbClr val="CCD1B9"/>
              </a:solidFill>
            </a:endParaRPr>
          </a:p>
        </p:txBody>
      </p:sp>
    </p:spTree>
    <p:extLst>
      <p:ext uri="{BB962C8B-B14F-4D97-AF65-F5344CB8AC3E}">
        <p14:creationId xmlns:p14="http://schemas.microsoft.com/office/powerpoint/2010/main" val="6721956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7010400" y="152399"/>
            <a:ext cx="1981200" cy="65562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52400" y="153923"/>
            <a:ext cx="6705600" cy="6553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7162799" y="2892277"/>
            <a:ext cx="1600201" cy="1645920"/>
          </a:xfrm>
        </p:spPr>
        <p:txBody>
          <a:bodyPr anchor="ctr"/>
          <a:lstStyle>
            <a:lvl1pPr marL="0" indent="0">
              <a:buNone/>
              <a:defRPr sz="2000">
                <a:solidFill>
                  <a:schemeClr val="bg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 name="Date Placeholder 8"/>
          <p:cNvSpPr>
            <a:spLocks noGrp="1"/>
          </p:cNvSpPr>
          <p:nvPr>
            <p:ph type="dt" sz="half" idx="10"/>
          </p:nvPr>
        </p:nvSpPr>
        <p:spPr/>
        <p:txBody>
          <a:bodyPr/>
          <a:lstStyle>
            <a:lvl1pPr>
              <a:defRPr>
                <a:solidFill>
                  <a:srgbClr val="FFFFFF"/>
                </a:solidFill>
              </a:defRPr>
            </a:lvl1pPr>
          </a:lstStyle>
          <a:p>
            <a:fld id="{1BE3A144-A6CB-46CD-B086-FD3D17249135}" type="datetimeFigureOut">
              <a:rPr lang="en-US" smtClean="0"/>
              <a:t>8/9/2013</a:t>
            </a:fld>
            <a:endParaRPr lang="en-US"/>
          </a:p>
        </p:txBody>
      </p:sp>
      <p:sp>
        <p:nvSpPr>
          <p:cNvPr id="10" name="Slide Number Placeholder 9"/>
          <p:cNvSpPr>
            <a:spLocks noGrp="1"/>
          </p:cNvSpPr>
          <p:nvPr>
            <p:ph type="sldNum" sz="quarter" idx="11"/>
          </p:nvPr>
        </p:nvSpPr>
        <p:spPr/>
        <p:txBody>
          <a:bodyPr/>
          <a:lstStyle>
            <a:lvl1pPr>
              <a:defRPr>
                <a:solidFill>
                  <a:schemeClr val="bg2"/>
                </a:solidFill>
              </a:defRPr>
            </a:lvl1pPr>
          </a:lstStyle>
          <a:p>
            <a:fld id="{DBF420B8-7540-4DBD-8A9D-97F07CD67E2B}" type="slidenum">
              <a:rPr lang="en-US" smtClean="0"/>
              <a:t>‹#›</a:t>
            </a:fld>
            <a:endParaRPr lang="en-US"/>
          </a:p>
        </p:txBody>
      </p:sp>
      <p:sp>
        <p:nvSpPr>
          <p:cNvPr id="11" name="Footer Placeholder 10"/>
          <p:cNvSpPr>
            <a:spLocks noGrp="1"/>
          </p:cNvSpPr>
          <p:nvPr>
            <p:ph type="ftr" sz="quarter" idx="12"/>
          </p:nvPr>
        </p:nvSpPr>
        <p:spPr/>
        <p:txBody>
          <a:bodyPr/>
          <a:lstStyle>
            <a:lvl1pPr>
              <a:defRPr>
                <a:solidFill>
                  <a:srgbClr val="FFFFFF"/>
                </a:solidFill>
              </a:defRPr>
            </a:lvl1pPr>
          </a:lstStyle>
          <a:p>
            <a:endParaRPr lang="en-US"/>
          </a:p>
        </p:txBody>
      </p:sp>
      <p:sp>
        <p:nvSpPr>
          <p:cNvPr id="12" name="Title 11"/>
          <p:cNvSpPr>
            <a:spLocks noGrp="1"/>
          </p:cNvSpPr>
          <p:nvPr>
            <p:ph type="title"/>
          </p:nvPr>
        </p:nvSpPr>
        <p:spPr>
          <a:xfrm>
            <a:off x="381000" y="2892277"/>
            <a:ext cx="6324600" cy="1645920"/>
          </a:xfrm>
        </p:spPr>
        <p:txBody>
          <a:bodyPr/>
          <a:lstStyle>
            <a:lvl1pPr algn="r">
              <a:defRPr sz="4200" spc="150" baseline="0"/>
            </a:lvl1pPr>
          </a:lstStyle>
          <a:p>
            <a:r>
              <a:rPr lang="en-US" smtClean="0"/>
              <a:t>Click to edit Master title style</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719072"/>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719072"/>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BE3A144-A6CB-46CD-B086-FD3D17249135}" type="datetimeFigureOut">
              <a:rPr lang="en-US" smtClean="0"/>
              <a:t>8/9/2013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BF420B8-7540-4DBD-8A9D-97F07CD67E2B}" type="slidenum">
              <a:rPr lang="en-US" smtClean="0"/>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722438"/>
            <a:ext cx="4040188"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399"/>
            <a:ext cx="4040188"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722438"/>
            <a:ext cx="4041775"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438399"/>
            <a:ext cx="4041775"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BE3A144-A6CB-46CD-B086-FD3D17249135}" type="datetimeFigureOut">
              <a:rPr lang="en-US" smtClean="0"/>
              <a:t>8/9/2013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BF420B8-7540-4DBD-8A9D-97F07CD67E2B}" type="slidenum">
              <a:rPr lang="en-US" smtClean="0"/>
              <a:t>‹#›</a:t>
            </a:fld>
            <a:endParaRPr lang="en-US"/>
          </a:p>
        </p:txBody>
      </p:sp>
      <p:sp>
        <p:nvSpPr>
          <p:cNvPr id="10" name="Title 9"/>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1BE3A144-A6CB-46CD-B086-FD3D17249135}" type="datetimeFigureOut">
              <a:rPr lang="en-US" smtClean="0"/>
              <a:t>8/9/2013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BF420B8-7540-4DBD-8A9D-97F07CD67E2B}" type="slidenum">
              <a:rPr lang="en-US" smtClean="0"/>
              <a:t>‹#›</a:t>
            </a:fld>
            <a:endParaRPr lang="en-US"/>
          </a:p>
        </p:txBody>
      </p:sp>
      <p:sp>
        <p:nvSpPr>
          <p:cNvPr id="6" name="Title 5"/>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52400" y="150919"/>
            <a:ext cx="8831802" cy="6556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1BE3A144-A6CB-46CD-B086-FD3D17249135}" type="datetimeFigureOut">
              <a:rPr lang="en-US" smtClean="0"/>
              <a:t>8/9/2013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BF420B8-7540-4DBD-8A9D-97F07CD67E2B}"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2"/>
      </p:bgRef>
    </p:bg>
    <p:spTree>
      <p:nvGrpSpPr>
        <p:cNvPr id="1" name=""/>
        <p:cNvGrpSpPr/>
        <p:nvPr/>
      </p:nvGrpSpPr>
      <p:grpSpPr>
        <a:xfrm>
          <a:off x="0" y="0"/>
          <a:ext cx="0" cy="0"/>
          <a:chOff x="0" y="0"/>
          <a:chExt cx="0" cy="0"/>
        </a:xfrm>
      </p:grpSpPr>
      <p:sp>
        <p:nvSpPr>
          <p:cNvPr id="10" name="Rectangle 9"/>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7010400" y="150876"/>
            <a:ext cx="1981200" cy="65562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ectangle 8"/>
          <p:cNvSpPr/>
          <p:nvPr/>
        </p:nvSpPr>
        <p:spPr>
          <a:xfrm>
            <a:off x="152400" y="152400"/>
            <a:ext cx="6705600" cy="65532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609600" y="304800"/>
            <a:ext cx="58674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7159752" y="2130552"/>
            <a:ext cx="1673352" cy="2816352"/>
          </a:xfrm>
        </p:spPr>
        <p:txBody>
          <a:bodyPr tIns="0"/>
          <a:lstStyle>
            <a:lvl1pPr marL="0" indent="0">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BE3A144-A6CB-46CD-B086-FD3D17249135}" type="datetimeFigureOut">
              <a:rPr lang="en-US" smtClean="0"/>
              <a:t>8/9/2013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ln>
            <a:noFill/>
          </a:ln>
        </p:spPr>
        <p:txBody>
          <a:bodyPr/>
          <a:lstStyle>
            <a:lvl1pPr>
              <a:defRPr>
                <a:solidFill>
                  <a:srgbClr val="FFFFFF"/>
                </a:solidFill>
              </a:defRPr>
            </a:lvl1pPr>
          </a:lstStyle>
          <a:p>
            <a:fld id="{DBF420B8-7540-4DBD-8A9D-97F07CD67E2B}" type="slidenum">
              <a:rPr lang="en-US" smtClean="0"/>
              <a:t>‹#›</a:t>
            </a:fld>
            <a:endParaRPr lang="en-US"/>
          </a:p>
        </p:txBody>
      </p:sp>
      <p:sp>
        <p:nvSpPr>
          <p:cNvPr id="11" name="Title 10"/>
          <p:cNvSpPr>
            <a:spLocks noGrp="1"/>
          </p:cNvSpPr>
          <p:nvPr>
            <p:ph type="title"/>
          </p:nvPr>
        </p:nvSpPr>
        <p:spPr>
          <a:xfrm>
            <a:off x="7159752" y="457200"/>
            <a:ext cx="1675660" cy="1673352"/>
          </a:xfrm>
        </p:spPr>
        <p:txBody>
          <a:bodyPr anchor="b"/>
          <a:lstStyle>
            <a:lvl1pPr algn="l">
              <a:defRPr sz="2000" spc="150" baseline="0"/>
            </a:lvl1pPr>
          </a:lstStyle>
          <a:p>
            <a:r>
              <a:rPr lang="en-US" smtClean="0"/>
              <a:t>Click to edit Master title style</a:t>
            </a:r>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ectangle 8"/>
          <p:cNvSpPr/>
          <p:nvPr/>
        </p:nvSpPr>
        <p:spPr>
          <a:xfrm>
            <a:off x="7010400" y="150876"/>
            <a:ext cx="1981200" cy="655624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152400" y="152400"/>
            <a:ext cx="6705600" cy="6553200"/>
          </a:xfrm>
        </p:spPr>
        <p:txBody>
          <a:bodyPr anchor="ctr"/>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7162800" y="2133600"/>
            <a:ext cx="1676400" cy="2971800"/>
          </a:xfrm>
        </p:spPr>
        <p:txBody>
          <a:bodyPr tIns="0"/>
          <a:lstStyle>
            <a:lvl1pPr marL="0" indent="0">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BE3A144-A6CB-46CD-B086-FD3D17249135}" type="datetimeFigureOut">
              <a:rPr lang="en-US" smtClean="0"/>
              <a:t>8/9/2013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BF420B8-7540-4DBD-8A9D-97F07CD67E2B}" type="slidenum">
              <a:rPr lang="en-US" smtClean="0"/>
              <a:t>‹#›</a:t>
            </a:fld>
            <a:endParaRPr lang="en-US"/>
          </a:p>
        </p:txBody>
      </p:sp>
      <p:sp>
        <p:nvSpPr>
          <p:cNvPr id="10" name="Title 9"/>
          <p:cNvSpPr>
            <a:spLocks noGrp="1"/>
          </p:cNvSpPr>
          <p:nvPr>
            <p:ph type="title"/>
          </p:nvPr>
        </p:nvSpPr>
        <p:spPr>
          <a:xfrm>
            <a:off x="7162800" y="460248"/>
            <a:ext cx="1676400" cy="1673352"/>
          </a:xfrm>
        </p:spPr>
        <p:txBody>
          <a:bodyPr anchor="b"/>
          <a:lstStyle>
            <a:lvl1pPr algn="l">
              <a:defRPr sz="2000" spc="150" baseline="0">
                <a:solidFill>
                  <a:schemeClr val="tx2"/>
                </a:solidFill>
              </a:defRPr>
            </a:lvl1pPr>
          </a:lstStyle>
          <a:p>
            <a:r>
              <a:rPr lang="en-US" smtClean="0"/>
              <a:t>Click to edit Master title style</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152400" y="1634971"/>
            <a:ext cx="8831802" cy="504547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52399" y="152400"/>
            <a:ext cx="8814047" cy="134644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381000" y="355847"/>
            <a:ext cx="8381260" cy="1054394"/>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380999" y="1719071"/>
            <a:ext cx="8407893" cy="440740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370888" y="6356350"/>
            <a:ext cx="2133600" cy="274320"/>
          </a:xfrm>
          <a:prstGeom prst="rect">
            <a:avLst/>
          </a:prstGeom>
        </p:spPr>
        <p:txBody>
          <a:bodyPr vert="horz" lIns="91440" tIns="45720" rIns="91440" bIns="45720" rtlCol="0" anchor="ctr"/>
          <a:lstStyle>
            <a:lvl1pPr algn="l">
              <a:defRPr sz="1100">
                <a:solidFill>
                  <a:schemeClr val="tx2"/>
                </a:solidFill>
              </a:defRPr>
            </a:lvl1pPr>
          </a:lstStyle>
          <a:p>
            <a:fld id="{1BE3A144-A6CB-46CD-B086-FD3D17249135}" type="datetimeFigureOut">
              <a:rPr lang="en-US" smtClean="0"/>
              <a:t>8/9/2013</a:t>
            </a:fld>
            <a:endParaRPr lang="en-US"/>
          </a:p>
        </p:txBody>
      </p:sp>
      <p:sp>
        <p:nvSpPr>
          <p:cNvPr id="5" name="Footer Placeholder 4"/>
          <p:cNvSpPr>
            <a:spLocks noGrp="1"/>
          </p:cNvSpPr>
          <p:nvPr>
            <p:ph type="ftr" sz="quarter" idx="3"/>
          </p:nvPr>
        </p:nvSpPr>
        <p:spPr>
          <a:xfrm>
            <a:off x="3048000" y="6356350"/>
            <a:ext cx="3352800" cy="274320"/>
          </a:xfrm>
          <a:prstGeom prst="rect">
            <a:avLst/>
          </a:prstGeom>
        </p:spPr>
        <p:txBody>
          <a:bodyPr vert="horz" lIns="91440" tIns="45720" rIns="91440" bIns="45720" rtlCol="0" anchor="ctr"/>
          <a:lstStyle>
            <a:lvl1pPr algn="ctr">
              <a:defRPr sz="1100">
                <a:solidFill>
                  <a:schemeClr val="tx2"/>
                </a:solidFill>
              </a:defRPr>
            </a:lvl1pPr>
          </a:lstStyle>
          <a:p>
            <a:endParaRPr lang="en-US"/>
          </a:p>
        </p:txBody>
      </p:sp>
      <p:sp>
        <p:nvSpPr>
          <p:cNvPr id="6" name="Slide Number Placeholder 5"/>
          <p:cNvSpPr>
            <a:spLocks noGrp="1"/>
          </p:cNvSpPr>
          <p:nvPr>
            <p:ph type="sldNum" sz="quarter" idx="4"/>
          </p:nvPr>
        </p:nvSpPr>
        <p:spPr>
          <a:xfrm>
            <a:off x="8234680" y="6355080"/>
            <a:ext cx="582966" cy="274320"/>
          </a:xfrm>
          <a:prstGeom prst="rect">
            <a:avLst/>
          </a:prstGeom>
          <a:ln w="19050">
            <a:noFill/>
          </a:ln>
        </p:spPr>
        <p:txBody>
          <a:bodyPr vert="horz" lIns="91440" tIns="45720" rIns="91440" bIns="45720" rtlCol="0" anchor="ctr"/>
          <a:lstStyle>
            <a:lvl1pPr algn="ctr">
              <a:defRPr sz="1100">
                <a:solidFill>
                  <a:schemeClr val="tx2"/>
                </a:solidFill>
              </a:defRPr>
            </a:lvl1pPr>
          </a:lstStyle>
          <a:p>
            <a:fld id="{DBF420B8-7540-4DBD-8A9D-97F07CD67E2B}"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3200" kern="1200" cap="all" spc="200" baseline="0">
          <a:ln>
            <a:noFill/>
          </a:ln>
          <a:solidFill>
            <a:schemeClr val="bg1"/>
          </a:solidFill>
          <a:effectLst/>
          <a:latin typeface="+mj-lt"/>
          <a:ea typeface="+mj-ea"/>
          <a:cs typeface="+mj-cs"/>
        </a:defRPr>
      </a:lvl1pPr>
    </p:titleStyle>
    <p:bodyStyle>
      <a:lvl1pPr marL="274320" indent="-228600" algn="l" defTabSz="914400" rtl="0" eaLnBrk="1" latinLnBrk="0" hangingPunct="1">
        <a:spcBef>
          <a:spcPct val="20000"/>
        </a:spcBef>
        <a:buClr>
          <a:schemeClr val="accent1"/>
        </a:buClr>
        <a:buFont typeface="Wingdings 2" pitchFamily="18" charset="2"/>
        <a:buChar char=""/>
        <a:defRPr sz="2000" kern="1200" spc="150" baseline="0">
          <a:solidFill>
            <a:schemeClr val="tx2"/>
          </a:solidFill>
          <a:latin typeface="+mn-lt"/>
          <a:ea typeface="+mn-ea"/>
          <a:cs typeface="+mn-cs"/>
        </a:defRPr>
      </a:lvl1pPr>
      <a:lvl2pPr marL="548640" indent="-182880" algn="l" defTabSz="914400" rtl="0" eaLnBrk="1" latinLnBrk="0" hangingPunct="1">
        <a:spcBef>
          <a:spcPct val="20000"/>
        </a:spcBef>
        <a:buClr>
          <a:schemeClr val="accent2"/>
        </a:buClr>
        <a:buFont typeface="Wingdings" pitchFamily="2" charset="2"/>
        <a:buChar char="§"/>
        <a:defRPr sz="1800" kern="1200" spc="100" baseline="0">
          <a:solidFill>
            <a:schemeClr val="tx2"/>
          </a:solidFill>
          <a:latin typeface="+mn-lt"/>
          <a:ea typeface="+mn-ea"/>
          <a:cs typeface="+mn-cs"/>
        </a:defRPr>
      </a:lvl2pPr>
      <a:lvl3pPr marL="822960" indent="-182880" algn="l" defTabSz="914400" rtl="0" eaLnBrk="1" latinLnBrk="0" hangingPunct="1">
        <a:spcBef>
          <a:spcPct val="20000"/>
        </a:spcBef>
        <a:buClr>
          <a:schemeClr val="accent3"/>
        </a:buClr>
        <a:buFont typeface="Wingdings" pitchFamily="2" charset="2"/>
        <a:buChar char="§"/>
        <a:defRPr sz="1600" kern="1200" spc="100" baseline="0">
          <a:solidFill>
            <a:schemeClr val="tx2"/>
          </a:solidFill>
          <a:latin typeface="+mn-lt"/>
          <a:ea typeface="+mn-ea"/>
          <a:cs typeface="+mn-cs"/>
        </a:defRPr>
      </a:lvl3pPr>
      <a:lvl4pPr marL="1097280" indent="-182880" algn="l" defTabSz="914400" rtl="0" eaLnBrk="1" latinLnBrk="0" hangingPunct="1">
        <a:spcBef>
          <a:spcPct val="20000"/>
        </a:spcBef>
        <a:buClr>
          <a:schemeClr val="accent4"/>
        </a:buClr>
        <a:buFont typeface="Wingdings" pitchFamily="2" charset="2"/>
        <a:buChar char="§"/>
        <a:defRPr sz="1400" kern="1200">
          <a:solidFill>
            <a:schemeClr val="tx2"/>
          </a:solidFill>
          <a:latin typeface="+mn-lt"/>
          <a:ea typeface="+mn-ea"/>
          <a:cs typeface="+mn-cs"/>
        </a:defRPr>
      </a:lvl4pPr>
      <a:lvl5pPr marL="1280160" indent="-182880" algn="l" defTabSz="914400" rtl="0" eaLnBrk="1" latinLnBrk="0" hangingPunct="1">
        <a:spcBef>
          <a:spcPct val="20000"/>
        </a:spcBef>
        <a:buClr>
          <a:schemeClr val="accent6"/>
        </a:buClr>
        <a:buFont typeface="Wingdings" pitchFamily="2" charset="2"/>
        <a:buChar char="§"/>
        <a:defRPr sz="1300" kern="1200" spc="100" baseline="0">
          <a:solidFill>
            <a:schemeClr val="tx2"/>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152400" y="1634971"/>
            <a:ext cx="8831802" cy="504547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 name="Rectangle 7"/>
          <p:cNvSpPr/>
          <p:nvPr/>
        </p:nvSpPr>
        <p:spPr>
          <a:xfrm>
            <a:off x="152399" y="152400"/>
            <a:ext cx="8814047" cy="134644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Placeholder 1"/>
          <p:cNvSpPr>
            <a:spLocks noGrp="1"/>
          </p:cNvSpPr>
          <p:nvPr>
            <p:ph type="title"/>
          </p:nvPr>
        </p:nvSpPr>
        <p:spPr>
          <a:xfrm>
            <a:off x="381000" y="355847"/>
            <a:ext cx="8381260" cy="1054394"/>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380999" y="1719071"/>
            <a:ext cx="8407893" cy="440740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370888" y="6356350"/>
            <a:ext cx="2133600" cy="274320"/>
          </a:xfrm>
          <a:prstGeom prst="rect">
            <a:avLst/>
          </a:prstGeom>
        </p:spPr>
        <p:txBody>
          <a:bodyPr vert="horz" lIns="91440" tIns="45720" rIns="91440" bIns="45720" rtlCol="0" anchor="ctr"/>
          <a:lstStyle>
            <a:lvl1pPr algn="l">
              <a:defRPr sz="1100">
                <a:solidFill>
                  <a:schemeClr val="tx2"/>
                </a:solidFill>
              </a:defRPr>
            </a:lvl1pPr>
          </a:lstStyle>
          <a:p>
            <a:fld id="{1BE3A144-A6CB-46CD-B086-FD3D17249135}" type="datetimeFigureOut">
              <a:rPr lang="en-US" smtClean="0">
                <a:solidFill>
                  <a:srgbClr val="534949"/>
                </a:solidFill>
              </a:rPr>
              <a:pPr/>
              <a:t>8/9/2013</a:t>
            </a:fld>
            <a:endParaRPr lang="en-US">
              <a:solidFill>
                <a:srgbClr val="534949"/>
              </a:solidFill>
            </a:endParaRPr>
          </a:p>
        </p:txBody>
      </p:sp>
      <p:sp>
        <p:nvSpPr>
          <p:cNvPr id="5" name="Footer Placeholder 4"/>
          <p:cNvSpPr>
            <a:spLocks noGrp="1"/>
          </p:cNvSpPr>
          <p:nvPr>
            <p:ph type="ftr" sz="quarter" idx="3"/>
          </p:nvPr>
        </p:nvSpPr>
        <p:spPr>
          <a:xfrm>
            <a:off x="3048000" y="6356350"/>
            <a:ext cx="3352800" cy="274320"/>
          </a:xfrm>
          <a:prstGeom prst="rect">
            <a:avLst/>
          </a:prstGeom>
        </p:spPr>
        <p:txBody>
          <a:bodyPr vert="horz" lIns="91440" tIns="45720" rIns="91440" bIns="45720" rtlCol="0" anchor="ctr"/>
          <a:lstStyle>
            <a:lvl1pPr algn="ctr">
              <a:defRPr sz="1100">
                <a:solidFill>
                  <a:schemeClr val="tx2"/>
                </a:solidFill>
              </a:defRPr>
            </a:lvl1pPr>
          </a:lstStyle>
          <a:p>
            <a:endParaRPr lang="en-US">
              <a:solidFill>
                <a:srgbClr val="534949"/>
              </a:solidFill>
            </a:endParaRPr>
          </a:p>
        </p:txBody>
      </p:sp>
      <p:sp>
        <p:nvSpPr>
          <p:cNvPr id="6" name="Slide Number Placeholder 5"/>
          <p:cNvSpPr>
            <a:spLocks noGrp="1"/>
          </p:cNvSpPr>
          <p:nvPr>
            <p:ph type="sldNum" sz="quarter" idx="4"/>
          </p:nvPr>
        </p:nvSpPr>
        <p:spPr>
          <a:xfrm>
            <a:off x="8234680" y="6355080"/>
            <a:ext cx="582966" cy="274320"/>
          </a:xfrm>
          <a:prstGeom prst="rect">
            <a:avLst/>
          </a:prstGeom>
          <a:ln w="19050">
            <a:noFill/>
          </a:ln>
        </p:spPr>
        <p:txBody>
          <a:bodyPr vert="horz" lIns="91440" tIns="45720" rIns="91440" bIns="45720" rtlCol="0" anchor="ctr"/>
          <a:lstStyle>
            <a:lvl1pPr algn="ctr">
              <a:defRPr sz="1100">
                <a:solidFill>
                  <a:schemeClr val="tx2"/>
                </a:solidFill>
              </a:defRPr>
            </a:lvl1pPr>
          </a:lstStyle>
          <a:p>
            <a:fld id="{DBF420B8-7540-4DBD-8A9D-97F07CD67E2B}" type="slidenum">
              <a:rPr lang="en-US" smtClean="0">
                <a:solidFill>
                  <a:srgbClr val="534949"/>
                </a:solidFill>
              </a:rPr>
              <a:pPr/>
              <a:t>‹#›</a:t>
            </a:fld>
            <a:endParaRPr lang="en-US">
              <a:solidFill>
                <a:srgbClr val="534949"/>
              </a:solidFill>
            </a:endParaRPr>
          </a:p>
        </p:txBody>
      </p:sp>
    </p:spTree>
    <p:extLst>
      <p:ext uri="{BB962C8B-B14F-4D97-AF65-F5344CB8AC3E}">
        <p14:creationId xmlns:p14="http://schemas.microsoft.com/office/powerpoint/2010/main" val="250001893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3200" kern="1200" cap="all" spc="200" baseline="0">
          <a:ln>
            <a:noFill/>
          </a:ln>
          <a:solidFill>
            <a:schemeClr val="bg1"/>
          </a:solidFill>
          <a:effectLst/>
          <a:latin typeface="+mj-lt"/>
          <a:ea typeface="+mj-ea"/>
          <a:cs typeface="+mj-cs"/>
        </a:defRPr>
      </a:lvl1pPr>
    </p:titleStyle>
    <p:bodyStyle>
      <a:lvl1pPr marL="274320" indent="-228600" algn="l" defTabSz="914400" rtl="0" eaLnBrk="1" latinLnBrk="0" hangingPunct="1">
        <a:spcBef>
          <a:spcPct val="20000"/>
        </a:spcBef>
        <a:buClr>
          <a:schemeClr val="accent1"/>
        </a:buClr>
        <a:buFont typeface="Wingdings 2" pitchFamily="18" charset="2"/>
        <a:buChar char=""/>
        <a:defRPr sz="2000" kern="1200" spc="150" baseline="0">
          <a:solidFill>
            <a:schemeClr val="tx2"/>
          </a:solidFill>
          <a:latin typeface="+mn-lt"/>
          <a:ea typeface="+mn-ea"/>
          <a:cs typeface="+mn-cs"/>
        </a:defRPr>
      </a:lvl1pPr>
      <a:lvl2pPr marL="548640" indent="-182880" algn="l" defTabSz="914400" rtl="0" eaLnBrk="1" latinLnBrk="0" hangingPunct="1">
        <a:spcBef>
          <a:spcPct val="20000"/>
        </a:spcBef>
        <a:buClr>
          <a:schemeClr val="accent2"/>
        </a:buClr>
        <a:buFont typeface="Wingdings" pitchFamily="2" charset="2"/>
        <a:buChar char="§"/>
        <a:defRPr sz="1800" kern="1200" spc="100" baseline="0">
          <a:solidFill>
            <a:schemeClr val="tx2"/>
          </a:solidFill>
          <a:latin typeface="+mn-lt"/>
          <a:ea typeface="+mn-ea"/>
          <a:cs typeface="+mn-cs"/>
        </a:defRPr>
      </a:lvl2pPr>
      <a:lvl3pPr marL="822960" indent="-182880" algn="l" defTabSz="914400" rtl="0" eaLnBrk="1" latinLnBrk="0" hangingPunct="1">
        <a:spcBef>
          <a:spcPct val="20000"/>
        </a:spcBef>
        <a:buClr>
          <a:schemeClr val="accent3"/>
        </a:buClr>
        <a:buFont typeface="Wingdings" pitchFamily="2" charset="2"/>
        <a:buChar char="§"/>
        <a:defRPr sz="1600" kern="1200" spc="100" baseline="0">
          <a:solidFill>
            <a:schemeClr val="tx2"/>
          </a:solidFill>
          <a:latin typeface="+mn-lt"/>
          <a:ea typeface="+mn-ea"/>
          <a:cs typeface="+mn-cs"/>
        </a:defRPr>
      </a:lvl3pPr>
      <a:lvl4pPr marL="1097280" indent="-182880" algn="l" defTabSz="914400" rtl="0" eaLnBrk="1" latinLnBrk="0" hangingPunct="1">
        <a:spcBef>
          <a:spcPct val="20000"/>
        </a:spcBef>
        <a:buClr>
          <a:schemeClr val="accent4"/>
        </a:buClr>
        <a:buFont typeface="Wingdings" pitchFamily="2" charset="2"/>
        <a:buChar char="§"/>
        <a:defRPr sz="1400" kern="1200">
          <a:solidFill>
            <a:schemeClr val="tx2"/>
          </a:solidFill>
          <a:latin typeface="+mn-lt"/>
          <a:ea typeface="+mn-ea"/>
          <a:cs typeface="+mn-cs"/>
        </a:defRPr>
      </a:lvl4pPr>
      <a:lvl5pPr marL="1280160" indent="-182880" algn="l" defTabSz="914400" rtl="0" eaLnBrk="1" latinLnBrk="0" hangingPunct="1">
        <a:spcBef>
          <a:spcPct val="20000"/>
        </a:spcBef>
        <a:buClr>
          <a:schemeClr val="accent6"/>
        </a:buClr>
        <a:buFont typeface="Wingdings" pitchFamily="2" charset="2"/>
        <a:buChar char="§"/>
        <a:defRPr sz="1300" kern="1200" spc="100" baseline="0">
          <a:solidFill>
            <a:schemeClr val="tx2"/>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010400" y="5743544"/>
            <a:ext cx="1981200" cy="885855"/>
          </a:xfrm>
        </p:spPr>
        <p:txBody>
          <a:bodyPr>
            <a:normAutofit/>
          </a:bodyPr>
          <a:lstStyle/>
          <a:p>
            <a:r>
              <a:rPr lang="en-US" sz="1400" i="1" dirty="0" smtClean="0"/>
              <a:t>All verses are from the </a:t>
            </a:r>
            <a:r>
              <a:rPr lang="en-US" sz="1400" i="1" dirty="0" err="1" smtClean="0"/>
              <a:t>NKJV</a:t>
            </a:r>
            <a:r>
              <a:rPr lang="en-US" sz="1400" i="1" dirty="0" smtClean="0"/>
              <a:t> unless noted.</a:t>
            </a:r>
            <a:endParaRPr lang="en-US" sz="1400" i="1" dirty="0"/>
          </a:p>
        </p:txBody>
      </p:sp>
      <p:sp>
        <p:nvSpPr>
          <p:cNvPr id="2" name="Title 1"/>
          <p:cNvSpPr>
            <a:spLocks noGrp="1"/>
          </p:cNvSpPr>
          <p:nvPr>
            <p:ph type="title"/>
          </p:nvPr>
        </p:nvSpPr>
        <p:spPr/>
        <p:txBody>
          <a:bodyPr/>
          <a:lstStyle/>
          <a:p>
            <a:r>
              <a:rPr lang="en-US" spc="600" dirty="0" smtClean="0"/>
              <a:t>“Complacency”</a:t>
            </a:r>
            <a:endParaRPr lang="en-US" spc="600" dirty="0"/>
          </a:p>
        </p:txBody>
      </p:sp>
      <p:sp>
        <p:nvSpPr>
          <p:cNvPr id="6" name="TextBox 5"/>
          <p:cNvSpPr txBox="1"/>
          <p:nvPr/>
        </p:nvSpPr>
        <p:spPr>
          <a:xfrm>
            <a:off x="152400" y="5543490"/>
            <a:ext cx="6629400" cy="400110"/>
          </a:xfrm>
          <a:prstGeom prst="rect">
            <a:avLst/>
          </a:prstGeom>
          <a:noFill/>
        </p:spPr>
        <p:txBody>
          <a:bodyPr wrap="square" rtlCol="0">
            <a:spAutoFit/>
          </a:bodyPr>
          <a:lstStyle/>
          <a:p>
            <a:pPr algn="ctr"/>
            <a:r>
              <a:rPr lang="en-US" sz="2000" dirty="0">
                <a:solidFill>
                  <a:schemeClr val="bg1"/>
                </a:solidFill>
              </a:rPr>
              <a:t>c</a:t>
            </a:r>
            <a:r>
              <a:rPr lang="en-US" sz="2000" dirty="0" smtClean="0">
                <a:solidFill>
                  <a:schemeClr val="bg1"/>
                </a:solidFill>
              </a:rPr>
              <a:t>onceit  |  unaccountable  | self-assurance  |  indifference</a:t>
            </a:r>
            <a:endParaRPr lang="en-US" sz="2000" dirty="0">
              <a:solidFill>
                <a:schemeClr val="bg1"/>
              </a:solidFill>
            </a:endParaRPr>
          </a:p>
        </p:txBody>
      </p:sp>
      <p:sp>
        <p:nvSpPr>
          <p:cNvPr id="5" name="TextBox 4"/>
          <p:cNvSpPr txBox="1"/>
          <p:nvPr/>
        </p:nvSpPr>
        <p:spPr>
          <a:xfrm>
            <a:off x="1828800" y="1066800"/>
            <a:ext cx="3904210" cy="923330"/>
          </a:xfrm>
          <a:prstGeom prst="rect">
            <a:avLst/>
          </a:prstGeom>
          <a:noFill/>
        </p:spPr>
        <p:txBody>
          <a:bodyPr wrap="none" rtlCol="0">
            <a:spAutoFit/>
          </a:bodyPr>
          <a:lstStyle/>
          <a:p>
            <a:r>
              <a:rPr lang="en-US" sz="5400" dirty="0" smtClean="0">
                <a:solidFill>
                  <a:schemeClr val="accent2"/>
                </a:solidFill>
              </a:rPr>
              <a:t>The Cure For</a:t>
            </a:r>
            <a:endParaRPr lang="en-US" sz="5400" dirty="0">
              <a:solidFill>
                <a:schemeClr val="accent2"/>
              </a:solidFill>
            </a:endParaRPr>
          </a:p>
        </p:txBody>
      </p:sp>
    </p:spTree>
    <p:extLst>
      <p:ext uri="{BB962C8B-B14F-4D97-AF65-F5344CB8AC3E}">
        <p14:creationId xmlns:p14="http://schemas.microsoft.com/office/powerpoint/2010/main" val="3859414351"/>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after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1750" fill="hold"/>
                                        <p:tgtEl>
                                          <p:spTgt spid="2"/>
                                        </p:tgtEl>
                                        <p:attrNameLst>
                                          <p:attrName>ppt_w</p:attrName>
                                        </p:attrNameLst>
                                      </p:cBhvr>
                                      <p:tavLst>
                                        <p:tav tm="0">
                                          <p:val>
                                            <p:strVal val="#ppt_w*0.70"/>
                                          </p:val>
                                        </p:tav>
                                        <p:tav tm="100000">
                                          <p:val>
                                            <p:strVal val="#ppt_w"/>
                                          </p:val>
                                        </p:tav>
                                      </p:tavLst>
                                    </p:anim>
                                    <p:anim calcmode="lin" valueType="num">
                                      <p:cBhvr>
                                        <p:cTn id="8" dur="1750" fill="hold"/>
                                        <p:tgtEl>
                                          <p:spTgt spid="2"/>
                                        </p:tgtEl>
                                        <p:attrNameLst>
                                          <p:attrName>ppt_h</p:attrName>
                                        </p:attrNameLst>
                                      </p:cBhvr>
                                      <p:tavLst>
                                        <p:tav tm="0">
                                          <p:val>
                                            <p:strVal val="#ppt_h"/>
                                          </p:val>
                                        </p:tav>
                                        <p:tav tm="100000">
                                          <p:val>
                                            <p:strVal val="#ppt_h"/>
                                          </p:val>
                                        </p:tav>
                                      </p:tavLst>
                                    </p:anim>
                                    <p:animEffect transition="in" filter="fade">
                                      <p:cBhvr>
                                        <p:cTn id="9" dur="175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1026" name="Picture 2" descr="C:\Users\Steven\AppData\Local\Microsoft\Windows\Temporary Internet Files\Content.IE5\FQ9N5FND\MC900382628[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162800" y="1600200"/>
            <a:ext cx="1817189" cy="2743200"/>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
        <p:nvSpPr>
          <p:cNvPr id="2" name="Content Placeholder 1"/>
          <p:cNvSpPr>
            <a:spLocks noGrp="1"/>
          </p:cNvSpPr>
          <p:nvPr>
            <p:ph idx="1"/>
          </p:nvPr>
        </p:nvSpPr>
        <p:spPr>
          <a:xfrm>
            <a:off x="380999" y="1719071"/>
            <a:ext cx="6781801" cy="2789019"/>
          </a:xfrm>
        </p:spPr>
        <p:txBody>
          <a:bodyPr>
            <a:normAutofit/>
          </a:bodyPr>
          <a:lstStyle/>
          <a:p>
            <a:pPr marL="45720" indent="0">
              <a:buNone/>
            </a:pPr>
            <a:r>
              <a:rPr lang="en-US" sz="3200" dirty="0" smtClean="0">
                <a:solidFill>
                  <a:schemeClr val="tx1"/>
                </a:solidFill>
                <a:latin typeface="Berlin Sans FB Demi" pitchFamily="34" charset="0"/>
              </a:rPr>
              <a:t>Zephaniah 1:12</a:t>
            </a:r>
            <a:r>
              <a:rPr lang="en-US" sz="2800" dirty="0" smtClean="0">
                <a:solidFill>
                  <a:schemeClr val="tx1"/>
                </a:solidFill>
                <a:latin typeface="Berlin Sans FB Demi" pitchFamily="34" charset="0"/>
              </a:rPr>
              <a:t>, </a:t>
            </a:r>
            <a:r>
              <a:rPr lang="en-US" sz="2800" dirty="0" smtClean="0"/>
              <a:t>“And </a:t>
            </a:r>
            <a:r>
              <a:rPr lang="en-US" sz="2800" dirty="0"/>
              <a:t>it shall come to pass at that time That I will search Jerusalem with lamps, And punish the men Who are settled in complacency, Who say in their heart, ‘The LORD will not do good, Nor will He do evil.’”</a:t>
            </a:r>
            <a:endParaRPr lang="en-US" sz="2600" dirty="0"/>
          </a:p>
        </p:txBody>
      </p:sp>
      <p:sp>
        <p:nvSpPr>
          <p:cNvPr id="3" name="Title 2"/>
          <p:cNvSpPr>
            <a:spLocks noGrp="1"/>
          </p:cNvSpPr>
          <p:nvPr>
            <p:ph type="title"/>
          </p:nvPr>
        </p:nvSpPr>
        <p:spPr/>
        <p:txBody>
          <a:bodyPr/>
          <a:lstStyle/>
          <a:p>
            <a:r>
              <a:rPr lang="en-US" dirty="0" smtClean="0"/>
              <a:t>The Complacent Person Fails To See the Nature Of God</a:t>
            </a:r>
            <a:endParaRPr lang="en-US" dirty="0"/>
          </a:p>
        </p:txBody>
      </p:sp>
      <p:sp>
        <p:nvSpPr>
          <p:cNvPr id="4" name="TextBox 3"/>
          <p:cNvSpPr txBox="1"/>
          <p:nvPr/>
        </p:nvSpPr>
        <p:spPr>
          <a:xfrm>
            <a:off x="560438" y="4508090"/>
            <a:ext cx="7745361" cy="1371600"/>
          </a:xfrm>
          <a:prstGeom prst="wedgeRectCallout">
            <a:avLst>
              <a:gd name="adj1" fmla="val 39664"/>
              <a:gd name="adj2" fmla="val -71909"/>
            </a:avLst>
          </a:prstGeom>
          <a:effectLst>
            <a:outerShdw blurRad="31750" dist="25400" dir="5400000" rotWithShape="0">
              <a:srgbClr val="000000">
                <a:alpha val="50000"/>
              </a:srgbClr>
            </a:outerShdw>
            <a:softEdge rad="317500"/>
          </a:effectLst>
        </p:spPr>
        <p:style>
          <a:lnRef idx="1">
            <a:schemeClr val="accent2"/>
          </a:lnRef>
          <a:fillRef idx="3">
            <a:schemeClr val="accent2"/>
          </a:fillRef>
          <a:effectRef idx="2">
            <a:schemeClr val="accent2"/>
          </a:effectRef>
          <a:fontRef idx="minor">
            <a:schemeClr val="lt1"/>
          </a:fontRef>
        </p:style>
        <p:txBody>
          <a:bodyPr wrap="none" rtlCol="0">
            <a:prstTxWarp prst="textPlain">
              <a:avLst/>
            </a:prstTxWarp>
            <a:spAutoFit/>
          </a:bodyPr>
          <a:lstStyle/>
          <a:p>
            <a:r>
              <a:rPr lang="en-US" dirty="0" smtClean="0">
                <a:solidFill>
                  <a:prstClr val="white"/>
                </a:solidFill>
                <a:effectLst>
                  <a:glow rad="101600">
                    <a:srgbClr val="BF974D">
                      <a:satMod val="175000"/>
                      <a:alpha val="40000"/>
                    </a:srgbClr>
                  </a:glow>
                </a:effectLst>
                <a:latin typeface="Aharoni" pitchFamily="2" charset="-79"/>
                <a:cs typeface="Aharoni" pitchFamily="2" charset="-79"/>
              </a:rPr>
              <a:t>HOLINESS</a:t>
            </a:r>
            <a:endParaRPr lang="en-US" dirty="0">
              <a:solidFill>
                <a:prstClr val="white"/>
              </a:solidFill>
              <a:effectLst>
                <a:glow rad="101600">
                  <a:srgbClr val="BF974D">
                    <a:satMod val="175000"/>
                    <a:alpha val="40000"/>
                  </a:srgbClr>
                </a:glow>
              </a:effectLst>
              <a:latin typeface="Aharoni" pitchFamily="2" charset="-79"/>
              <a:cs typeface="Aharoni" pitchFamily="2" charset="-79"/>
            </a:endParaRPr>
          </a:p>
        </p:txBody>
      </p:sp>
    </p:spTree>
    <p:extLst>
      <p:ext uri="{BB962C8B-B14F-4D97-AF65-F5344CB8AC3E}">
        <p14:creationId xmlns:p14="http://schemas.microsoft.com/office/powerpoint/2010/main" val="2656792617"/>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Content Placeholder 1"/>
          <p:cNvSpPr>
            <a:spLocks noGrp="1"/>
          </p:cNvSpPr>
          <p:nvPr>
            <p:ph idx="1"/>
          </p:nvPr>
        </p:nvSpPr>
        <p:spPr>
          <a:xfrm>
            <a:off x="380999" y="1719070"/>
            <a:ext cx="8407893" cy="4757929"/>
          </a:xfrm>
        </p:spPr>
        <p:txBody>
          <a:bodyPr>
            <a:normAutofit/>
          </a:bodyPr>
          <a:lstStyle/>
          <a:p>
            <a:pPr marL="502920" indent="-457200">
              <a:buFont typeface="+mj-lt"/>
              <a:buAutoNum type="arabicPeriod"/>
            </a:pPr>
            <a:r>
              <a:rPr lang="en-US" sz="2800" dirty="0" smtClean="0">
                <a:solidFill>
                  <a:schemeClr val="tx1"/>
                </a:solidFill>
              </a:rPr>
              <a:t>Rise up and hear (32:9)</a:t>
            </a:r>
          </a:p>
          <a:p>
            <a:pPr marL="777240" lvl="1" indent="-457200"/>
            <a:r>
              <a:rPr lang="en-US" sz="2400" dirty="0" smtClean="0"/>
              <a:t>What do we hear (Mk. 4:23-25)?</a:t>
            </a:r>
          </a:p>
          <a:p>
            <a:pPr marL="777240" lvl="1" indent="-457200"/>
            <a:r>
              <a:rPr lang="en-US" sz="2400" dirty="0" smtClean="0"/>
              <a:t>How do we hear (Ezek. 40:4)?</a:t>
            </a:r>
          </a:p>
          <a:p>
            <a:pPr marL="1051560" lvl="2" indent="-457200"/>
            <a:r>
              <a:rPr lang="en-US" sz="2400" dirty="0" smtClean="0"/>
              <a:t>Should come to hear</a:t>
            </a:r>
          </a:p>
          <a:p>
            <a:pPr marL="1051560" lvl="2" indent="-457200"/>
            <a:r>
              <a:rPr lang="en-US" sz="2400" dirty="0" smtClean="0"/>
              <a:t>Should “fix” our mind on what is shown</a:t>
            </a:r>
          </a:p>
          <a:p>
            <a:pPr marL="1051560" lvl="2" indent="-457200"/>
            <a:r>
              <a:rPr lang="en-US" sz="2400" dirty="0" smtClean="0"/>
              <a:t>Should be able to declare what we have learned</a:t>
            </a:r>
          </a:p>
          <a:p>
            <a:pPr marL="502920" indent="-457200">
              <a:buFont typeface="+mj-lt"/>
              <a:buAutoNum type="arabicPeriod"/>
            </a:pPr>
            <a:r>
              <a:rPr lang="en-US" sz="2800" dirty="0" smtClean="0">
                <a:solidFill>
                  <a:schemeClr val="tx1"/>
                </a:solidFill>
              </a:rPr>
              <a:t>Look at what is coming down the road (32:10)</a:t>
            </a:r>
          </a:p>
          <a:p>
            <a:pPr marL="502920" indent="-457200">
              <a:buFont typeface="+mj-lt"/>
              <a:buAutoNum type="arabicPeriod"/>
            </a:pPr>
            <a:r>
              <a:rPr lang="en-US" sz="2800" dirty="0" smtClean="0">
                <a:solidFill>
                  <a:schemeClr val="tx1"/>
                </a:solidFill>
              </a:rPr>
              <a:t>Sense the trouble (32:11)</a:t>
            </a:r>
            <a:endParaRPr lang="en-US" sz="2800" dirty="0">
              <a:solidFill>
                <a:schemeClr val="tx1"/>
              </a:solidFill>
            </a:endParaRPr>
          </a:p>
        </p:txBody>
      </p:sp>
      <p:sp>
        <p:nvSpPr>
          <p:cNvPr id="3" name="Title 2"/>
          <p:cNvSpPr>
            <a:spLocks noGrp="1"/>
          </p:cNvSpPr>
          <p:nvPr>
            <p:ph type="title"/>
          </p:nvPr>
        </p:nvSpPr>
        <p:spPr/>
        <p:txBody>
          <a:bodyPr/>
          <a:lstStyle/>
          <a:p>
            <a:r>
              <a:rPr lang="en-US" dirty="0" smtClean="0"/>
              <a:t>The solution To Complacency</a:t>
            </a:r>
            <a:br>
              <a:rPr lang="en-US" dirty="0" smtClean="0"/>
            </a:br>
            <a:r>
              <a:rPr lang="en-US" sz="4400" dirty="0" smtClean="0">
                <a:latin typeface="Bauhaus 93" pitchFamily="82" charset="0"/>
              </a:rPr>
              <a:t>Isaiah 32:9-11</a:t>
            </a:r>
            <a:endParaRPr lang="en-US" sz="4400" dirty="0">
              <a:latin typeface="Bauhaus 93" pitchFamily="82" charset="0"/>
            </a:endParaRPr>
          </a:p>
        </p:txBody>
      </p:sp>
    </p:spTree>
    <p:extLst>
      <p:ext uri="{BB962C8B-B14F-4D97-AF65-F5344CB8AC3E}">
        <p14:creationId xmlns:p14="http://schemas.microsoft.com/office/powerpoint/2010/main" val="2688707549"/>
      </p:ext>
    </p:extLst>
  </p:cSld>
  <p:clrMapOvr>
    <a:overrideClrMapping bg1="dk1" tx1="lt1" bg2="dk2" tx2="lt2" accent1="accent1" accent2="accent2" accent3="accent3" accent4="accent4" accent5="accent5" accent6="accent6" hlink="hlink" folHlink="folHlink"/>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par>
                          <p:cTn id="7" fill="hold">
                            <p:stCondLst>
                              <p:cond delay="0"/>
                            </p:stCondLst>
                            <p:childTnLst>
                              <p:par>
                                <p:cTn id="8" presetID="10" presetClass="entr" presetSubtype="0" fill="hold" nodeType="afterEffect">
                                  <p:stCondLst>
                                    <p:cond delay="0"/>
                                  </p:stCondLst>
                                  <p:childTnLst>
                                    <p:set>
                                      <p:cBhvr>
                                        <p:cTn id="9" dur="1" fill="hold">
                                          <p:stCondLst>
                                            <p:cond delay="0"/>
                                          </p:stCondLst>
                                        </p:cTn>
                                        <p:tgtEl>
                                          <p:spTgt spid="2">
                                            <p:txEl>
                                              <p:pRg st="1" end="1"/>
                                            </p:txEl>
                                          </p:spTgt>
                                        </p:tgtEl>
                                        <p:attrNameLst>
                                          <p:attrName>style.visibility</p:attrName>
                                        </p:attrNameLst>
                                      </p:cBhvr>
                                      <p:to>
                                        <p:strVal val="visible"/>
                                      </p:to>
                                    </p:set>
                                    <p:animEffect transition="in" filter="fade">
                                      <p:cBhvr>
                                        <p:cTn id="10" dur="500"/>
                                        <p:tgtEl>
                                          <p:spTgt spid="2">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animEffect transition="in" filter="fade">
                                      <p:cBhvr>
                                        <p:cTn id="15" dur="500"/>
                                        <p:tgtEl>
                                          <p:spTgt spid="2">
                                            <p:txEl>
                                              <p:pRg st="2" end="2"/>
                                            </p:txEl>
                                          </p:spTgt>
                                        </p:tgtEl>
                                      </p:cBhvr>
                                    </p:animEffect>
                                  </p:childTnLst>
                                </p:cTn>
                              </p:par>
                            </p:childTnLst>
                          </p:cTn>
                        </p:par>
                        <p:par>
                          <p:cTn id="16" fill="hold">
                            <p:stCondLst>
                              <p:cond delay="500"/>
                            </p:stCondLst>
                            <p:childTnLst>
                              <p:par>
                                <p:cTn id="17" presetID="10" presetClass="entr" presetSubtype="0" fill="hold" nodeType="after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animEffect transition="in" filter="fade">
                                      <p:cBhvr>
                                        <p:cTn id="19" dur="500"/>
                                        <p:tgtEl>
                                          <p:spTgt spid="2">
                                            <p:txEl>
                                              <p:pRg st="3" end="3"/>
                                            </p:txEl>
                                          </p:spTgt>
                                        </p:tgtEl>
                                      </p:cBhvr>
                                    </p:animEffect>
                                  </p:childTnLst>
                                </p:cTn>
                              </p:par>
                            </p:childTnLst>
                          </p:cTn>
                        </p:par>
                        <p:par>
                          <p:cTn id="20" fill="hold">
                            <p:stCondLst>
                              <p:cond delay="1000"/>
                            </p:stCondLst>
                            <p:childTnLst>
                              <p:par>
                                <p:cTn id="21" presetID="10" presetClass="entr" presetSubtype="0" fill="hold" nodeType="after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animEffect transition="in" filter="fade">
                                      <p:cBhvr>
                                        <p:cTn id="23" dur="500"/>
                                        <p:tgtEl>
                                          <p:spTgt spid="2">
                                            <p:txEl>
                                              <p:pRg st="4" end="4"/>
                                            </p:txEl>
                                          </p:spTgt>
                                        </p:tgtEl>
                                      </p:cBhvr>
                                    </p:animEffect>
                                  </p:childTnLst>
                                </p:cTn>
                              </p:par>
                            </p:childTnLst>
                          </p:cTn>
                        </p:par>
                        <p:par>
                          <p:cTn id="24" fill="hold">
                            <p:stCondLst>
                              <p:cond delay="1500"/>
                            </p:stCondLst>
                            <p:childTnLst>
                              <p:par>
                                <p:cTn id="25" presetID="10" presetClass="entr" presetSubtype="0" fill="hold" nodeType="afterEffect">
                                  <p:stCondLst>
                                    <p:cond delay="0"/>
                                  </p:stCondLst>
                                  <p:childTnLst>
                                    <p:set>
                                      <p:cBhvr>
                                        <p:cTn id="26" dur="1" fill="hold">
                                          <p:stCondLst>
                                            <p:cond delay="0"/>
                                          </p:stCondLst>
                                        </p:cTn>
                                        <p:tgtEl>
                                          <p:spTgt spid="2">
                                            <p:txEl>
                                              <p:pRg st="5" end="5"/>
                                            </p:txEl>
                                          </p:spTgt>
                                        </p:tgtEl>
                                        <p:attrNameLst>
                                          <p:attrName>style.visibility</p:attrName>
                                        </p:attrNameLst>
                                      </p:cBhvr>
                                      <p:to>
                                        <p:strVal val="visible"/>
                                      </p:to>
                                    </p:set>
                                    <p:animEffect transition="in" filter="fade">
                                      <p:cBhvr>
                                        <p:cTn id="27" dur="500"/>
                                        <p:tgtEl>
                                          <p:spTgt spid="2">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nodeType="clickEffect">
                                  <p:stCondLst>
                                    <p:cond delay="0"/>
                                  </p:stCondLst>
                                  <p:childTnLst>
                                    <p:set>
                                      <p:cBhvr>
                                        <p:cTn id="31"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32" fill="hold">
                      <p:stCondLst>
                        <p:cond delay="indefinite"/>
                      </p:stCondLst>
                      <p:childTnLst>
                        <p:par>
                          <p:cTn id="33" fill="hold">
                            <p:stCondLst>
                              <p:cond delay="0"/>
                            </p:stCondLst>
                            <p:childTnLst>
                              <p:par>
                                <p:cTn id="34" presetID="1" presetClass="entr" presetSubtype="0" fill="hold" nodeType="clickEffect">
                                  <p:stCondLst>
                                    <p:cond delay="0"/>
                                  </p:stCondLst>
                                  <p:childTnLst>
                                    <p:set>
                                      <p:cBhvr>
                                        <p:cTn id="35"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2209800" y="2209800"/>
            <a:ext cx="2438400" cy="381000"/>
          </a:xfrm>
          <a:prstGeom prst="rect">
            <a:avLst/>
          </a:prstGeom>
          <a:ln/>
        </p:spPr>
        <p:style>
          <a:lnRef idx="2">
            <a:schemeClr val="accent5"/>
          </a:lnRef>
          <a:fillRef idx="1">
            <a:schemeClr val="lt1"/>
          </a:fillRef>
          <a:effectRef idx="0">
            <a:schemeClr val="accent5"/>
          </a:effectRef>
          <a:fontRef idx="minor">
            <a:schemeClr val="dk1"/>
          </a:fontRef>
        </p:style>
        <p:txBody>
          <a:bodyPr rtlCol="0" anchor="ctr"/>
          <a:lstStyle/>
          <a:p>
            <a:pPr algn="ctr"/>
            <a:endParaRPr lang="en-US"/>
          </a:p>
        </p:txBody>
      </p:sp>
      <p:sp>
        <p:nvSpPr>
          <p:cNvPr id="6" name="Rectangle 5"/>
          <p:cNvSpPr/>
          <p:nvPr/>
        </p:nvSpPr>
        <p:spPr>
          <a:xfrm>
            <a:off x="2743200" y="1796844"/>
            <a:ext cx="4876800" cy="381000"/>
          </a:xfrm>
          <a:prstGeom prst="rect">
            <a:avLst/>
          </a:prstGeom>
          <a:ln/>
        </p:spPr>
        <p:style>
          <a:lnRef idx="2">
            <a:schemeClr val="accent5"/>
          </a:lnRef>
          <a:fillRef idx="1">
            <a:schemeClr val="lt1"/>
          </a:fillRef>
          <a:effectRef idx="0">
            <a:schemeClr val="accent5"/>
          </a:effectRef>
          <a:fontRef idx="minor">
            <a:schemeClr val="dk1"/>
          </a:fontRef>
        </p:style>
        <p:txBody>
          <a:bodyPr rtlCol="0" anchor="ctr"/>
          <a:lstStyle/>
          <a:p>
            <a:pPr algn="ctr"/>
            <a:endParaRPr lang="en-US">
              <a:solidFill>
                <a:prstClr val="white"/>
              </a:solidFill>
            </a:endParaRPr>
          </a:p>
        </p:txBody>
      </p:sp>
      <p:sp>
        <p:nvSpPr>
          <p:cNvPr id="2" name="Content Placeholder 1"/>
          <p:cNvSpPr>
            <a:spLocks noGrp="1"/>
          </p:cNvSpPr>
          <p:nvPr>
            <p:ph idx="1"/>
          </p:nvPr>
        </p:nvSpPr>
        <p:spPr>
          <a:xfrm>
            <a:off x="380999" y="1719071"/>
            <a:ext cx="8407893" cy="2167129"/>
          </a:xfrm>
        </p:spPr>
        <p:txBody>
          <a:bodyPr>
            <a:normAutofit/>
          </a:bodyPr>
          <a:lstStyle/>
          <a:p>
            <a:pPr marL="45720" indent="0">
              <a:buNone/>
            </a:pPr>
            <a:r>
              <a:rPr lang="en-US" sz="2600" dirty="0" smtClean="0"/>
              <a:t>13  Therefore </a:t>
            </a:r>
            <a:r>
              <a:rPr lang="en-US" sz="2600" dirty="0"/>
              <a:t>gird up the loins of your mind, be sober, and rest your hope fully upon the grace that is to be brought to you at the revelation of Jesus </a:t>
            </a:r>
            <a:r>
              <a:rPr lang="en-US" sz="2600" dirty="0" smtClean="0"/>
              <a:t>Christ</a:t>
            </a:r>
          </a:p>
          <a:p>
            <a:pPr marL="45720" indent="0">
              <a:buNone/>
            </a:pPr>
            <a:endParaRPr lang="en-US" sz="2600" dirty="0"/>
          </a:p>
        </p:txBody>
      </p:sp>
      <p:sp>
        <p:nvSpPr>
          <p:cNvPr id="3" name="Title 2"/>
          <p:cNvSpPr>
            <a:spLocks noGrp="1"/>
          </p:cNvSpPr>
          <p:nvPr>
            <p:ph type="title"/>
          </p:nvPr>
        </p:nvSpPr>
        <p:spPr/>
        <p:txBody>
          <a:bodyPr/>
          <a:lstStyle/>
          <a:p>
            <a:r>
              <a:rPr lang="en-US" dirty="0" smtClean="0"/>
              <a:t>The solution To Complacency</a:t>
            </a:r>
            <a:br>
              <a:rPr lang="en-US" dirty="0" smtClean="0"/>
            </a:br>
            <a:r>
              <a:rPr lang="en-US" sz="4400" dirty="0" smtClean="0">
                <a:latin typeface="Bauhaus 93" pitchFamily="82" charset="0"/>
              </a:rPr>
              <a:t>1 Peter 1:13-16</a:t>
            </a:r>
            <a:endParaRPr lang="en-US" sz="4400" dirty="0">
              <a:latin typeface="Bauhaus 93" pitchFamily="82" charset="0"/>
            </a:endParaRPr>
          </a:p>
        </p:txBody>
      </p:sp>
      <p:sp>
        <p:nvSpPr>
          <p:cNvPr id="7" name="TextBox 6"/>
          <p:cNvSpPr txBox="1"/>
          <p:nvPr/>
        </p:nvSpPr>
        <p:spPr>
          <a:xfrm>
            <a:off x="990600" y="4419600"/>
            <a:ext cx="6961906" cy="1200329"/>
          </a:xfrm>
          <a:prstGeom prst="rect">
            <a:avLst/>
          </a:prstGeom>
          <a:noFill/>
        </p:spPr>
        <p:txBody>
          <a:bodyPr wrap="none" rtlCol="0">
            <a:spAutoFit/>
          </a:bodyPr>
          <a:lstStyle/>
          <a:p>
            <a:pPr marL="742950" indent="-742950">
              <a:buAutoNum type="arabicPeriod"/>
            </a:pPr>
            <a:r>
              <a:rPr lang="en-US" sz="3600" dirty="0" smtClean="0"/>
              <a:t>Gird Up The Loins of Your Mind</a:t>
            </a:r>
          </a:p>
          <a:p>
            <a:pPr marL="742950" indent="-742950">
              <a:buAutoNum type="arabicPeriod"/>
            </a:pPr>
            <a:r>
              <a:rPr lang="en-US" sz="3600" dirty="0" smtClean="0"/>
              <a:t>Rest Your Hope</a:t>
            </a:r>
            <a:endParaRPr lang="en-US" sz="3600" dirty="0"/>
          </a:p>
        </p:txBody>
      </p:sp>
      <p:cxnSp>
        <p:nvCxnSpPr>
          <p:cNvPr id="5" name="Straight Arrow Connector 4"/>
          <p:cNvCxnSpPr/>
          <p:nvPr/>
        </p:nvCxnSpPr>
        <p:spPr>
          <a:xfrm>
            <a:off x="228600" y="1143000"/>
            <a:ext cx="2209800" cy="0"/>
          </a:xfrm>
          <a:prstGeom prst="straightConnector1">
            <a:avLst/>
          </a:prstGeom>
          <a:ln w="76200">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a:off x="6705600" y="1143000"/>
            <a:ext cx="2209800" cy="0"/>
          </a:xfrm>
          <a:prstGeom prst="straightConnector1">
            <a:avLst/>
          </a:prstGeom>
          <a:ln w="76200">
            <a:solidFill>
              <a:schemeClr val="bg1"/>
            </a:solidFill>
            <a:headEnd type="arrow"/>
            <a:tailEnd type="none"/>
          </a:ln>
        </p:spPr>
        <p:style>
          <a:lnRef idx="1">
            <a:schemeClr val="accent1"/>
          </a:lnRef>
          <a:fillRef idx="0">
            <a:schemeClr val="accent1"/>
          </a:fillRef>
          <a:effectRef idx="0">
            <a:schemeClr val="accent1"/>
          </a:effectRef>
          <a:fontRef idx="minor">
            <a:schemeClr val="tx1"/>
          </a:fontRef>
        </p:style>
      </p:cxnSp>
      <p:grpSp>
        <p:nvGrpSpPr>
          <p:cNvPr id="11" name="Group 6"/>
          <p:cNvGrpSpPr>
            <a:grpSpLocks noChangeAspect="1"/>
          </p:cNvGrpSpPr>
          <p:nvPr/>
        </p:nvGrpSpPr>
        <p:grpSpPr bwMode="auto">
          <a:xfrm>
            <a:off x="5827712" y="5019764"/>
            <a:ext cx="1814513" cy="1509712"/>
            <a:chOff x="4322" y="1923"/>
            <a:chExt cx="1143" cy="951"/>
          </a:xfrm>
        </p:grpSpPr>
        <p:sp>
          <p:nvSpPr>
            <p:cNvPr id="12" name="AutoShape 5"/>
            <p:cNvSpPr>
              <a:spLocks noChangeAspect="1" noChangeArrowheads="1" noTextEdit="1"/>
            </p:cNvSpPr>
            <p:nvPr/>
          </p:nvSpPr>
          <p:spPr bwMode="auto">
            <a:xfrm>
              <a:off x="4322" y="1923"/>
              <a:ext cx="1143" cy="9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3" name="Freeform 7"/>
            <p:cNvSpPr>
              <a:spLocks/>
            </p:cNvSpPr>
            <p:nvPr/>
          </p:nvSpPr>
          <p:spPr bwMode="auto">
            <a:xfrm>
              <a:off x="4322" y="1923"/>
              <a:ext cx="1143" cy="951"/>
            </a:xfrm>
            <a:custGeom>
              <a:avLst/>
              <a:gdLst>
                <a:gd name="T0" fmla="*/ 2286 w 2286"/>
                <a:gd name="T1" fmla="*/ 45 h 1902"/>
                <a:gd name="T2" fmla="*/ 1791 w 2286"/>
                <a:gd name="T3" fmla="*/ 1902 h 1902"/>
                <a:gd name="T4" fmla="*/ 533 w 2286"/>
                <a:gd name="T5" fmla="*/ 1902 h 1902"/>
                <a:gd name="T6" fmla="*/ 0 w 2286"/>
                <a:gd name="T7" fmla="*/ 0 h 1902"/>
                <a:gd name="T8" fmla="*/ 2286 w 2286"/>
                <a:gd name="T9" fmla="*/ 45 h 1902"/>
              </a:gdLst>
              <a:ahLst/>
              <a:cxnLst>
                <a:cxn ang="0">
                  <a:pos x="T0" y="T1"/>
                </a:cxn>
                <a:cxn ang="0">
                  <a:pos x="T2" y="T3"/>
                </a:cxn>
                <a:cxn ang="0">
                  <a:pos x="T4" y="T5"/>
                </a:cxn>
                <a:cxn ang="0">
                  <a:pos x="T6" y="T7"/>
                </a:cxn>
                <a:cxn ang="0">
                  <a:pos x="T8" y="T9"/>
                </a:cxn>
              </a:cxnLst>
              <a:rect l="0" t="0" r="r" b="b"/>
              <a:pathLst>
                <a:path w="2286" h="1902">
                  <a:moveTo>
                    <a:pt x="2286" y="45"/>
                  </a:moveTo>
                  <a:lnTo>
                    <a:pt x="1791" y="1902"/>
                  </a:lnTo>
                  <a:lnTo>
                    <a:pt x="533" y="1902"/>
                  </a:lnTo>
                  <a:lnTo>
                    <a:pt x="0" y="0"/>
                  </a:lnTo>
                  <a:lnTo>
                    <a:pt x="2286" y="45"/>
                  </a:lnTo>
                  <a:close/>
                </a:path>
              </a:pathLst>
            </a:custGeom>
            <a:solidFill>
              <a:srgbClr val="B2D1B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4" name="Freeform 8"/>
            <p:cNvSpPr>
              <a:spLocks/>
            </p:cNvSpPr>
            <p:nvPr/>
          </p:nvSpPr>
          <p:spPr bwMode="auto">
            <a:xfrm>
              <a:off x="4332" y="1932"/>
              <a:ext cx="1124" cy="934"/>
            </a:xfrm>
            <a:custGeom>
              <a:avLst/>
              <a:gdLst>
                <a:gd name="T0" fmla="*/ 524 w 2248"/>
                <a:gd name="T1" fmla="*/ 1869 h 1869"/>
                <a:gd name="T2" fmla="*/ 1760 w 2248"/>
                <a:gd name="T3" fmla="*/ 1869 h 1869"/>
                <a:gd name="T4" fmla="*/ 2248 w 2248"/>
                <a:gd name="T5" fmla="*/ 42 h 1869"/>
                <a:gd name="T6" fmla="*/ 0 w 2248"/>
                <a:gd name="T7" fmla="*/ 0 h 1869"/>
                <a:gd name="T8" fmla="*/ 524 w 2248"/>
                <a:gd name="T9" fmla="*/ 1869 h 1869"/>
              </a:gdLst>
              <a:ahLst/>
              <a:cxnLst>
                <a:cxn ang="0">
                  <a:pos x="T0" y="T1"/>
                </a:cxn>
                <a:cxn ang="0">
                  <a:pos x="T2" y="T3"/>
                </a:cxn>
                <a:cxn ang="0">
                  <a:pos x="T4" y="T5"/>
                </a:cxn>
                <a:cxn ang="0">
                  <a:pos x="T6" y="T7"/>
                </a:cxn>
                <a:cxn ang="0">
                  <a:pos x="T8" y="T9"/>
                </a:cxn>
              </a:cxnLst>
              <a:rect l="0" t="0" r="r" b="b"/>
              <a:pathLst>
                <a:path w="2248" h="1869">
                  <a:moveTo>
                    <a:pt x="524" y="1869"/>
                  </a:moveTo>
                  <a:lnTo>
                    <a:pt x="1760" y="1869"/>
                  </a:lnTo>
                  <a:lnTo>
                    <a:pt x="2248" y="42"/>
                  </a:lnTo>
                  <a:lnTo>
                    <a:pt x="0" y="0"/>
                  </a:lnTo>
                  <a:lnTo>
                    <a:pt x="524" y="1869"/>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 name="Freeform 9"/>
            <p:cNvSpPr>
              <a:spLocks/>
            </p:cNvSpPr>
            <p:nvPr/>
          </p:nvSpPr>
          <p:spPr bwMode="auto">
            <a:xfrm>
              <a:off x="4346" y="1947"/>
              <a:ext cx="1095" cy="903"/>
            </a:xfrm>
            <a:custGeom>
              <a:avLst/>
              <a:gdLst>
                <a:gd name="T0" fmla="*/ 2192 w 2192"/>
                <a:gd name="T1" fmla="*/ 38 h 1808"/>
                <a:gd name="T2" fmla="*/ 2189 w 2192"/>
                <a:gd name="T3" fmla="*/ 51 h 1808"/>
                <a:gd name="T4" fmla="*/ 1717 w 2192"/>
                <a:gd name="T5" fmla="*/ 1808 h 1808"/>
                <a:gd name="T6" fmla="*/ 511 w 2192"/>
                <a:gd name="T7" fmla="*/ 1808 h 1808"/>
                <a:gd name="T8" fmla="*/ 4 w 2192"/>
                <a:gd name="T9" fmla="*/ 15 h 1808"/>
                <a:gd name="T10" fmla="*/ 0 w 2192"/>
                <a:gd name="T11" fmla="*/ 0 h 1808"/>
                <a:gd name="T12" fmla="*/ 2192 w 2192"/>
                <a:gd name="T13" fmla="*/ 38 h 1808"/>
              </a:gdLst>
              <a:ahLst/>
              <a:cxnLst>
                <a:cxn ang="0">
                  <a:pos x="T0" y="T1"/>
                </a:cxn>
                <a:cxn ang="0">
                  <a:pos x="T2" y="T3"/>
                </a:cxn>
                <a:cxn ang="0">
                  <a:pos x="T4" y="T5"/>
                </a:cxn>
                <a:cxn ang="0">
                  <a:pos x="T6" y="T7"/>
                </a:cxn>
                <a:cxn ang="0">
                  <a:pos x="T8" y="T9"/>
                </a:cxn>
                <a:cxn ang="0">
                  <a:pos x="T10" y="T11"/>
                </a:cxn>
                <a:cxn ang="0">
                  <a:pos x="T12" y="T13"/>
                </a:cxn>
              </a:cxnLst>
              <a:rect l="0" t="0" r="r" b="b"/>
              <a:pathLst>
                <a:path w="2192" h="1808">
                  <a:moveTo>
                    <a:pt x="2192" y="38"/>
                  </a:moveTo>
                  <a:lnTo>
                    <a:pt x="2189" y="51"/>
                  </a:lnTo>
                  <a:lnTo>
                    <a:pt x="1717" y="1808"/>
                  </a:lnTo>
                  <a:lnTo>
                    <a:pt x="511" y="1808"/>
                  </a:lnTo>
                  <a:lnTo>
                    <a:pt x="4" y="15"/>
                  </a:lnTo>
                  <a:lnTo>
                    <a:pt x="0" y="0"/>
                  </a:lnTo>
                  <a:lnTo>
                    <a:pt x="2192" y="38"/>
                  </a:lnTo>
                  <a:close/>
                </a:path>
              </a:pathLst>
            </a:custGeom>
            <a:solidFill>
              <a:srgbClr val="B2D1B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 name="Freeform 10"/>
            <p:cNvSpPr>
              <a:spLocks/>
            </p:cNvSpPr>
            <p:nvPr/>
          </p:nvSpPr>
          <p:spPr bwMode="auto">
            <a:xfrm>
              <a:off x="4360" y="1959"/>
              <a:ext cx="1068" cy="880"/>
            </a:xfrm>
            <a:custGeom>
              <a:avLst/>
              <a:gdLst>
                <a:gd name="T0" fmla="*/ 499 w 2136"/>
                <a:gd name="T1" fmla="*/ 1761 h 1761"/>
                <a:gd name="T2" fmla="*/ 1669 w 2136"/>
                <a:gd name="T3" fmla="*/ 1761 h 1761"/>
                <a:gd name="T4" fmla="*/ 2136 w 2136"/>
                <a:gd name="T5" fmla="*/ 35 h 1761"/>
                <a:gd name="T6" fmla="*/ 0 w 2136"/>
                <a:gd name="T7" fmla="*/ 0 h 1761"/>
                <a:gd name="T8" fmla="*/ 499 w 2136"/>
                <a:gd name="T9" fmla="*/ 1761 h 1761"/>
              </a:gdLst>
              <a:ahLst/>
              <a:cxnLst>
                <a:cxn ang="0">
                  <a:pos x="T0" y="T1"/>
                </a:cxn>
                <a:cxn ang="0">
                  <a:pos x="T2" y="T3"/>
                </a:cxn>
                <a:cxn ang="0">
                  <a:pos x="T4" y="T5"/>
                </a:cxn>
                <a:cxn ang="0">
                  <a:pos x="T6" y="T7"/>
                </a:cxn>
                <a:cxn ang="0">
                  <a:pos x="T8" y="T9"/>
                </a:cxn>
              </a:cxnLst>
              <a:rect l="0" t="0" r="r" b="b"/>
              <a:pathLst>
                <a:path w="2136" h="1761">
                  <a:moveTo>
                    <a:pt x="499" y="1761"/>
                  </a:moveTo>
                  <a:lnTo>
                    <a:pt x="1669" y="1761"/>
                  </a:lnTo>
                  <a:lnTo>
                    <a:pt x="2136" y="35"/>
                  </a:lnTo>
                  <a:lnTo>
                    <a:pt x="0" y="0"/>
                  </a:lnTo>
                  <a:lnTo>
                    <a:pt x="499" y="176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7" name="Freeform 11"/>
            <p:cNvSpPr>
              <a:spLocks/>
            </p:cNvSpPr>
            <p:nvPr/>
          </p:nvSpPr>
          <p:spPr bwMode="auto">
            <a:xfrm>
              <a:off x="4378" y="1981"/>
              <a:ext cx="1027" cy="835"/>
            </a:xfrm>
            <a:custGeom>
              <a:avLst/>
              <a:gdLst>
                <a:gd name="T0" fmla="*/ 2054 w 2054"/>
                <a:gd name="T1" fmla="*/ 30 h 1671"/>
                <a:gd name="T2" fmla="*/ 2049 w 2054"/>
                <a:gd name="T3" fmla="*/ 52 h 1671"/>
                <a:gd name="T4" fmla="*/ 1609 w 2054"/>
                <a:gd name="T5" fmla="*/ 1656 h 1671"/>
                <a:gd name="T6" fmla="*/ 1606 w 2054"/>
                <a:gd name="T7" fmla="*/ 1671 h 1671"/>
                <a:gd name="T8" fmla="*/ 477 w 2054"/>
                <a:gd name="T9" fmla="*/ 1671 h 1671"/>
                <a:gd name="T10" fmla="*/ 474 w 2054"/>
                <a:gd name="T11" fmla="*/ 1656 h 1671"/>
                <a:gd name="T12" fmla="*/ 6 w 2054"/>
                <a:gd name="T13" fmla="*/ 24 h 1671"/>
                <a:gd name="T14" fmla="*/ 0 w 2054"/>
                <a:gd name="T15" fmla="*/ 0 h 1671"/>
                <a:gd name="T16" fmla="*/ 2054 w 2054"/>
                <a:gd name="T17" fmla="*/ 30 h 16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054" h="1671">
                  <a:moveTo>
                    <a:pt x="2054" y="30"/>
                  </a:moveTo>
                  <a:lnTo>
                    <a:pt x="2049" y="52"/>
                  </a:lnTo>
                  <a:lnTo>
                    <a:pt x="1609" y="1656"/>
                  </a:lnTo>
                  <a:lnTo>
                    <a:pt x="1606" y="1671"/>
                  </a:lnTo>
                  <a:lnTo>
                    <a:pt x="477" y="1671"/>
                  </a:lnTo>
                  <a:lnTo>
                    <a:pt x="474" y="1656"/>
                  </a:lnTo>
                  <a:lnTo>
                    <a:pt x="6" y="24"/>
                  </a:lnTo>
                  <a:lnTo>
                    <a:pt x="0" y="0"/>
                  </a:lnTo>
                  <a:lnTo>
                    <a:pt x="2054" y="30"/>
                  </a:lnTo>
                  <a:close/>
                </a:path>
              </a:pathLst>
            </a:custGeom>
            <a:solidFill>
              <a:srgbClr val="B2D1B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8" name="Freeform 12"/>
            <p:cNvSpPr>
              <a:spLocks/>
            </p:cNvSpPr>
            <p:nvPr/>
          </p:nvSpPr>
          <p:spPr bwMode="auto">
            <a:xfrm>
              <a:off x="4608" y="2012"/>
              <a:ext cx="580" cy="670"/>
            </a:xfrm>
            <a:custGeom>
              <a:avLst/>
              <a:gdLst>
                <a:gd name="T0" fmla="*/ 638 w 1160"/>
                <a:gd name="T1" fmla="*/ 1335 h 1338"/>
                <a:gd name="T2" fmla="*/ 751 w 1160"/>
                <a:gd name="T3" fmla="*/ 1308 h 1338"/>
                <a:gd name="T4" fmla="*/ 855 w 1160"/>
                <a:gd name="T5" fmla="*/ 1258 h 1338"/>
                <a:gd name="T6" fmla="*/ 949 w 1160"/>
                <a:gd name="T7" fmla="*/ 1185 h 1338"/>
                <a:gd name="T8" fmla="*/ 1027 w 1160"/>
                <a:gd name="T9" fmla="*/ 1095 h 1338"/>
                <a:gd name="T10" fmla="*/ 1089 w 1160"/>
                <a:gd name="T11" fmla="*/ 988 h 1338"/>
                <a:gd name="T12" fmla="*/ 1133 w 1160"/>
                <a:gd name="T13" fmla="*/ 868 h 1338"/>
                <a:gd name="T14" fmla="*/ 1156 w 1160"/>
                <a:gd name="T15" fmla="*/ 738 h 1338"/>
                <a:gd name="T16" fmla="*/ 1156 w 1160"/>
                <a:gd name="T17" fmla="*/ 601 h 1338"/>
                <a:gd name="T18" fmla="*/ 1133 w 1160"/>
                <a:gd name="T19" fmla="*/ 471 h 1338"/>
                <a:gd name="T20" fmla="*/ 1089 w 1160"/>
                <a:gd name="T21" fmla="*/ 350 h 1338"/>
                <a:gd name="T22" fmla="*/ 1027 w 1160"/>
                <a:gd name="T23" fmla="*/ 244 h 1338"/>
                <a:gd name="T24" fmla="*/ 949 w 1160"/>
                <a:gd name="T25" fmla="*/ 153 h 1338"/>
                <a:gd name="T26" fmla="*/ 855 w 1160"/>
                <a:gd name="T27" fmla="*/ 80 h 1338"/>
                <a:gd name="T28" fmla="*/ 751 w 1160"/>
                <a:gd name="T29" fmla="*/ 30 h 1338"/>
                <a:gd name="T30" fmla="*/ 638 w 1160"/>
                <a:gd name="T31" fmla="*/ 3 h 1338"/>
                <a:gd name="T32" fmla="*/ 521 w 1160"/>
                <a:gd name="T33" fmla="*/ 3 h 1338"/>
                <a:gd name="T34" fmla="*/ 407 w 1160"/>
                <a:gd name="T35" fmla="*/ 30 h 1338"/>
                <a:gd name="T36" fmla="*/ 303 w 1160"/>
                <a:gd name="T37" fmla="*/ 80 h 1338"/>
                <a:gd name="T38" fmla="*/ 211 w 1160"/>
                <a:gd name="T39" fmla="*/ 153 h 1338"/>
                <a:gd name="T40" fmla="*/ 132 w 1160"/>
                <a:gd name="T41" fmla="*/ 244 h 1338"/>
                <a:gd name="T42" fmla="*/ 70 w 1160"/>
                <a:gd name="T43" fmla="*/ 350 h 1338"/>
                <a:gd name="T44" fmla="*/ 26 w 1160"/>
                <a:gd name="T45" fmla="*/ 471 h 1338"/>
                <a:gd name="T46" fmla="*/ 3 w 1160"/>
                <a:gd name="T47" fmla="*/ 601 h 1338"/>
                <a:gd name="T48" fmla="*/ 3 w 1160"/>
                <a:gd name="T49" fmla="*/ 738 h 1338"/>
                <a:gd name="T50" fmla="*/ 26 w 1160"/>
                <a:gd name="T51" fmla="*/ 868 h 1338"/>
                <a:gd name="T52" fmla="*/ 70 w 1160"/>
                <a:gd name="T53" fmla="*/ 988 h 1338"/>
                <a:gd name="T54" fmla="*/ 132 w 1160"/>
                <a:gd name="T55" fmla="*/ 1095 h 1338"/>
                <a:gd name="T56" fmla="*/ 211 w 1160"/>
                <a:gd name="T57" fmla="*/ 1185 h 1338"/>
                <a:gd name="T58" fmla="*/ 303 w 1160"/>
                <a:gd name="T59" fmla="*/ 1258 h 1338"/>
                <a:gd name="T60" fmla="*/ 407 w 1160"/>
                <a:gd name="T61" fmla="*/ 1308 h 1338"/>
                <a:gd name="T62" fmla="*/ 521 w 1160"/>
                <a:gd name="T63" fmla="*/ 1335 h 13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160" h="1338">
                  <a:moveTo>
                    <a:pt x="580" y="1338"/>
                  </a:moveTo>
                  <a:lnTo>
                    <a:pt x="638" y="1335"/>
                  </a:lnTo>
                  <a:lnTo>
                    <a:pt x="696" y="1324"/>
                  </a:lnTo>
                  <a:lnTo>
                    <a:pt x="751" y="1308"/>
                  </a:lnTo>
                  <a:lnTo>
                    <a:pt x="804" y="1285"/>
                  </a:lnTo>
                  <a:lnTo>
                    <a:pt x="855" y="1258"/>
                  </a:lnTo>
                  <a:lnTo>
                    <a:pt x="904" y="1224"/>
                  </a:lnTo>
                  <a:lnTo>
                    <a:pt x="949" y="1185"/>
                  </a:lnTo>
                  <a:lnTo>
                    <a:pt x="989" y="1142"/>
                  </a:lnTo>
                  <a:lnTo>
                    <a:pt x="1027" y="1095"/>
                  </a:lnTo>
                  <a:lnTo>
                    <a:pt x="1060" y="1043"/>
                  </a:lnTo>
                  <a:lnTo>
                    <a:pt x="1089" y="988"/>
                  </a:lnTo>
                  <a:lnTo>
                    <a:pt x="1113" y="930"/>
                  </a:lnTo>
                  <a:lnTo>
                    <a:pt x="1133" y="868"/>
                  </a:lnTo>
                  <a:lnTo>
                    <a:pt x="1148" y="805"/>
                  </a:lnTo>
                  <a:lnTo>
                    <a:pt x="1156" y="738"/>
                  </a:lnTo>
                  <a:lnTo>
                    <a:pt x="1160" y="670"/>
                  </a:lnTo>
                  <a:lnTo>
                    <a:pt x="1156" y="601"/>
                  </a:lnTo>
                  <a:lnTo>
                    <a:pt x="1148" y="535"/>
                  </a:lnTo>
                  <a:lnTo>
                    <a:pt x="1133" y="471"/>
                  </a:lnTo>
                  <a:lnTo>
                    <a:pt x="1113" y="409"/>
                  </a:lnTo>
                  <a:lnTo>
                    <a:pt x="1089" y="350"/>
                  </a:lnTo>
                  <a:lnTo>
                    <a:pt x="1060" y="294"/>
                  </a:lnTo>
                  <a:lnTo>
                    <a:pt x="1027" y="244"/>
                  </a:lnTo>
                  <a:lnTo>
                    <a:pt x="989" y="195"/>
                  </a:lnTo>
                  <a:lnTo>
                    <a:pt x="949" y="153"/>
                  </a:lnTo>
                  <a:lnTo>
                    <a:pt x="904" y="114"/>
                  </a:lnTo>
                  <a:lnTo>
                    <a:pt x="855" y="80"/>
                  </a:lnTo>
                  <a:lnTo>
                    <a:pt x="804" y="53"/>
                  </a:lnTo>
                  <a:lnTo>
                    <a:pt x="751" y="30"/>
                  </a:lnTo>
                  <a:lnTo>
                    <a:pt x="696" y="13"/>
                  </a:lnTo>
                  <a:lnTo>
                    <a:pt x="638" y="3"/>
                  </a:lnTo>
                  <a:lnTo>
                    <a:pt x="580" y="0"/>
                  </a:lnTo>
                  <a:lnTo>
                    <a:pt x="521" y="3"/>
                  </a:lnTo>
                  <a:lnTo>
                    <a:pt x="463" y="13"/>
                  </a:lnTo>
                  <a:lnTo>
                    <a:pt x="407" y="30"/>
                  </a:lnTo>
                  <a:lnTo>
                    <a:pt x="354" y="53"/>
                  </a:lnTo>
                  <a:lnTo>
                    <a:pt x="303" y="80"/>
                  </a:lnTo>
                  <a:lnTo>
                    <a:pt x="256" y="114"/>
                  </a:lnTo>
                  <a:lnTo>
                    <a:pt x="211" y="153"/>
                  </a:lnTo>
                  <a:lnTo>
                    <a:pt x="169" y="195"/>
                  </a:lnTo>
                  <a:lnTo>
                    <a:pt x="132" y="244"/>
                  </a:lnTo>
                  <a:lnTo>
                    <a:pt x="99" y="294"/>
                  </a:lnTo>
                  <a:lnTo>
                    <a:pt x="70" y="350"/>
                  </a:lnTo>
                  <a:lnTo>
                    <a:pt x="46" y="409"/>
                  </a:lnTo>
                  <a:lnTo>
                    <a:pt x="26" y="471"/>
                  </a:lnTo>
                  <a:lnTo>
                    <a:pt x="11" y="535"/>
                  </a:lnTo>
                  <a:lnTo>
                    <a:pt x="3" y="601"/>
                  </a:lnTo>
                  <a:lnTo>
                    <a:pt x="0" y="670"/>
                  </a:lnTo>
                  <a:lnTo>
                    <a:pt x="3" y="738"/>
                  </a:lnTo>
                  <a:lnTo>
                    <a:pt x="11" y="805"/>
                  </a:lnTo>
                  <a:lnTo>
                    <a:pt x="26" y="868"/>
                  </a:lnTo>
                  <a:lnTo>
                    <a:pt x="46" y="930"/>
                  </a:lnTo>
                  <a:lnTo>
                    <a:pt x="70" y="988"/>
                  </a:lnTo>
                  <a:lnTo>
                    <a:pt x="99" y="1043"/>
                  </a:lnTo>
                  <a:lnTo>
                    <a:pt x="132" y="1095"/>
                  </a:lnTo>
                  <a:lnTo>
                    <a:pt x="169" y="1142"/>
                  </a:lnTo>
                  <a:lnTo>
                    <a:pt x="211" y="1185"/>
                  </a:lnTo>
                  <a:lnTo>
                    <a:pt x="256" y="1224"/>
                  </a:lnTo>
                  <a:lnTo>
                    <a:pt x="303" y="1258"/>
                  </a:lnTo>
                  <a:lnTo>
                    <a:pt x="354" y="1285"/>
                  </a:lnTo>
                  <a:lnTo>
                    <a:pt x="407" y="1308"/>
                  </a:lnTo>
                  <a:lnTo>
                    <a:pt x="463" y="1324"/>
                  </a:lnTo>
                  <a:lnTo>
                    <a:pt x="521" y="1335"/>
                  </a:lnTo>
                  <a:lnTo>
                    <a:pt x="580" y="1338"/>
                  </a:lnTo>
                  <a:close/>
                </a:path>
              </a:pathLst>
            </a:custGeom>
            <a:solidFill>
              <a:srgbClr val="B2D1B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 name="Freeform 13"/>
            <p:cNvSpPr>
              <a:spLocks/>
            </p:cNvSpPr>
            <p:nvPr/>
          </p:nvSpPr>
          <p:spPr bwMode="auto">
            <a:xfrm>
              <a:off x="4610" y="2016"/>
              <a:ext cx="575" cy="663"/>
            </a:xfrm>
            <a:custGeom>
              <a:avLst/>
              <a:gdLst>
                <a:gd name="T0" fmla="*/ 634 w 1150"/>
                <a:gd name="T1" fmla="*/ 1323 h 1326"/>
                <a:gd name="T2" fmla="*/ 746 w 1150"/>
                <a:gd name="T3" fmla="*/ 1297 h 1326"/>
                <a:gd name="T4" fmla="*/ 849 w 1150"/>
                <a:gd name="T5" fmla="*/ 1246 h 1326"/>
                <a:gd name="T6" fmla="*/ 941 w 1150"/>
                <a:gd name="T7" fmla="*/ 1176 h 1326"/>
                <a:gd name="T8" fmla="*/ 1018 w 1150"/>
                <a:gd name="T9" fmla="*/ 1086 h 1326"/>
                <a:gd name="T10" fmla="*/ 1081 w 1150"/>
                <a:gd name="T11" fmla="*/ 980 h 1326"/>
                <a:gd name="T12" fmla="*/ 1124 w 1150"/>
                <a:gd name="T13" fmla="*/ 861 h 1326"/>
                <a:gd name="T14" fmla="*/ 1146 w 1150"/>
                <a:gd name="T15" fmla="*/ 732 h 1326"/>
                <a:gd name="T16" fmla="*/ 1146 w 1150"/>
                <a:gd name="T17" fmla="*/ 596 h 1326"/>
                <a:gd name="T18" fmla="*/ 1124 w 1150"/>
                <a:gd name="T19" fmla="*/ 466 h 1326"/>
                <a:gd name="T20" fmla="*/ 1081 w 1150"/>
                <a:gd name="T21" fmla="*/ 347 h 1326"/>
                <a:gd name="T22" fmla="*/ 1018 w 1150"/>
                <a:gd name="T23" fmla="*/ 241 h 1326"/>
                <a:gd name="T24" fmla="*/ 941 w 1150"/>
                <a:gd name="T25" fmla="*/ 151 h 1326"/>
                <a:gd name="T26" fmla="*/ 849 w 1150"/>
                <a:gd name="T27" fmla="*/ 80 h 1326"/>
                <a:gd name="T28" fmla="*/ 746 w 1150"/>
                <a:gd name="T29" fmla="*/ 30 h 1326"/>
                <a:gd name="T30" fmla="*/ 634 w 1150"/>
                <a:gd name="T31" fmla="*/ 4 h 1326"/>
                <a:gd name="T32" fmla="*/ 517 w 1150"/>
                <a:gd name="T33" fmla="*/ 4 h 1326"/>
                <a:gd name="T34" fmla="*/ 404 w 1150"/>
                <a:gd name="T35" fmla="*/ 30 h 1326"/>
                <a:gd name="T36" fmla="*/ 301 w 1150"/>
                <a:gd name="T37" fmla="*/ 80 h 1326"/>
                <a:gd name="T38" fmla="*/ 209 w 1150"/>
                <a:gd name="T39" fmla="*/ 151 h 1326"/>
                <a:gd name="T40" fmla="*/ 132 w 1150"/>
                <a:gd name="T41" fmla="*/ 241 h 1326"/>
                <a:gd name="T42" fmla="*/ 70 w 1150"/>
                <a:gd name="T43" fmla="*/ 347 h 1326"/>
                <a:gd name="T44" fmla="*/ 26 w 1150"/>
                <a:gd name="T45" fmla="*/ 466 h 1326"/>
                <a:gd name="T46" fmla="*/ 4 w 1150"/>
                <a:gd name="T47" fmla="*/ 596 h 1326"/>
                <a:gd name="T48" fmla="*/ 4 w 1150"/>
                <a:gd name="T49" fmla="*/ 732 h 1326"/>
                <a:gd name="T50" fmla="*/ 26 w 1150"/>
                <a:gd name="T51" fmla="*/ 861 h 1326"/>
                <a:gd name="T52" fmla="*/ 70 w 1150"/>
                <a:gd name="T53" fmla="*/ 980 h 1326"/>
                <a:gd name="T54" fmla="*/ 132 w 1150"/>
                <a:gd name="T55" fmla="*/ 1086 h 1326"/>
                <a:gd name="T56" fmla="*/ 209 w 1150"/>
                <a:gd name="T57" fmla="*/ 1176 h 1326"/>
                <a:gd name="T58" fmla="*/ 301 w 1150"/>
                <a:gd name="T59" fmla="*/ 1246 h 1326"/>
                <a:gd name="T60" fmla="*/ 404 w 1150"/>
                <a:gd name="T61" fmla="*/ 1297 h 1326"/>
                <a:gd name="T62" fmla="*/ 517 w 1150"/>
                <a:gd name="T63" fmla="*/ 1323 h 1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150" h="1326">
                  <a:moveTo>
                    <a:pt x="576" y="1326"/>
                  </a:moveTo>
                  <a:lnTo>
                    <a:pt x="634" y="1323"/>
                  </a:lnTo>
                  <a:lnTo>
                    <a:pt x="691" y="1313"/>
                  </a:lnTo>
                  <a:lnTo>
                    <a:pt x="746" y="1297"/>
                  </a:lnTo>
                  <a:lnTo>
                    <a:pt x="799" y="1275"/>
                  </a:lnTo>
                  <a:lnTo>
                    <a:pt x="849" y="1246"/>
                  </a:lnTo>
                  <a:lnTo>
                    <a:pt x="896" y="1214"/>
                  </a:lnTo>
                  <a:lnTo>
                    <a:pt x="941" y="1176"/>
                  </a:lnTo>
                  <a:lnTo>
                    <a:pt x="981" y="1132"/>
                  </a:lnTo>
                  <a:lnTo>
                    <a:pt x="1018" y="1086"/>
                  </a:lnTo>
                  <a:lnTo>
                    <a:pt x="1052" y="1034"/>
                  </a:lnTo>
                  <a:lnTo>
                    <a:pt x="1081" y="980"/>
                  </a:lnTo>
                  <a:lnTo>
                    <a:pt x="1105" y="922"/>
                  </a:lnTo>
                  <a:lnTo>
                    <a:pt x="1124" y="861"/>
                  </a:lnTo>
                  <a:lnTo>
                    <a:pt x="1138" y="798"/>
                  </a:lnTo>
                  <a:lnTo>
                    <a:pt x="1146" y="732"/>
                  </a:lnTo>
                  <a:lnTo>
                    <a:pt x="1150" y="664"/>
                  </a:lnTo>
                  <a:lnTo>
                    <a:pt x="1146" y="596"/>
                  </a:lnTo>
                  <a:lnTo>
                    <a:pt x="1138" y="530"/>
                  </a:lnTo>
                  <a:lnTo>
                    <a:pt x="1124" y="466"/>
                  </a:lnTo>
                  <a:lnTo>
                    <a:pt x="1105" y="405"/>
                  </a:lnTo>
                  <a:lnTo>
                    <a:pt x="1081" y="347"/>
                  </a:lnTo>
                  <a:lnTo>
                    <a:pt x="1052" y="293"/>
                  </a:lnTo>
                  <a:lnTo>
                    <a:pt x="1018" y="241"/>
                  </a:lnTo>
                  <a:lnTo>
                    <a:pt x="981" y="194"/>
                  </a:lnTo>
                  <a:lnTo>
                    <a:pt x="941" y="151"/>
                  </a:lnTo>
                  <a:lnTo>
                    <a:pt x="896" y="113"/>
                  </a:lnTo>
                  <a:lnTo>
                    <a:pt x="849" y="80"/>
                  </a:lnTo>
                  <a:lnTo>
                    <a:pt x="799" y="52"/>
                  </a:lnTo>
                  <a:lnTo>
                    <a:pt x="746" y="30"/>
                  </a:lnTo>
                  <a:lnTo>
                    <a:pt x="691" y="14"/>
                  </a:lnTo>
                  <a:lnTo>
                    <a:pt x="634" y="4"/>
                  </a:lnTo>
                  <a:lnTo>
                    <a:pt x="576" y="0"/>
                  </a:lnTo>
                  <a:lnTo>
                    <a:pt x="517" y="4"/>
                  </a:lnTo>
                  <a:lnTo>
                    <a:pt x="459" y="14"/>
                  </a:lnTo>
                  <a:lnTo>
                    <a:pt x="404" y="30"/>
                  </a:lnTo>
                  <a:lnTo>
                    <a:pt x="352" y="52"/>
                  </a:lnTo>
                  <a:lnTo>
                    <a:pt x="301" y="80"/>
                  </a:lnTo>
                  <a:lnTo>
                    <a:pt x="254" y="113"/>
                  </a:lnTo>
                  <a:lnTo>
                    <a:pt x="209" y="151"/>
                  </a:lnTo>
                  <a:lnTo>
                    <a:pt x="169" y="194"/>
                  </a:lnTo>
                  <a:lnTo>
                    <a:pt x="132" y="241"/>
                  </a:lnTo>
                  <a:lnTo>
                    <a:pt x="98" y="293"/>
                  </a:lnTo>
                  <a:lnTo>
                    <a:pt x="70" y="347"/>
                  </a:lnTo>
                  <a:lnTo>
                    <a:pt x="45" y="405"/>
                  </a:lnTo>
                  <a:lnTo>
                    <a:pt x="26" y="466"/>
                  </a:lnTo>
                  <a:lnTo>
                    <a:pt x="12" y="530"/>
                  </a:lnTo>
                  <a:lnTo>
                    <a:pt x="4" y="596"/>
                  </a:lnTo>
                  <a:lnTo>
                    <a:pt x="0" y="664"/>
                  </a:lnTo>
                  <a:lnTo>
                    <a:pt x="4" y="732"/>
                  </a:lnTo>
                  <a:lnTo>
                    <a:pt x="12" y="798"/>
                  </a:lnTo>
                  <a:lnTo>
                    <a:pt x="26" y="861"/>
                  </a:lnTo>
                  <a:lnTo>
                    <a:pt x="45" y="922"/>
                  </a:lnTo>
                  <a:lnTo>
                    <a:pt x="70" y="980"/>
                  </a:lnTo>
                  <a:lnTo>
                    <a:pt x="98" y="1034"/>
                  </a:lnTo>
                  <a:lnTo>
                    <a:pt x="132" y="1086"/>
                  </a:lnTo>
                  <a:lnTo>
                    <a:pt x="169" y="1132"/>
                  </a:lnTo>
                  <a:lnTo>
                    <a:pt x="209" y="1176"/>
                  </a:lnTo>
                  <a:lnTo>
                    <a:pt x="254" y="1214"/>
                  </a:lnTo>
                  <a:lnTo>
                    <a:pt x="301" y="1246"/>
                  </a:lnTo>
                  <a:lnTo>
                    <a:pt x="352" y="1275"/>
                  </a:lnTo>
                  <a:lnTo>
                    <a:pt x="404" y="1297"/>
                  </a:lnTo>
                  <a:lnTo>
                    <a:pt x="459" y="1313"/>
                  </a:lnTo>
                  <a:lnTo>
                    <a:pt x="517" y="1323"/>
                  </a:lnTo>
                  <a:lnTo>
                    <a:pt x="576" y="1326"/>
                  </a:lnTo>
                  <a:close/>
                </a:path>
              </a:pathLst>
            </a:custGeom>
            <a:solidFill>
              <a:srgbClr val="B7D3B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 name="Freeform 14"/>
            <p:cNvSpPr>
              <a:spLocks/>
            </p:cNvSpPr>
            <p:nvPr/>
          </p:nvSpPr>
          <p:spPr bwMode="auto">
            <a:xfrm>
              <a:off x="4613" y="2019"/>
              <a:ext cx="569" cy="656"/>
            </a:xfrm>
            <a:custGeom>
              <a:avLst/>
              <a:gdLst>
                <a:gd name="T0" fmla="*/ 627 w 1138"/>
                <a:gd name="T1" fmla="*/ 1310 h 1314"/>
                <a:gd name="T2" fmla="*/ 739 w 1138"/>
                <a:gd name="T3" fmla="*/ 1284 h 1314"/>
                <a:gd name="T4" fmla="*/ 841 w 1138"/>
                <a:gd name="T5" fmla="*/ 1234 h 1314"/>
                <a:gd name="T6" fmla="*/ 930 w 1138"/>
                <a:gd name="T7" fmla="*/ 1164 h 1314"/>
                <a:gd name="T8" fmla="*/ 1008 w 1138"/>
                <a:gd name="T9" fmla="*/ 1075 h 1314"/>
                <a:gd name="T10" fmla="*/ 1069 w 1138"/>
                <a:gd name="T11" fmla="*/ 971 h 1314"/>
                <a:gd name="T12" fmla="*/ 1113 w 1138"/>
                <a:gd name="T13" fmla="*/ 853 h 1314"/>
                <a:gd name="T14" fmla="*/ 1135 w 1138"/>
                <a:gd name="T15" fmla="*/ 725 h 1314"/>
                <a:gd name="T16" fmla="*/ 1135 w 1138"/>
                <a:gd name="T17" fmla="*/ 591 h 1314"/>
                <a:gd name="T18" fmla="*/ 1113 w 1138"/>
                <a:gd name="T19" fmla="*/ 462 h 1314"/>
                <a:gd name="T20" fmla="*/ 1069 w 1138"/>
                <a:gd name="T21" fmla="*/ 345 h 1314"/>
                <a:gd name="T22" fmla="*/ 1008 w 1138"/>
                <a:gd name="T23" fmla="*/ 240 h 1314"/>
                <a:gd name="T24" fmla="*/ 930 w 1138"/>
                <a:gd name="T25" fmla="*/ 150 h 1314"/>
                <a:gd name="T26" fmla="*/ 841 w 1138"/>
                <a:gd name="T27" fmla="*/ 80 h 1314"/>
                <a:gd name="T28" fmla="*/ 739 w 1138"/>
                <a:gd name="T29" fmla="*/ 30 h 1314"/>
                <a:gd name="T30" fmla="*/ 627 w 1138"/>
                <a:gd name="T31" fmla="*/ 4 h 1314"/>
                <a:gd name="T32" fmla="*/ 511 w 1138"/>
                <a:gd name="T33" fmla="*/ 4 h 1314"/>
                <a:gd name="T34" fmla="*/ 400 w 1138"/>
                <a:gd name="T35" fmla="*/ 30 h 1314"/>
                <a:gd name="T36" fmla="*/ 298 w 1138"/>
                <a:gd name="T37" fmla="*/ 80 h 1314"/>
                <a:gd name="T38" fmla="*/ 208 w 1138"/>
                <a:gd name="T39" fmla="*/ 150 h 1314"/>
                <a:gd name="T40" fmla="*/ 130 w 1138"/>
                <a:gd name="T41" fmla="*/ 240 h 1314"/>
                <a:gd name="T42" fmla="*/ 69 w 1138"/>
                <a:gd name="T43" fmla="*/ 345 h 1314"/>
                <a:gd name="T44" fmla="*/ 26 w 1138"/>
                <a:gd name="T45" fmla="*/ 462 h 1314"/>
                <a:gd name="T46" fmla="*/ 4 w 1138"/>
                <a:gd name="T47" fmla="*/ 591 h 1314"/>
                <a:gd name="T48" fmla="*/ 4 w 1138"/>
                <a:gd name="T49" fmla="*/ 725 h 1314"/>
                <a:gd name="T50" fmla="*/ 26 w 1138"/>
                <a:gd name="T51" fmla="*/ 853 h 1314"/>
                <a:gd name="T52" fmla="*/ 69 w 1138"/>
                <a:gd name="T53" fmla="*/ 971 h 1314"/>
                <a:gd name="T54" fmla="*/ 130 w 1138"/>
                <a:gd name="T55" fmla="*/ 1075 h 1314"/>
                <a:gd name="T56" fmla="*/ 208 w 1138"/>
                <a:gd name="T57" fmla="*/ 1164 h 1314"/>
                <a:gd name="T58" fmla="*/ 298 w 1138"/>
                <a:gd name="T59" fmla="*/ 1234 h 1314"/>
                <a:gd name="T60" fmla="*/ 400 w 1138"/>
                <a:gd name="T61" fmla="*/ 1284 h 1314"/>
                <a:gd name="T62" fmla="*/ 511 w 1138"/>
                <a:gd name="T63" fmla="*/ 1310 h 13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138" h="1314">
                  <a:moveTo>
                    <a:pt x="570" y="1314"/>
                  </a:moveTo>
                  <a:lnTo>
                    <a:pt x="627" y="1310"/>
                  </a:lnTo>
                  <a:lnTo>
                    <a:pt x="684" y="1300"/>
                  </a:lnTo>
                  <a:lnTo>
                    <a:pt x="739" y="1284"/>
                  </a:lnTo>
                  <a:lnTo>
                    <a:pt x="791" y="1262"/>
                  </a:lnTo>
                  <a:lnTo>
                    <a:pt x="841" y="1234"/>
                  </a:lnTo>
                  <a:lnTo>
                    <a:pt x="888" y="1202"/>
                  </a:lnTo>
                  <a:lnTo>
                    <a:pt x="930" y="1164"/>
                  </a:lnTo>
                  <a:lnTo>
                    <a:pt x="972" y="1122"/>
                  </a:lnTo>
                  <a:lnTo>
                    <a:pt x="1008" y="1075"/>
                  </a:lnTo>
                  <a:lnTo>
                    <a:pt x="1041" y="1024"/>
                  </a:lnTo>
                  <a:lnTo>
                    <a:pt x="1069" y="971"/>
                  </a:lnTo>
                  <a:lnTo>
                    <a:pt x="1093" y="914"/>
                  </a:lnTo>
                  <a:lnTo>
                    <a:pt x="1113" y="853"/>
                  </a:lnTo>
                  <a:lnTo>
                    <a:pt x="1126" y="791"/>
                  </a:lnTo>
                  <a:lnTo>
                    <a:pt x="1135" y="725"/>
                  </a:lnTo>
                  <a:lnTo>
                    <a:pt x="1138" y="658"/>
                  </a:lnTo>
                  <a:lnTo>
                    <a:pt x="1135" y="591"/>
                  </a:lnTo>
                  <a:lnTo>
                    <a:pt x="1126" y="526"/>
                  </a:lnTo>
                  <a:lnTo>
                    <a:pt x="1113" y="462"/>
                  </a:lnTo>
                  <a:lnTo>
                    <a:pt x="1093" y="401"/>
                  </a:lnTo>
                  <a:lnTo>
                    <a:pt x="1069" y="345"/>
                  </a:lnTo>
                  <a:lnTo>
                    <a:pt x="1041" y="289"/>
                  </a:lnTo>
                  <a:lnTo>
                    <a:pt x="1008" y="240"/>
                  </a:lnTo>
                  <a:lnTo>
                    <a:pt x="972" y="193"/>
                  </a:lnTo>
                  <a:lnTo>
                    <a:pt x="930" y="150"/>
                  </a:lnTo>
                  <a:lnTo>
                    <a:pt x="888" y="112"/>
                  </a:lnTo>
                  <a:lnTo>
                    <a:pt x="841" y="80"/>
                  </a:lnTo>
                  <a:lnTo>
                    <a:pt x="791" y="52"/>
                  </a:lnTo>
                  <a:lnTo>
                    <a:pt x="739" y="30"/>
                  </a:lnTo>
                  <a:lnTo>
                    <a:pt x="684" y="14"/>
                  </a:lnTo>
                  <a:lnTo>
                    <a:pt x="627" y="4"/>
                  </a:lnTo>
                  <a:lnTo>
                    <a:pt x="570" y="0"/>
                  </a:lnTo>
                  <a:lnTo>
                    <a:pt x="511" y="4"/>
                  </a:lnTo>
                  <a:lnTo>
                    <a:pt x="454" y="14"/>
                  </a:lnTo>
                  <a:lnTo>
                    <a:pt x="400" y="30"/>
                  </a:lnTo>
                  <a:lnTo>
                    <a:pt x="348" y="52"/>
                  </a:lnTo>
                  <a:lnTo>
                    <a:pt x="298" y="80"/>
                  </a:lnTo>
                  <a:lnTo>
                    <a:pt x="251" y="112"/>
                  </a:lnTo>
                  <a:lnTo>
                    <a:pt x="208" y="150"/>
                  </a:lnTo>
                  <a:lnTo>
                    <a:pt x="167" y="193"/>
                  </a:lnTo>
                  <a:lnTo>
                    <a:pt x="130" y="240"/>
                  </a:lnTo>
                  <a:lnTo>
                    <a:pt x="97" y="289"/>
                  </a:lnTo>
                  <a:lnTo>
                    <a:pt x="69" y="345"/>
                  </a:lnTo>
                  <a:lnTo>
                    <a:pt x="45" y="401"/>
                  </a:lnTo>
                  <a:lnTo>
                    <a:pt x="26" y="462"/>
                  </a:lnTo>
                  <a:lnTo>
                    <a:pt x="12" y="526"/>
                  </a:lnTo>
                  <a:lnTo>
                    <a:pt x="4" y="591"/>
                  </a:lnTo>
                  <a:lnTo>
                    <a:pt x="0" y="658"/>
                  </a:lnTo>
                  <a:lnTo>
                    <a:pt x="4" y="725"/>
                  </a:lnTo>
                  <a:lnTo>
                    <a:pt x="12" y="791"/>
                  </a:lnTo>
                  <a:lnTo>
                    <a:pt x="26" y="853"/>
                  </a:lnTo>
                  <a:lnTo>
                    <a:pt x="45" y="914"/>
                  </a:lnTo>
                  <a:lnTo>
                    <a:pt x="69" y="971"/>
                  </a:lnTo>
                  <a:lnTo>
                    <a:pt x="97" y="1024"/>
                  </a:lnTo>
                  <a:lnTo>
                    <a:pt x="130" y="1075"/>
                  </a:lnTo>
                  <a:lnTo>
                    <a:pt x="167" y="1122"/>
                  </a:lnTo>
                  <a:lnTo>
                    <a:pt x="208" y="1164"/>
                  </a:lnTo>
                  <a:lnTo>
                    <a:pt x="251" y="1202"/>
                  </a:lnTo>
                  <a:lnTo>
                    <a:pt x="298" y="1234"/>
                  </a:lnTo>
                  <a:lnTo>
                    <a:pt x="348" y="1262"/>
                  </a:lnTo>
                  <a:lnTo>
                    <a:pt x="400" y="1284"/>
                  </a:lnTo>
                  <a:lnTo>
                    <a:pt x="454" y="1300"/>
                  </a:lnTo>
                  <a:lnTo>
                    <a:pt x="511" y="1310"/>
                  </a:lnTo>
                  <a:lnTo>
                    <a:pt x="570" y="1314"/>
                  </a:lnTo>
                  <a:close/>
                </a:path>
              </a:pathLst>
            </a:custGeom>
            <a:solidFill>
              <a:srgbClr val="BFD8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 name="Freeform 15"/>
            <p:cNvSpPr>
              <a:spLocks/>
            </p:cNvSpPr>
            <p:nvPr/>
          </p:nvSpPr>
          <p:spPr bwMode="auto">
            <a:xfrm>
              <a:off x="4615" y="2021"/>
              <a:ext cx="565" cy="651"/>
            </a:xfrm>
            <a:custGeom>
              <a:avLst/>
              <a:gdLst>
                <a:gd name="T0" fmla="*/ 622 w 1128"/>
                <a:gd name="T1" fmla="*/ 1298 h 1302"/>
                <a:gd name="T2" fmla="*/ 732 w 1128"/>
                <a:gd name="T3" fmla="*/ 1273 h 1302"/>
                <a:gd name="T4" fmla="*/ 833 w 1128"/>
                <a:gd name="T5" fmla="*/ 1223 h 1302"/>
                <a:gd name="T6" fmla="*/ 923 w 1128"/>
                <a:gd name="T7" fmla="*/ 1153 h 1302"/>
                <a:gd name="T8" fmla="*/ 999 w 1128"/>
                <a:gd name="T9" fmla="*/ 1066 h 1302"/>
                <a:gd name="T10" fmla="*/ 1060 w 1128"/>
                <a:gd name="T11" fmla="*/ 962 h 1302"/>
                <a:gd name="T12" fmla="*/ 1103 w 1128"/>
                <a:gd name="T13" fmla="*/ 846 h 1302"/>
                <a:gd name="T14" fmla="*/ 1125 w 1128"/>
                <a:gd name="T15" fmla="*/ 719 h 1302"/>
                <a:gd name="T16" fmla="*/ 1125 w 1128"/>
                <a:gd name="T17" fmla="*/ 585 h 1302"/>
                <a:gd name="T18" fmla="*/ 1103 w 1128"/>
                <a:gd name="T19" fmla="*/ 459 h 1302"/>
                <a:gd name="T20" fmla="*/ 1060 w 1128"/>
                <a:gd name="T21" fmla="*/ 341 h 1302"/>
                <a:gd name="T22" fmla="*/ 999 w 1128"/>
                <a:gd name="T23" fmla="*/ 237 h 1302"/>
                <a:gd name="T24" fmla="*/ 923 w 1128"/>
                <a:gd name="T25" fmla="*/ 149 h 1302"/>
                <a:gd name="T26" fmla="*/ 833 w 1128"/>
                <a:gd name="T27" fmla="*/ 78 h 1302"/>
                <a:gd name="T28" fmla="*/ 732 w 1128"/>
                <a:gd name="T29" fmla="*/ 29 h 1302"/>
                <a:gd name="T30" fmla="*/ 622 w 1128"/>
                <a:gd name="T31" fmla="*/ 3 h 1302"/>
                <a:gd name="T32" fmla="*/ 507 w 1128"/>
                <a:gd name="T33" fmla="*/ 3 h 1302"/>
                <a:gd name="T34" fmla="*/ 396 w 1128"/>
                <a:gd name="T35" fmla="*/ 29 h 1302"/>
                <a:gd name="T36" fmla="*/ 295 w 1128"/>
                <a:gd name="T37" fmla="*/ 78 h 1302"/>
                <a:gd name="T38" fmla="*/ 205 w 1128"/>
                <a:gd name="T39" fmla="*/ 149 h 1302"/>
                <a:gd name="T40" fmla="*/ 129 w 1128"/>
                <a:gd name="T41" fmla="*/ 237 h 1302"/>
                <a:gd name="T42" fmla="*/ 68 w 1128"/>
                <a:gd name="T43" fmla="*/ 341 h 1302"/>
                <a:gd name="T44" fmla="*/ 25 w 1128"/>
                <a:gd name="T45" fmla="*/ 459 h 1302"/>
                <a:gd name="T46" fmla="*/ 3 w 1128"/>
                <a:gd name="T47" fmla="*/ 585 h 1302"/>
                <a:gd name="T48" fmla="*/ 3 w 1128"/>
                <a:gd name="T49" fmla="*/ 719 h 1302"/>
                <a:gd name="T50" fmla="*/ 25 w 1128"/>
                <a:gd name="T51" fmla="*/ 846 h 1302"/>
                <a:gd name="T52" fmla="*/ 68 w 1128"/>
                <a:gd name="T53" fmla="*/ 962 h 1302"/>
                <a:gd name="T54" fmla="*/ 129 w 1128"/>
                <a:gd name="T55" fmla="*/ 1066 h 1302"/>
                <a:gd name="T56" fmla="*/ 205 w 1128"/>
                <a:gd name="T57" fmla="*/ 1153 h 1302"/>
                <a:gd name="T58" fmla="*/ 295 w 1128"/>
                <a:gd name="T59" fmla="*/ 1223 h 1302"/>
                <a:gd name="T60" fmla="*/ 396 w 1128"/>
                <a:gd name="T61" fmla="*/ 1273 h 1302"/>
                <a:gd name="T62" fmla="*/ 507 w 1128"/>
                <a:gd name="T63" fmla="*/ 1298 h 13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128" h="1302">
                  <a:moveTo>
                    <a:pt x="565" y="1302"/>
                  </a:moveTo>
                  <a:lnTo>
                    <a:pt x="622" y="1298"/>
                  </a:lnTo>
                  <a:lnTo>
                    <a:pt x="679" y="1289"/>
                  </a:lnTo>
                  <a:lnTo>
                    <a:pt x="732" y="1273"/>
                  </a:lnTo>
                  <a:lnTo>
                    <a:pt x="784" y="1251"/>
                  </a:lnTo>
                  <a:lnTo>
                    <a:pt x="833" y="1223"/>
                  </a:lnTo>
                  <a:lnTo>
                    <a:pt x="879" y="1191"/>
                  </a:lnTo>
                  <a:lnTo>
                    <a:pt x="923" y="1153"/>
                  </a:lnTo>
                  <a:lnTo>
                    <a:pt x="964" y="1112"/>
                  </a:lnTo>
                  <a:lnTo>
                    <a:pt x="999" y="1066"/>
                  </a:lnTo>
                  <a:lnTo>
                    <a:pt x="1032" y="1016"/>
                  </a:lnTo>
                  <a:lnTo>
                    <a:pt x="1060" y="962"/>
                  </a:lnTo>
                  <a:lnTo>
                    <a:pt x="1085" y="905"/>
                  </a:lnTo>
                  <a:lnTo>
                    <a:pt x="1103" y="846"/>
                  </a:lnTo>
                  <a:lnTo>
                    <a:pt x="1117" y="783"/>
                  </a:lnTo>
                  <a:lnTo>
                    <a:pt x="1125" y="719"/>
                  </a:lnTo>
                  <a:lnTo>
                    <a:pt x="1128" y="652"/>
                  </a:lnTo>
                  <a:lnTo>
                    <a:pt x="1125" y="585"/>
                  </a:lnTo>
                  <a:lnTo>
                    <a:pt x="1117" y="521"/>
                  </a:lnTo>
                  <a:lnTo>
                    <a:pt x="1103" y="459"/>
                  </a:lnTo>
                  <a:lnTo>
                    <a:pt x="1085" y="399"/>
                  </a:lnTo>
                  <a:lnTo>
                    <a:pt x="1060" y="341"/>
                  </a:lnTo>
                  <a:lnTo>
                    <a:pt x="1032" y="287"/>
                  </a:lnTo>
                  <a:lnTo>
                    <a:pt x="999" y="237"/>
                  </a:lnTo>
                  <a:lnTo>
                    <a:pt x="964" y="191"/>
                  </a:lnTo>
                  <a:lnTo>
                    <a:pt x="923" y="149"/>
                  </a:lnTo>
                  <a:lnTo>
                    <a:pt x="879" y="112"/>
                  </a:lnTo>
                  <a:lnTo>
                    <a:pt x="833" y="78"/>
                  </a:lnTo>
                  <a:lnTo>
                    <a:pt x="784" y="51"/>
                  </a:lnTo>
                  <a:lnTo>
                    <a:pt x="732" y="29"/>
                  </a:lnTo>
                  <a:lnTo>
                    <a:pt x="679" y="13"/>
                  </a:lnTo>
                  <a:lnTo>
                    <a:pt x="622" y="3"/>
                  </a:lnTo>
                  <a:lnTo>
                    <a:pt x="565" y="0"/>
                  </a:lnTo>
                  <a:lnTo>
                    <a:pt x="507" y="3"/>
                  </a:lnTo>
                  <a:lnTo>
                    <a:pt x="451" y="13"/>
                  </a:lnTo>
                  <a:lnTo>
                    <a:pt x="396" y="29"/>
                  </a:lnTo>
                  <a:lnTo>
                    <a:pt x="344" y="51"/>
                  </a:lnTo>
                  <a:lnTo>
                    <a:pt x="295" y="78"/>
                  </a:lnTo>
                  <a:lnTo>
                    <a:pt x="249" y="112"/>
                  </a:lnTo>
                  <a:lnTo>
                    <a:pt x="205" y="149"/>
                  </a:lnTo>
                  <a:lnTo>
                    <a:pt x="165" y="191"/>
                  </a:lnTo>
                  <a:lnTo>
                    <a:pt x="129" y="237"/>
                  </a:lnTo>
                  <a:lnTo>
                    <a:pt x="97" y="287"/>
                  </a:lnTo>
                  <a:lnTo>
                    <a:pt x="68" y="341"/>
                  </a:lnTo>
                  <a:lnTo>
                    <a:pt x="44" y="399"/>
                  </a:lnTo>
                  <a:lnTo>
                    <a:pt x="25" y="459"/>
                  </a:lnTo>
                  <a:lnTo>
                    <a:pt x="11" y="521"/>
                  </a:lnTo>
                  <a:lnTo>
                    <a:pt x="3" y="585"/>
                  </a:lnTo>
                  <a:lnTo>
                    <a:pt x="0" y="652"/>
                  </a:lnTo>
                  <a:lnTo>
                    <a:pt x="3" y="719"/>
                  </a:lnTo>
                  <a:lnTo>
                    <a:pt x="11" y="783"/>
                  </a:lnTo>
                  <a:lnTo>
                    <a:pt x="25" y="846"/>
                  </a:lnTo>
                  <a:lnTo>
                    <a:pt x="44" y="905"/>
                  </a:lnTo>
                  <a:lnTo>
                    <a:pt x="68" y="962"/>
                  </a:lnTo>
                  <a:lnTo>
                    <a:pt x="97" y="1016"/>
                  </a:lnTo>
                  <a:lnTo>
                    <a:pt x="129" y="1066"/>
                  </a:lnTo>
                  <a:lnTo>
                    <a:pt x="165" y="1112"/>
                  </a:lnTo>
                  <a:lnTo>
                    <a:pt x="205" y="1153"/>
                  </a:lnTo>
                  <a:lnTo>
                    <a:pt x="249" y="1191"/>
                  </a:lnTo>
                  <a:lnTo>
                    <a:pt x="295" y="1223"/>
                  </a:lnTo>
                  <a:lnTo>
                    <a:pt x="344" y="1251"/>
                  </a:lnTo>
                  <a:lnTo>
                    <a:pt x="396" y="1273"/>
                  </a:lnTo>
                  <a:lnTo>
                    <a:pt x="451" y="1289"/>
                  </a:lnTo>
                  <a:lnTo>
                    <a:pt x="507" y="1298"/>
                  </a:lnTo>
                  <a:lnTo>
                    <a:pt x="565" y="1302"/>
                  </a:lnTo>
                  <a:close/>
                </a:path>
              </a:pathLst>
            </a:custGeom>
            <a:solidFill>
              <a:srgbClr val="C4DBC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2" name="Freeform 16"/>
            <p:cNvSpPr>
              <a:spLocks/>
            </p:cNvSpPr>
            <p:nvPr/>
          </p:nvSpPr>
          <p:spPr bwMode="auto">
            <a:xfrm>
              <a:off x="4618" y="2025"/>
              <a:ext cx="559" cy="644"/>
            </a:xfrm>
            <a:custGeom>
              <a:avLst/>
              <a:gdLst>
                <a:gd name="T0" fmla="*/ 615 w 1117"/>
                <a:gd name="T1" fmla="*/ 1284 h 1288"/>
                <a:gd name="T2" fmla="*/ 725 w 1117"/>
                <a:gd name="T3" fmla="*/ 1259 h 1288"/>
                <a:gd name="T4" fmla="*/ 825 w 1117"/>
                <a:gd name="T5" fmla="*/ 1211 h 1288"/>
                <a:gd name="T6" fmla="*/ 914 w 1117"/>
                <a:gd name="T7" fmla="*/ 1142 h 1288"/>
                <a:gd name="T8" fmla="*/ 989 w 1117"/>
                <a:gd name="T9" fmla="*/ 1054 h 1288"/>
                <a:gd name="T10" fmla="*/ 1050 w 1117"/>
                <a:gd name="T11" fmla="*/ 951 h 1288"/>
                <a:gd name="T12" fmla="*/ 1091 w 1117"/>
                <a:gd name="T13" fmla="*/ 836 h 1288"/>
                <a:gd name="T14" fmla="*/ 1113 w 1117"/>
                <a:gd name="T15" fmla="*/ 711 h 1288"/>
                <a:gd name="T16" fmla="*/ 1113 w 1117"/>
                <a:gd name="T17" fmla="*/ 579 h 1288"/>
                <a:gd name="T18" fmla="*/ 1091 w 1117"/>
                <a:gd name="T19" fmla="*/ 453 h 1288"/>
                <a:gd name="T20" fmla="*/ 1050 w 1117"/>
                <a:gd name="T21" fmla="*/ 337 h 1288"/>
                <a:gd name="T22" fmla="*/ 989 w 1117"/>
                <a:gd name="T23" fmla="*/ 234 h 1288"/>
                <a:gd name="T24" fmla="*/ 914 w 1117"/>
                <a:gd name="T25" fmla="*/ 147 h 1288"/>
                <a:gd name="T26" fmla="*/ 825 w 1117"/>
                <a:gd name="T27" fmla="*/ 77 h 1288"/>
                <a:gd name="T28" fmla="*/ 725 w 1117"/>
                <a:gd name="T29" fmla="*/ 29 h 1288"/>
                <a:gd name="T30" fmla="*/ 615 w 1117"/>
                <a:gd name="T31" fmla="*/ 3 h 1288"/>
                <a:gd name="T32" fmla="*/ 501 w 1117"/>
                <a:gd name="T33" fmla="*/ 3 h 1288"/>
                <a:gd name="T34" fmla="*/ 393 w 1117"/>
                <a:gd name="T35" fmla="*/ 29 h 1288"/>
                <a:gd name="T36" fmla="*/ 292 w 1117"/>
                <a:gd name="T37" fmla="*/ 77 h 1288"/>
                <a:gd name="T38" fmla="*/ 202 w 1117"/>
                <a:gd name="T39" fmla="*/ 147 h 1288"/>
                <a:gd name="T40" fmla="*/ 127 w 1117"/>
                <a:gd name="T41" fmla="*/ 234 h 1288"/>
                <a:gd name="T42" fmla="*/ 68 w 1117"/>
                <a:gd name="T43" fmla="*/ 337 h 1288"/>
                <a:gd name="T44" fmla="*/ 25 w 1117"/>
                <a:gd name="T45" fmla="*/ 453 h 1288"/>
                <a:gd name="T46" fmla="*/ 3 w 1117"/>
                <a:gd name="T47" fmla="*/ 579 h 1288"/>
                <a:gd name="T48" fmla="*/ 3 w 1117"/>
                <a:gd name="T49" fmla="*/ 711 h 1288"/>
                <a:gd name="T50" fmla="*/ 25 w 1117"/>
                <a:gd name="T51" fmla="*/ 836 h 1288"/>
                <a:gd name="T52" fmla="*/ 68 w 1117"/>
                <a:gd name="T53" fmla="*/ 951 h 1288"/>
                <a:gd name="T54" fmla="*/ 127 w 1117"/>
                <a:gd name="T55" fmla="*/ 1054 h 1288"/>
                <a:gd name="T56" fmla="*/ 202 w 1117"/>
                <a:gd name="T57" fmla="*/ 1142 h 1288"/>
                <a:gd name="T58" fmla="*/ 292 w 1117"/>
                <a:gd name="T59" fmla="*/ 1211 h 1288"/>
                <a:gd name="T60" fmla="*/ 393 w 1117"/>
                <a:gd name="T61" fmla="*/ 1259 h 1288"/>
                <a:gd name="T62" fmla="*/ 501 w 1117"/>
                <a:gd name="T63" fmla="*/ 1284 h 12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117" h="1288">
                  <a:moveTo>
                    <a:pt x="559" y="1288"/>
                  </a:moveTo>
                  <a:lnTo>
                    <a:pt x="615" y="1284"/>
                  </a:lnTo>
                  <a:lnTo>
                    <a:pt x="670" y="1275"/>
                  </a:lnTo>
                  <a:lnTo>
                    <a:pt x="725" y="1259"/>
                  </a:lnTo>
                  <a:lnTo>
                    <a:pt x="775" y="1237"/>
                  </a:lnTo>
                  <a:lnTo>
                    <a:pt x="825" y="1211"/>
                  </a:lnTo>
                  <a:lnTo>
                    <a:pt x="870" y="1178"/>
                  </a:lnTo>
                  <a:lnTo>
                    <a:pt x="914" y="1142"/>
                  </a:lnTo>
                  <a:lnTo>
                    <a:pt x="953" y="1100"/>
                  </a:lnTo>
                  <a:lnTo>
                    <a:pt x="989" y="1054"/>
                  </a:lnTo>
                  <a:lnTo>
                    <a:pt x="1021" y="1004"/>
                  </a:lnTo>
                  <a:lnTo>
                    <a:pt x="1050" y="951"/>
                  </a:lnTo>
                  <a:lnTo>
                    <a:pt x="1073" y="896"/>
                  </a:lnTo>
                  <a:lnTo>
                    <a:pt x="1091" y="836"/>
                  </a:lnTo>
                  <a:lnTo>
                    <a:pt x="1105" y="775"/>
                  </a:lnTo>
                  <a:lnTo>
                    <a:pt x="1113" y="711"/>
                  </a:lnTo>
                  <a:lnTo>
                    <a:pt x="1117" y="645"/>
                  </a:lnTo>
                  <a:lnTo>
                    <a:pt x="1113" y="579"/>
                  </a:lnTo>
                  <a:lnTo>
                    <a:pt x="1105" y="515"/>
                  </a:lnTo>
                  <a:lnTo>
                    <a:pt x="1091" y="453"/>
                  </a:lnTo>
                  <a:lnTo>
                    <a:pt x="1073" y="394"/>
                  </a:lnTo>
                  <a:lnTo>
                    <a:pt x="1050" y="337"/>
                  </a:lnTo>
                  <a:lnTo>
                    <a:pt x="1021" y="284"/>
                  </a:lnTo>
                  <a:lnTo>
                    <a:pt x="989" y="234"/>
                  </a:lnTo>
                  <a:lnTo>
                    <a:pt x="953" y="189"/>
                  </a:lnTo>
                  <a:lnTo>
                    <a:pt x="914" y="147"/>
                  </a:lnTo>
                  <a:lnTo>
                    <a:pt x="870" y="109"/>
                  </a:lnTo>
                  <a:lnTo>
                    <a:pt x="825" y="77"/>
                  </a:lnTo>
                  <a:lnTo>
                    <a:pt x="775" y="51"/>
                  </a:lnTo>
                  <a:lnTo>
                    <a:pt x="725" y="29"/>
                  </a:lnTo>
                  <a:lnTo>
                    <a:pt x="670" y="13"/>
                  </a:lnTo>
                  <a:lnTo>
                    <a:pt x="615" y="3"/>
                  </a:lnTo>
                  <a:lnTo>
                    <a:pt x="559" y="0"/>
                  </a:lnTo>
                  <a:lnTo>
                    <a:pt x="501" y="3"/>
                  </a:lnTo>
                  <a:lnTo>
                    <a:pt x="446" y="13"/>
                  </a:lnTo>
                  <a:lnTo>
                    <a:pt x="393" y="29"/>
                  </a:lnTo>
                  <a:lnTo>
                    <a:pt x="341" y="51"/>
                  </a:lnTo>
                  <a:lnTo>
                    <a:pt x="292" y="77"/>
                  </a:lnTo>
                  <a:lnTo>
                    <a:pt x="246" y="109"/>
                  </a:lnTo>
                  <a:lnTo>
                    <a:pt x="202" y="147"/>
                  </a:lnTo>
                  <a:lnTo>
                    <a:pt x="163" y="189"/>
                  </a:lnTo>
                  <a:lnTo>
                    <a:pt x="127" y="234"/>
                  </a:lnTo>
                  <a:lnTo>
                    <a:pt x="95" y="284"/>
                  </a:lnTo>
                  <a:lnTo>
                    <a:pt x="68" y="337"/>
                  </a:lnTo>
                  <a:lnTo>
                    <a:pt x="43" y="394"/>
                  </a:lnTo>
                  <a:lnTo>
                    <a:pt x="25" y="453"/>
                  </a:lnTo>
                  <a:lnTo>
                    <a:pt x="11" y="515"/>
                  </a:lnTo>
                  <a:lnTo>
                    <a:pt x="3" y="579"/>
                  </a:lnTo>
                  <a:lnTo>
                    <a:pt x="0" y="645"/>
                  </a:lnTo>
                  <a:lnTo>
                    <a:pt x="3" y="711"/>
                  </a:lnTo>
                  <a:lnTo>
                    <a:pt x="11" y="775"/>
                  </a:lnTo>
                  <a:lnTo>
                    <a:pt x="25" y="836"/>
                  </a:lnTo>
                  <a:lnTo>
                    <a:pt x="43" y="896"/>
                  </a:lnTo>
                  <a:lnTo>
                    <a:pt x="68" y="951"/>
                  </a:lnTo>
                  <a:lnTo>
                    <a:pt x="95" y="1004"/>
                  </a:lnTo>
                  <a:lnTo>
                    <a:pt x="127" y="1054"/>
                  </a:lnTo>
                  <a:lnTo>
                    <a:pt x="163" y="1100"/>
                  </a:lnTo>
                  <a:lnTo>
                    <a:pt x="202" y="1142"/>
                  </a:lnTo>
                  <a:lnTo>
                    <a:pt x="246" y="1178"/>
                  </a:lnTo>
                  <a:lnTo>
                    <a:pt x="292" y="1211"/>
                  </a:lnTo>
                  <a:lnTo>
                    <a:pt x="341" y="1237"/>
                  </a:lnTo>
                  <a:lnTo>
                    <a:pt x="393" y="1259"/>
                  </a:lnTo>
                  <a:lnTo>
                    <a:pt x="446" y="1275"/>
                  </a:lnTo>
                  <a:lnTo>
                    <a:pt x="501" y="1284"/>
                  </a:lnTo>
                  <a:lnTo>
                    <a:pt x="559" y="1288"/>
                  </a:lnTo>
                  <a:close/>
                </a:path>
              </a:pathLst>
            </a:custGeom>
            <a:solidFill>
              <a:srgbClr val="C9DDC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3" name="Freeform 17"/>
            <p:cNvSpPr>
              <a:spLocks/>
            </p:cNvSpPr>
            <p:nvPr/>
          </p:nvSpPr>
          <p:spPr bwMode="auto">
            <a:xfrm>
              <a:off x="4621" y="2028"/>
              <a:ext cx="553" cy="638"/>
            </a:xfrm>
            <a:custGeom>
              <a:avLst/>
              <a:gdLst>
                <a:gd name="T0" fmla="*/ 610 w 1106"/>
                <a:gd name="T1" fmla="*/ 1273 h 1276"/>
                <a:gd name="T2" fmla="*/ 717 w 1106"/>
                <a:gd name="T3" fmla="*/ 1247 h 1276"/>
                <a:gd name="T4" fmla="*/ 816 w 1106"/>
                <a:gd name="T5" fmla="*/ 1199 h 1276"/>
                <a:gd name="T6" fmla="*/ 904 w 1106"/>
                <a:gd name="T7" fmla="*/ 1131 h 1276"/>
                <a:gd name="T8" fmla="*/ 979 w 1106"/>
                <a:gd name="T9" fmla="*/ 1045 h 1276"/>
                <a:gd name="T10" fmla="*/ 1039 w 1106"/>
                <a:gd name="T11" fmla="*/ 943 h 1276"/>
                <a:gd name="T12" fmla="*/ 1080 w 1106"/>
                <a:gd name="T13" fmla="*/ 829 h 1276"/>
                <a:gd name="T14" fmla="*/ 1104 w 1106"/>
                <a:gd name="T15" fmla="*/ 705 h 1276"/>
                <a:gd name="T16" fmla="*/ 1104 w 1106"/>
                <a:gd name="T17" fmla="*/ 573 h 1276"/>
                <a:gd name="T18" fmla="*/ 1080 w 1106"/>
                <a:gd name="T19" fmla="*/ 449 h 1276"/>
                <a:gd name="T20" fmla="*/ 1039 w 1106"/>
                <a:gd name="T21" fmla="*/ 334 h 1276"/>
                <a:gd name="T22" fmla="*/ 979 w 1106"/>
                <a:gd name="T23" fmla="*/ 232 h 1276"/>
                <a:gd name="T24" fmla="*/ 904 w 1106"/>
                <a:gd name="T25" fmla="*/ 146 h 1276"/>
                <a:gd name="T26" fmla="*/ 816 w 1106"/>
                <a:gd name="T27" fmla="*/ 77 h 1276"/>
                <a:gd name="T28" fmla="*/ 717 w 1106"/>
                <a:gd name="T29" fmla="*/ 28 h 1276"/>
                <a:gd name="T30" fmla="*/ 610 w 1106"/>
                <a:gd name="T31" fmla="*/ 3 h 1276"/>
                <a:gd name="T32" fmla="*/ 497 w 1106"/>
                <a:gd name="T33" fmla="*/ 3 h 1276"/>
                <a:gd name="T34" fmla="*/ 389 w 1106"/>
                <a:gd name="T35" fmla="*/ 28 h 1276"/>
                <a:gd name="T36" fmla="*/ 290 w 1106"/>
                <a:gd name="T37" fmla="*/ 77 h 1276"/>
                <a:gd name="T38" fmla="*/ 202 w 1106"/>
                <a:gd name="T39" fmla="*/ 146 h 1276"/>
                <a:gd name="T40" fmla="*/ 127 w 1106"/>
                <a:gd name="T41" fmla="*/ 232 h 1276"/>
                <a:gd name="T42" fmla="*/ 67 w 1106"/>
                <a:gd name="T43" fmla="*/ 334 h 1276"/>
                <a:gd name="T44" fmla="*/ 26 w 1106"/>
                <a:gd name="T45" fmla="*/ 449 h 1276"/>
                <a:gd name="T46" fmla="*/ 3 w 1106"/>
                <a:gd name="T47" fmla="*/ 573 h 1276"/>
                <a:gd name="T48" fmla="*/ 3 w 1106"/>
                <a:gd name="T49" fmla="*/ 705 h 1276"/>
                <a:gd name="T50" fmla="*/ 26 w 1106"/>
                <a:gd name="T51" fmla="*/ 829 h 1276"/>
                <a:gd name="T52" fmla="*/ 67 w 1106"/>
                <a:gd name="T53" fmla="*/ 943 h 1276"/>
                <a:gd name="T54" fmla="*/ 127 w 1106"/>
                <a:gd name="T55" fmla="*/ 1045 h 1276"/>
                <a:gd name="T56" fmla="*/ 202 w 1106"/>
                <a:gd name="T57" fmla="*/ 1131 h 1276"/>
                <a:gd name="T58" fmla="*/ 290 w 1106"/>
                <a:gd name="T59" fmla="*/ 1199 h 1276"/>
                <a:gd name="T60" fmla="*/ 389 w 1106"/>
                <a:gd name="T61" fmla="*/ 1247 h 1276"/>
                <a:gd name="T62" fmla="*/ 497 w 1106"/>
                <a:gd name="T63" fmla="*/ 1273 h 12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106" h="1276">
                  <a:moveTo>
                    <a:pt x="554" y="1276"/>
                  </a:moveTo>
                  <a:lnTo>
                    <a:pt x="610" y="1273"/>
                  </a:lnTo>
                  <a:lnTo>
                    <a:pt x="664" y="1263"/>
                  </a:lnTo>
                  <a:lnTo>
                    <a:pt x="717" y="1247"/>
                  </a:lnTo>
                  <a:lnTo>
                    <a:pt x="768" y="1227"/>
                  </a:lnTo>
                  <a:lnTo>
                    <a:pt x="816" y="1199"/>
                  </a:lnTo>
                  <a:lnTo>
                    <a:pt x="863" y="1168"/>
                  </a:lnTo>
                  <a:lnTo>
                    <a:pt x="904" y="1131"/>
                  </a:lnTo>
                  <a:lnTo>
                    <a:pt x="944" y="1089"/>
                  </a:lnTo>
                  <a:lnTo>
                    <a:pt x="979" y="1045"/>
                  </a:lnTo>
                  <a:lnTo>
                    <a:pt x="1011" y="995"/>
                  </a:lnTo>
                  <a:lnTo>
                    <a:pt x="1039" y="943"/>
                  </a:lnTo>
                  <a:lnTo>
                    <a:pt x="1062" y="887"/>
                  </a:lnTo>
                  <a:lnTo>
                    <a:pt x="1080" y="829"/>
                  </a:lnTo>
                  <a:lnTo>
                    <a:pt x="1094" y="768"/>
                  </a:lnTo>
                  <a:lnTo>
                    <a:pt x="1104" y="705"/>
                  </a:lnTo>
                  <a:lnTo>
                    <a:pt x="1106" y="639"/>
                  </a:lnTo>
                  <a:lnTo>
                    <a:pt x="1104" y="573"/>
                  </a:lnTo>
                  <a:lnTo>
                    <a:pt x="1094" y="510"/>
                  </a:lnTo>
                  <a:lnTo>
                    <a:pt x="1080" y="449"/>
                  </a:lnTo>
                  <a:lnTo>
                    <a:pt x="1062" y="390"/>
                  </a:lnTo>
                  <a:lnTo>
                    <a:pt x="1039" y="334"/>
                  </a:lnTo>
                  <a:lnTo>
                    <a:pt x="1011" y="281"/>
                  </a:lnTo>
                  <a:lnTo>
                    <a:pt x="979" y="232"/>
                  </a:lnTo>
                  <a:lnTo>
                    <a:pt x="944" y="186"/>
                  </a:lnTo>
                  <a:lnTo>
                    <a:pt x="904" y="146"/>
                  </a:lnTo>
                  <a:lnTo>
                    <a:pt x="863" y="109"/>
                  </a:lnTo>
                  <a:lnTo>
                    <a:pt x="816" y="77"/>
                  </a:lnTo>
                  <a:lnTo>
                    <a:pt x="768" y="50"/>
                  </a:lnTo>
                  <a:lnTo>
                    <a:pt x="717" y="28"/>
                  </a:lnTo>
                  <a:lnTo>
                    <a:pt x="664" y="12"/>
                  </a:lnTo>
                  <a:lnTo>
                    <a:pt x="610" y="3"/>
                  </a:lnTo>
                  <a:lnTo>
                    <a:pt x="554" y="0"/>
                  </a:lnTo>
                  <a:lnTo>
                    <a:pt x="497" y="3"/>
                  </a:lnTo>
                  <a:lnTo>
                    <a:pt x="442" y="12"/>
                  </a:lnTo>
                  <a:lnTo>
                    <a:pt x="389" y="28"/>
                  </a:lnTo>
                  <a:lnTo>
                    <a:pt x="338" y="50"/>
                  </a:lnTo>
                  <a:lnTo>
                    <a:pt x="290" y="77"/>
                  </a:lnTo>
                  <a:lnTo>
                    <a:pt x="245" y="109"/>
                  </a:lnTo>
                  <a:lnTo>
                    <a:pt x="202" y="146"/>
                  </a:lnTo>
                  <a:lnTo>
                    <a:pt x="163" y="186"/>
                  </a:lnTo>
                  <a:lnTo>
                    <a:pt x="127" y="232"/>
                  </a:lnTo>
                  <a:lnTo>
                    <a:pt x="95" y="281"/>
                  </a:lnTo>
                  <a:lnTo>
                    <a:pt x="67" y="334"/>
                  </a:lnTo>
                  <a:lnTo>
                    <a:pt x="44" y="390"/>
                  </a:lnTo>
                  <a:lnTo>
                    <a:pt x="26" y="449"/>
                  </a:lnTo>
                  <a:lnTo>
                    <a:pt x="12" y="510"/>
                  </a:lnTo>
                  <a:lnTo>
                    <a:pt x="3" y="573"/>
                  </a:lnTo>
                  <a:lnTo>
                    <a:pt x="0" y="639"/>
                  </a:lnTo>
                  <a:lnTo>
                    <a:pt x="3" y="705"/>
                  </a:lnTo>
                  <a:lnTo>
                    <a:pt x="12" y="768"/>
                  </a:lnTo>
                  <a:lnTo>
                    <a:pt x="26" y="829"/>
                  </a:lnTo>
                  <a:lnTo>
                    <a:pt x="44" y="887"/>
                  </a:lnTo>
                  <a:lnTo>
                    <a:pt x="67" y="943"/>
                  </a:lnTo>
                  <a:lnTo>
                    <a:pt x="95" y="995"/>
                  </a:lnTo>
                  <a:lnTo>
                    <a:pt x="127" y="1045"/>
                  </a:lnTo>
                  <a:lnTo>
                    <a:pt x="163" y="1089"/>
                  </a:lnTo>
                  <a:lnTo>
                    <a:pt x="202" y="1131"/>
                  </a:lnTo>
                  <a:lnTo>
                    <a:pt x="245" y="1168"/>
                  </a:lnTo>
                  <a:lnTo>
                    <a:pt x="290" y="1199"/>
                  </a:lnTo>
                  <a:lnTo>
                    <a:pt x="338" y="1227"/>
                  </a:lnTo>
                  <a:lnTo>
                    <a:pt x="389" y="1247"/>
                  </a:lnTo>
                  <a:lnTo>
                    <a:pt x="442" y="1263"/>
                  </a:lnTo>
                  <a:lnTo>
                    <a:pt x="497" y="1273"/>
                  </a:lnTo>
                  <a:lnTo>
                    <a:pt x="554" y="1276"/>
                  </a:lnTo>
                  <a:close/>
                </a:path>
              </a:pathLst>
            </a:custGeom>
            <a:solidFill>
              <a:srgbClr val="D1E2D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4" name="Freeform 18"/>
            <p:cNvSpPr>
              <a:spLocks/>
            </p:cNvSpPr>
            <p:nvPr/>
          </p:nvSpPr>
          <p:spPr bwMode="auto">
            <a:xfrm>
              <a:off x="4624" y="2031"/>
              <a:ext cx="547" cy="632"/>
            </a:xfrm>
            <a:custGeom>
              <a:avLst/>
              <a:gdLst>
                <a:gd name="T0" fmla="*/ 603 w 1094"/>
                <a:gd name="T1" fmla="*/ 1259 h 1262"/>
                <a:gd name="T2" fmla="*/ 710 w 1094"/>
                <a:gd name="T3" fmla="*/ 1233 h 1262"/>
                <a:gd name="T4" fmla="*/ 808 w 1094"/>
                <a:gd name="T5" fmla="*/ 1186 h 1262"/>
                <a:gd name="T6" fmla="*/ 896 w 1094"/>
                <a:gd name="T7" fmla="*/ 1118 h 1262"/>
                <a:gd name="T8" fmla="*/ 970 w 1094"/>
                <a:gd name="T9" fmla="*/ 1033 h 1262"/>
                <a:gd name="T10" fmla="*/ 1028 w 1094"/>
                <a:gd name="T11" fmla="*/ 933 h 1262"/>
                <a:gd name="T12" fmla="*/ 1070 w 1094"/>
                <a:gd name="T13" fmla="*/ 820 h 1262"/>
                <a:gd name="T14" fmla="*/ 1092 w 1094"/>
                <a:gd name="T15" fmla="*/ 697 h 1262"/>
                <a:gd name="T16" fmla="*/ 1092 w 1094"/>
                <a:gd name="T17" fmla="*/ 568 h 1262"/>
                <a:gd name="T18" fmla="*/ 1070 w 1094"/>
                <a:gd name="T19" fmla="*/ 443 h 1262"/>
                <a:gd name="T20" fmla="*/ 1028 w 1094"/>
                <a:gd name="T21" fmla="*/ 330 h 1262"/>
                <a:gd name="T22" fmla="*/ 970 w 1094"/>
                <a:gd name="T23" fmla="*/ 229 h 1262"/>
                <a:gd name="T24" fmla="*/ 896 w 1094"/>
                <a:gd name="T25" fmla="*/ 144 h 1262"/>
                <a:gd name="T26" fmla="*/ 808 w 1094"/>
                <a:gd name="T27" fmla="*/ 76 h 1262"/>
                <a:gd name="T28" fmla="*/ 710 w 1094"/>
                <a:gd name="T29" fmla="*/ 28 h 1262"/>
                <a:gd name="T30" fmla="*/ 603 w 1094"/>
                <a:gd name="T31" fmla="*/ 3 h 1262"/>
                <a:gd name="T32" fmla="*/ 491 w 1094"/>
                <a:gd name="T33" fmla="*/ 3 h 1262"/>
                <a:gd name="T34" fmla="*/ 385 w 1094"/>
                <a:gd name="T35" fmla="*/ 28 h 1262"/>
                <a:gd name="T36" fmla="*/ 286 w 1094"/>
                <a:gd name="T37" fmla="*/ 76 h 1262"/>
                <a:gd name="T38" fmla="*/ 200 w 1094"/>
                <a:gd name="T39" fmla="*/ 144 h 1262"/>
                <a:gd name="T40" fmla="*/ 125 w 1094"/>
                <a:gd name="T41" fmla="*/ 229 h 1262"/>
                <a:gd name="T42" fmla="*/ 66 w 1094"/>
                <a:gd name="T43" fmla="*/ 330 h 1262"/>
                <a:gd name="T44" fmla="*/ 24 w 1094"/>
                <a:gd name="T45" fmla="*/ 443 h 1262"/>
                <a:gd name="T46" fmla="*/ 2 w 1094"/>
                <a:gd name="T47" fmla="*/ 568 h 1262"/>
                <a:gd name="T48" fmla="*/ 2 w 1094"/>
                <a:gd name="T49" fmla="*/ 697 h 1262"/>
                <a:gd name="T50" fmla="*/ 24 w 1094"/>
                <a:gd name="T51" fmla="*/ 820 h 1262"/>
                <a:gd name="T52" fmla="*/ 66 w 1094"/>
                <a:gd name="T53" fmla="*/ 933 h 1262"/>
                <a:gd name="T54" fmla="*/ 125 w 1094"/>
                <a:gd name="T55" fmla="*/ 1033 h 1262"/>
                <a:gd name="T56" fmla="*/ 200 w 1094"/>
                <a:gd name="T57" fmla="*/ 1118 h 1262"/>
                <a:gd name="T58" fmla="*/ 286 w 1094"/>
                <a:gd name="T59" fmla="*/ 1186 h 1262"/>
                <a:gd name="T60" fmla="*/ 385 w 1094"/>
                <a:gd name="T61" fmla="*/ 1233 h 1262"/>
                <a:gd name="T62" fmla="*/ 491 w 1094"/>
                <a:gd name="T63" fmla="*/ 1259 h 12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094" h="1262">
                  <a:moveTo>
                    <a:pt x="548" y="1262"/>
                  </a:moveTo>
                  <a:lnTo>
                    <a:pt x="603" y="1259"/>
                  </a:lnTo>
                  <a:lnTo>
                    <a:pt x="658" y="1250"/>
                  </a:lnTo>
                  <a:lnTo>
                    <a:pt x="710" y="1233"/>
                  </a:lnTo>
                  <a:lnTo>
                    <a:pt x="761" y="1213"/>
                  </a:lnTo>
                  <a:lnTo>
                    <a:pt x="808" y="1186"/>
                  </a:lnTo>
                  <a:lnTo>
                    <a:pt x="853" y="1155"/>
                  </a:lnTo>
                  <a:lnTo>
                    <a:pt x="896" y="1118"/>
                  </a:lnTo>
                  <a:lnTo>
                    <a:pt x="934" y="1078"/>
                  </a:lnTo>
                  <a:lnTo>
                    <a:pt x="970" y="1033"/>
                  </a:lnTo>
                  <a:lnTo>
                    <a:pt x="1001" y="985"/>
                  </a:lnTo>
                  <a:lnTo>
                    <a:pt x="1028" y="933"/>
                  </a:lnTo>
                  <a:lnTo>
                    <a:pt x="1051" y="877"/>
                  </a:lnTo>
                  <a:lnTo>
                    <a:pt x="1070" y="820"/>
                  </a:lnTo>
                  <a:lnTo>
                    <a:pt x="1083" y="759"/>
                  </a:lnTo>
                  <a:lnTo>
                    <a:pt x="1092" y="697"/>
                  </a:lnTo>
                  <a:lnTo>
                    <a:pt x="1094" y="632"/>
                  </a:lnTo>
                  <a:lnTo>
                    <a:pt x="1092" y="568"/>
                  </a:lnTo>
                  <a:lnTo>
                    <a:pt x="1083" y="504"/>
                  </a:lnTo>
                  <a:lnTo>
                    <a:pt x="1070" y="443"/>
                  </a:lnTo>
                  <a:lnTo>
                    <a:pt x="1051" y="386"/>
                  </a:lnTo>
                  <a:lnTo>
                    <a:pt x="1028" y="330"/>
                  </a:lnTo>
                  <a:lnTo>
                    <a:pt x="1001" y="278"/>
                  </a:lnTo>
                  <a:lnTo>
                    <a:pt x="970" y="229"/>
                  </a:lnTo>
                  <a:lnTo>
                    <a:pt x="934" y="184"/>
                  </a:lnTo>
                  <a:lnTo>
                    <a:pt x="896" y="144"/>
                  </a:lnTo>
                  <a:lnTo>
                    <a:pt x="853" y="108"/>
                  </a:lnTo>
                  <a:lnTo>
                    <a:pt x="808" y="76"/>
                  </a:lnTo>
                  <a:lnTo>
                    <a:pt x="761" y="49"/>
                  </a:lnTo>
                  <a:lnTo>
                    <a:pt x="710" y="28"/>
                  </a:lnTo>
                  <a:lnTo>
                    <a:pt x="658" y="12"/>
                  </a:lnTo>
                  <a:lnTo>
                    <a:pt x="603" y="3"/>
                  </a:lnTo>
                  <a:lnTo>
                    <a:pt x="548" y="0"/>
                  </a:lnTo>
                  <a:lnTo>
                    <a:pt x="491" y="3"/>
                  </a:lnTo>
                  <a:lnTo>
                    <a:pt x="437" y="12"/>
                  </a:lnTo>
                  <a:lnTo>
                    <a:pt x="385" y="28"/>
                  </a:lnTo>
                  <a:lnTo>
                    <a:pt x="334" y="49"/>
                  </a:lnTo>
                  <a:lnTo>
                    <a:pt x="286" y="76"/>
                  </a:lnTo>
                  <a:lnTo>
                    <a:pt x="241" y="108"/>
                  </a:lnTo>
                  <a:lnTo>
                    <a:pt x="200" y="144"/>
                  </a:lnTo>
                  <a:lnTo>
                    <a:pt x="160" y="184"/>
                  </a:lnTo>
                  <a:lnTo>
                    <a:pt x="125" y="229"/>
                  </a:lnTo>
                  <a:lnTo>
                    <a:pt x="93" y="278"/>
                  </a:lnTo>
                  <a:lnTo>
                    <a:pt x="66" y="330"/>
                  </a:lnTo>
                  <a:lnTo>
                    <a:pt x="43" y="386"/>
                  </a:lnTo>
                  <a:lnTo>
                    <a:pt x="24" y="443"/>
                  </a:lnTo>
                  <a:lnTo>
                    <a:pt x="12" y="504"/>
                  </a:lnTo>
                  <a:lnTo>
                    <a:pt x="2" y="568"/>
                  </a:lnTo>
                  <a:lnTo>
                    <a:pt x="0" y="632"/>
                  </a:lnTo>
                  <a:lnTo>
                    <a:pt x="2" y="697"/>
                  </a:lnTo>
                  <a:lnTo>
                    <a:pt x="12" y="759"/>
                  </a:lnTo>
                  <a:lnTo>
                    <a:pt x="24" y="820"/>
                  </a:lnTo>
                  <a:lnTo>
                    <a:pt x="43" y="877"/>
                  </a:lnTo>
                  <a:lnTo>
                    <a:pt x="66" y="933"/>
                  </a:lnTo>
                  <a:lnTo>
                    <a:pt x="93" y="985"/>
                  </a:lnTo>
                  <a:lnTo>
                    <a:pt x="125" y="1033"/>
                  </a:lnTo>
                  <a:lnTo>
                    <a:pt x="160" y="1078"/>
                  </a:lnTo>
                  <a:lnTo>
                    <a:pt x="200" y="1118"/>
                  </a:lnTo>
                  <a:lnTo>
                    <a:pt x="241" y="1155"/>
                  </a:lnTo>
                  <a:lnTo>
                    <a:pt x="286" y="1186"/>
                  </a:lnTo>
                  <a:lnTo>
                    <a:pt x="334" y="1213"/>
                  </a:lnTo>
                  <a:lnTo>
                    <a:pt x="385" y="1233"/>
                  </a:lnTo>
                  <a:lnTo>
                    <a:pt x="437" y="1250"/>
                  </a:lnTo>
                  <a:lnTo>
                    <a:pt x="491" y="1259"/>
                  </a:lnTo>
                  <a:lnTo>
                    <a:pt x="548" y="1262"/>
                  </a:lnTo>
                  <a:close/>
                </a:path>
              </a:pathLst>
            </a:custGeom>
            <a:solidFill>
              <a:srgbClr val="D6E5D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5" name="Freeform 19"/>
            <p:cNvSpPr>
              <a:spLocks/>
            </p:cNvSpPr>
            <p:nvPr/>
          </p:nvSpPr>
          <p:spPr bwMode="auto">
            <a:xfrm>
              <a:off x="4626" y="2034"/>
              <a:ext cx="543" cy="626"/>
            </a:xfrm>
            <a:custGeom>
              <a:avLst/>
              <a:gdLst>
                <a:gd name="T0" fmla="*/ 598 w 1084"/>
                <a:gd name="T1" fmla="*/ 1248 h 1251"/>
                <a:gd name="T2" fmla="*/ 704 w 1084"/>
                <a:gd name="T3" fmla="*/ 1224 h 1251"/>
                <a:gd name="T4" fmla="*/ 801 w 1084"/>
                <a:gd name="T5" fmla="*/ 1177 h 1251"/>
                <a:gd name="T6" fmla="*/ 887 w 1084"/>
                <a:gd name="T7" fmla="*/ 1109 h 1251"/>
                <a:gd name="T8" fmla="*/ 960 w 1084"/>
                <a:gd name="T9" fmla="*/ 1024 h 1251"/>
                <a:gd name="T10" fmla="*/ 1019 w 1084"/>
                <a:gd name="T11" fmla="*/ 925 h 1251"/>
                <a:gd name="T12" fmla="*/ 1060 w 1084"/>
                <a:gd name="T13" fmla="*/ 813 h 1251"/>
                <a:gd name="T14" fmla="*/ 1082 w 1084"/>
                <a:gd name="T15" fmla="*/ 692 h 1251"/>
                <a:gd name="T16" fmla="*/ 1082 w 1084"/>
                <a:gd name="T17" fmla="*/ 563 h 1251"/>
                <a:gd name="T18" fmla="*/ 1060 w 1084"/>
                <a:gd name="T19" fmla="*/ 440 h 1251"/>
                <a:gd name="T20" fmla="*/ 1019 w 1084"/>
                <a:gd name="T21" fmla="*/ 328 h 1251"/>
                <a:gd name="T22" fmla="*/ 960 w 1084"/>
                <a:gd name="T23" fmla="*/ 228 h 1251"/>
                <a:gd name="T24" fmla="*/ 887 w 1084"/>
                <a:gd name="T25" fmla="*/ 143 h 1251"/>
                <a:gd name="T26" fmla="*/ 801 w 1084"/>
                <a:gd name="T27" fmla="*/ 76 h 1251"/>
                <a:gd name="T28" fmla="*/ 704 w 1084"/>
                <a:gd name="T29" fmla="*/ 28 h 1251"/>
                <a:gd name="T30" fmla="*/ 598 w 1084"/>
                <a:gd name="T31" fmla="*/ 4 h 1251"/>
                <a:gd name="T32" fmla="*/ 487 w 1084"/>
                <a:gd name="T33" fmla="*/ 4 h 1251"/>
                <a:gd name="T34" fmla="*/ 381 w 1084"/>
                <a:gd name="T35" fmla="*/ 28 h 1251"/>
                <a:gd name="T36" fmla="*/ 284 w 1084"/>
                <a:gd name="T37" fmla="*/ 76 h 1251"/>
                <a:gd name="T38" fmla="*/ 197 w 1084"/>
                <a:gd name="T39" fmla="*/ 143 h 1251"/>
                <a:gd name="T40" fmla="*/ 124 w 1084"/>
                <a:gd name="T41" fmla="*/ 228 h 1251"/>
                <a:gd name="T42" fmla="*/ 65 w 1084"/>
                <a:gd name="T43" fmla="*/ 328 h 1251"/>
                <a:gd name="T44" fmla="*/ 24 w 1084"/>
                <a:gd name="T45" fmla="*/ 440 h 1251"/>
                <a:gd name="T46" fmla="*/ 2 w 1084"/>
                <a:gd name="T47" fmla="*/ 563 h 1251"/>
                <a:gd name="T48" fmla="*/ 2 w 1084"/>
                <a:gd name="T49" fmla="*/ 692 h 1251"/>
                <a:gd name="T50" fmla="*/ 24 w 1084"/>
                <a:gd name="T51" fmla="*/ 813 h 1251"/>
                <a:gd name="T52" fmla="*/ 65 w 1084"/>
                <a:gd name="T53" fmla="*/ 925 h 1251"/>
                <a:gd name="T54" fmla="*/ 124 w 1084"/>
                <a:gd name="T55" fmla="*/ 1024 h 1251"/>
                <a:gd name="T56" fmla="*/ 197 w 1084"/>
                <a:gd name="T57" fmla="*/ 1109 h 1251"/>
                <a:gd name="T58" fmla="*/ 284 w 1084"/>
                <a:gd name="T59" fmla="*/ 1177 h 1251"/>
                <a:gd name="T60" fmla="*/ 381 w 1084"/>
                <a:gd name="T61" fmla="*/ 1224 h 1251"/>
                <a:gd name="T62" fmla="*/ 487 w 1084"/>
                <a:gd name="T63" fmla="*/ 1248 h 12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084" h="1251">
                  <a:moveTo>
                    <a:pt x="543" y="1251"/>
                  </a:moveTo>
                  <a:lnTo>
                    <a:pt x="598" y="1248"/>
                  </a:lnTo>
                  <a:lnTo>
                    <a:pt x="652" y="1239"/>
                  </a:lnTo>
                  <a:lnTo>
                    <a:pt x="704" y="1224"/>
                  </a:lnTo>
                  <a:lnTo>
                    <a:pt x="754" y="1202"/>
                  </a:lnTo>
                  <a:lnTo>
                    <a:pt x="801" y="1177"/>
                  </a:lnTo>
                  <a:lnTo>
                    <a:pt x="846" y="1145"/>
                  </a:lnTo>
                  <a:lnTo>
                    <a:pt x="887" y="1109"/>
                  </a:lnTo>
                  <a:lnTo>
                    <a:pt x="925" y="1068"/>
                  </a:lnTo>
                  <a:lnTo>
                    <a:pt x="960" y="1024"/>
                  </a:lnTo>
                  <a:lnTo>
                    <a:pt x="992" y="976"/>
                  </a:lnTo>
                  <a:lnTo>
                    <a:pt x="1019" y="925"/>
                  </a:lnTo>
                  <a:lnTo>
                    <a:pt x="1042" y="870"/>
                  </a:lnTo>
                  <a:lnTo>
                    <a:pt x="1060" y="813"/>
                  </a:lnTo>
                  <a:lnTo>
                    <a:pt x="1073" y="753"/>
                  </a:lnTo>
                  <a:lnTo>
                    <a:pt x="1082" y="692"/>
                  </a:lnTo>
                  <a:lnTo>
                    <a:pt x="1084" y="627"/>
                  </a:lnTo>
                  <a:lnTo>
                    <a:pt x="1082" y="563"/>
                  </a:lnTo>
                  <a:lnTo>
                    <a:pt x="1073" y="500"/>
                  </a:lnTo>
                  <a:lnTo>
                    <a:pt x="1060" y="440"/>
                  </a:lnTo>
                  <a:lnTo>
                    <a:pt x="1042" y="383"/>
                  </a:lnTo>
                  <a:lnTo>
                    <a:pt x="1019" y="328"/>
                  </a:lnTo>
                  <a:lnTo>
                    <a:pt x="992" y="277"/>
                  </a:lnTo>
                  <a:lnTo>
                    <a:pt x="960" y="228"/>
                  </a:lnTo>
                  <a:lnTo>
                    <a:pt x="925" y="184"/>
                  </a:lnTo>
                  <a:lnTo>
                    <a:pt x="887" y="143"/>
                  </a:lnTo>
                  <a:lnTo>
                    <a:pt x="846" y="107"/>
                  </a:lnTo>
                  <a:lnTo>
                    <a:pt x="801" y="76"/>
                  </a:lnTo>
                  <a:lnTo>
                    <a:pt x="754" y="50"/>
                  </a:lnTo>
                  <a:lnTo>
                    <a:pt x="704" y="28"/>
                  </a:lnTo>
                  <a:lnTo>
                    <a:pt x="652" y="13"/>
                  </a:lnTo>
                  <a:lnTo>
                    <a:pt x="598" y="4"/>
                  </a:lnTo>
                  <a:lnTo>
                    <a:pt x="543" y="0"/>
                  </a:lnTo>
                  <a:lnTo>
                    <a:pt x="487" y="4"/>
                  </a:lnTo>
                  <a:lnTo>
                    <a:pt x="433" y="13"/>
                  </a:lnTo>
                  <a:lnTo>
                    <a:pt x="381" y="28"/>
                  </a:lnTo>
                  <a:lnTo>
                    <a:pt x="332" y="50"/>
                  </a:lnTo>
                  <a:lnTo>
                    <a:pt x="284" y="76"/>
                  </a:lnTo>
                  <a:lnTo>
                    <a:pt x="239" y="107"/>
                  </a:lnTo>
                  <a:lnTo>
                    <a:pt x="197" y="143"/>
                  </a:lnTo>
                  <a:lnTo>
                    <a:pt x="159" y="184"/>
                  </a:lnTo>
                  <a:lnTo>
                    <a:pt x="124" y="228"/>
                  </a:lnTo>
                  <a:lnTo>
                    <a:pt x="92" y="277"/>
                  </a:lnTo>
                  <a:lnTo>
                    <a:pt x="65" y="328"/>
                  </a:lnTo>
                  <a:lnTo>
                    <a:pt x="42" y="383"/>
                  </a:lnTo>
                  <a:lnTo>
                    <a:pt x="24" y="440"/>
                  </a:lnTo>
                  <a:lnTo>
                    <a:pt x="11" y="500"/>
                  </a:lnTo>
                  <a:lnTo>
                    <a:pt x="2" y="563"/>
                  </a:lnTo>
                  <a:lnTo>
                    <a:pt x="0" y="627"/>
                  </a:lnTo>
                  <a:lnTo>
                    <a:pt x="2" y="692"/>
                  </a:lnTo>
                  <a:lnTo>
                    <a:pt x="11" y="753"/>
                  </a:lnTo>
                  <a:lnTo>
                    <a:pt x="24" y="813"/>
                  </a:lnTo>
                  <a:lnTo>
                    <a:pt x="42" y="870"/>
                  </a:lnTo>
                  <a:lnTo>
                    <a:pt x="65" y="925"/>
                  </a:lnTo>
                  <a:lnTo>
                    <a:pt x="92" y="976"/>
                  </a:lnTo>
                  <a:lnTo>
                    <a:pt x="124" y="1024"/>
                  </a:lnTo>
                  <a:lnTo>
                    <a:pt x="159" y="1068"/>
                  </a:lnTo>
                  <a:lnTo>
                    <a:pt x="197" y="1109"/>
                  </a:lnTo>
                  <a:lnTo>
                    <a:pt x="239" y="1145"/>
                  </a:lnTo>
                  <a:lnTo>
                    <a:pt x="284" y="1177"/>
                  </a:lnTo>
                  <a:lnTo>
                    <a:pt x="332" y="1202"/>
                  </a:lnTo>
                  <a:lnTo>
                    <a:pt x="381" y="1224"/>
                  </a:lnTo>
                  <a:lnTo>
                    <a:pt x="433" y="1239"/>
                  </a:lnTo>
                  <a:lnTo>
                    <a:pt x="487" y="1248"/>
                  </a:lnTo>
                  <a:lnTo>
                    <a:pt x="543" y="1251"/>
                  </a:lnTo>
                  <a:close/>
                </a:path>
              </a:pathLst>
            </a:custGeom>
            <a:solidFill>
              <a:srgbClr val="DDEAD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6" name="Freeform 20"/>
            <p:cNvSpPr>
              <a:spLocks/>
            </p:cNvSpPr>
            <p:nvPr/>
          </p:nvSpPr>
          <p:spPr bwMode="auto">
            <a:xfrm>
              <a:off x="4629" y="2038"/>
              <a:ext cx="537" cy="618"/>
            </a:xfrm>
            <a:custGeom>
              <a:avLst/>
              <a:gdLst>
                <a:gd name="T0" fmla="*/ 593 w 1074"/>
                <a:gd name="T1" fmla="*/ 1234 h 1238"/>
                <a:gd name="T2" fmla="*/ 697 w 1074"/>
                <a:gd name="T3" fmla="*/ 1210 h 1238"/>
                <a:gd name="T4" fmla="*/ 794 w 1074"/>
                <a:gd name="T5" fmla="*/ 1164 h 1238"/>
                <a:gd name="T6" fmla="*/ 879 w 1074"/>
                <a:gd name="T7" fmla="*/ 1097 h 1238"/>
                <a:gd name="T8" fmla="*/ 952 w 1074"/>
                <a:gd name="T9" fmla="*/ 1013 h 1238"/>
                <a:gd name="T10" fmla="*/ 1009 w 1074"/>
                <a:gd name="T11" fmla="*/ 915 h 1238"/>
                <a:gd name="T12" fmla="*/ 1049 w 1074"/>
                <a:gd name="T13" fmla="*/ 804 h 1238"/>
                <a:gd name="T14" fmla="*/ 1071 w 1074"/>
                <a:gd name="T15" fmla="*/ 683 h 1238"/>
                <a:gd name="T16" fmla="*/ 1071 w 1074"/>
                <a:gd name="T17" fmla="*/ 557 h 1238"/>
                <a:gd name="T18" fmla="*/ 1049 w 1074"/>
                <a:gd name="T19" fmla="*/ 436 h 1238"/>
                <a:gd name="T20" fmla="*/ 1009 w 1074"/>
                <a:gd name="T21" fmla="*/ 324 h 1238"/>
                <a:gd name="T22" fmla="*/ 952 w 1074"/>
                <a:gd name="T23" fmla="*/ 225 h 1238"/>
                <a:gd name="T24" fmla="*/ 879 w 1074"/>
                <a:gd name="T25" fmla="*/ 142 h 1238"/>
                <a:gd name="T26" fmla="*/ 794 w 1074"/>
                <a:gd name="T27" fmla="*/ 75 h 1238"/>
                <a:gd name="T28" fmla="*/ 697 w 1074"/>
                <a:gd name="T29" fmla="*/ 28 h 1238"/>
                <a:gd name="T30" fmla="*/ 593 w 1074"/>
                <a:gd name="T31" fmla="*/ 4 h 1238"/>
                <a:gd name="T32" fmla="*/ 482 w 1074"/>
                <a:gd name="T33" fmla="*/ 4 h 1238"/>
                <a:gd name="T34" fmla="*/ 377 w 1074"/>
                <a:gd name="T35" fmla="*/ 28 h 1238"/>
                <a:gd name="T36" fmla="*/ 282 w 1074"/>
                <a:gd name="T37" fmla="*/ 75 h 1238"/>
                <a:gd name="T38" fmla="*/ 195 w 1074"/>
                <a:gd name="T39" fmla="*/ 142 h 1238"/>
                <a:gd name="T40" fmla="*/ 123 w 1074"/>
                <a:gd name="T41" fmla="*/ 225 h 1238"/>
                <a:gd name="T42" fmla="*/ 65 w 1074"/>
                <a:gd name="T43" fmla="*/ 324 h 1238"/>
                <a:gd name="T44" fmla="*/ 25 w 1074"/>
                <a:gd name="T45" fmla="*/ 436 h 1238"/>
                <a:gd name="T46" fmla="*/ 3 w 1074"/>
                <a:gd name="T47" fmla="*/ 557 h 1238"/>
                <a:gd name="T48" fmla="*/ 3 w 1074"/>
                <a:gd name="T49" fmla="*/ 683 h 1238"/>
                <a:gd name="T50" fmla="*/ 25 w 1074"/>
                <a:gd name="T51" fmla="*/ 804 h 1238"/>
                <a:gd name="T52" fmla="*/ 65 w 1074"/>
                <a:gd name="T53" fmla="*/ 915 h 1238"/>
                <a:gd name="T54" fmla="*/ 123 w 1074"/>
                <a:gd name="T55" fmla="*/ 1013 h 1238"/>
                <a:gd name="T56" fmla="*/ 195 w 1074"/>
                <a:gd name="T57" fmla="*/ 1097 h 1238"/>
                <a:gd name="T58" fmla="*/ 282 w 1074"/>
                <a:gd name="T59" fmla="*/ 1164 h 1238"/>
                <a:gd name="T60" fmla="*/ 377 w 1074"/>
                <a:gd name="T61" fmla="*/ 1210 h 1238"/>
                <a:gd name="T62" fmla="*/ 482 w 1074"/>
                <a:gd name="T63" fmla="*/ 1234 h 1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074" h="1238">
                  <a:moveTo>
                    <a:pt x="538" y="1238"/>
                  </a:moveTo>
                  <a:lnTo>
                    <a:pt x="593" y="1234"/>
                  </a:lnTo>
                  <a:lnTo>
                    <a:pt x="646" y="1225"/>
                  </a:lnTo>
                  <a:lnTo>
                    <a:pt x="697" y="1210"/>
                  </a:lnTo>
                  <a:lnTo>
                    <a:pt x="746" y="1189"/>
                  </a:lnTo>
                  <a:lnTo>
                    <a:pt x="794" y="1164"/>
                  </a:lnTo>
                  <a:lnTo>
                    <a:pt x="837" y="1133"/>
                  </a:lnTo>
                  <a:lnTo>
                    <a:pt x="879" y="1097"/>
                  </a:lnTo>
                  <a:lnTo>
                    <a:pt x="917" y="1057"/>
                  </a:lnTo>
                  <a:lnTo>
                    <a:pt x="952" y="1013"/>
                  </a:lnTo>
                  <a:lnTo>
                    <a:pt x="983" y="966"/>
                  </a:lnTo>
                  <a:lnTo>
                    <a:pt x="1009" y="915"/>
                  </a:lnTo>
                  <a:lnTo>
                    <a:pt x="1031" y="861"/>
                  </a:lnTo>
                  <a:lnTo>
                    <a:pt x="1049" y="804"/>
                  </a:lnTo>
                  <a:lnTo>
                    <a:pt x="1063" y="744"/>
                  </a:lnTo>
                  <a:lnTo>
                    <a:pt x="1071" y="683"/>
                  </a:lnTo>
                  <a:lnTo>
                    <a:pt x="1074" y="620"/>
                  </a:lnTo>
                  <a:lnTo>
                    <a:pt x="1071" y="557"/>
                  </a:lnTo>
                  <a:lnTo>
                    <a:pt x="1063" y="494"/>
                  </a:lnTo>
                  <a:lnTo>
                    <a:pt x="1049" y="436"/>
                  </a:lnTo>
                  <a:lnTo>
                    <a:pt x="1031" y="378"/>
                  </a:lnTo>
                  <a:lnTo>
                    <a:pt x="1009" y="324"/>
                  </a:lnTo>
                  <a:lnTo>
                    <a:pt x="983" y="273"/>
                  </a:lnTo>
                  <a:lnTo>
                    <a:pt x="952" y="225"/>
                  </a:lnTo>
                  <a:lnTo>
                    <a:pt x="917" y="181"/>
                  </a:lnTo>
                  <a:lnTo>
                    <a:pt x="879" y="142"/>
                  </a:lnTo>
                  <a:lnTo>
                    <a:pt x="837" y="106"/>
                  </a:lnTo>
                  <a:lnTo>
                    <a:pt x="794" y="75"/>
                  </a:lnTo>
                  <a:lnTo>
                    <a:pt x="746" y="49"/>
                  </a:lnTo>
                  <a:lnTo>
                    <a:pt x="697" y="28"/>
                  </a:lnTo>
                  <a:lnTo>
                    <a:pt x="646" y="13"/>
                  </a:lnTo>
                  <a:lnTo>
                    <a:pt x="593" y="4"/>
                  </a:lnTo>
                  <a:lnTo>
                    <a:pt x="538" y="0"/>
                  </a:lnTo>
                  <a:lnTo>
                    <a:pt x="482" y="4"/>
                  </a:lnTo>
                  <a:lnTo>
                    <a:pt x="429" y="13"/>
                  </a:lnTo>
                  <a:lnTo>
                    <a:pt x="377" y="28"/>
                  </a:lnTo>
                  <a:lnTo>
                    <a:pt x="328" y="49"/>
                  </a:lnTo>
                  <a:lnTo>
                    <a:pt x="282" y="75"/>
                  </a:lnTo>
                  <a:lnTo>
                    <a:pt x="237" y="106"/>
                  </a:lnTo>
                  <a:lnTo>
                    <a:pt x="195" y="142"/>
                  </a:lnTo>
                  <a:lnTo>
                    <a:pt x="157" y="181"/>
                  </a:lnTo>
                  <a:lnTo>
                    <a:pt x="123" y="225"/>
                  </a:lnTo>
                  <a:lnTo>
                    <a:pt x="92" y="273"/>
                  </a:lnTo>
                  <a:lnTo>
                    <a:pt x="65" y="324"/>
                  </a:lnTo>
                  <a:lnTo>
                    <a:pt x="43" y="378"/>
                  </a:lnTo>
                  <a:lnTo>
                    <a:pt x="25" y="436"/>
                  </a:lnTo>
                  <a:lnTo>
                    <a:pt x="11" y="494"/>
                  </a:lnTo>
                  <a:lnTo>
                    <a:pt x="3" y="557"/>
                  </a:lnTo>
                  <a:lnTo>
                    <a:pt x="0" y="620"/>
                  </a:lnTo>
                  <a:lnTo>
                    <a:pt x="3" y="683"/>
                  </a:lnTo>
                  <a:lnTo>
                    <a:pt x="11" y="744"/>
                  </a:lnTo>
                  <a:lnTo>
                    <a:pt x="25" y="804"/>
                  </a:lnTo>
                  <a:lnTo>
                    <a:pt x="43" y="861"/>
                  </a:lnTo>
                  <a:lnTo>
                    <a:pt x="65" y="915"/>
                  </a:lnTo>
                  <a:lnTo>
                    <a:pt x="92" y="966"/>
                  </a:lnTo>
                  <a:lnTo>
                    <a:pt x="123" y="1013"/>
                  </a:lnTo>
                  <a:lnTo>
                    <a:pt x="157" y="1057"/>
                  </a:lnTo>
                  <a:lnTo>
                    <a:pt x="195" y="1097"/>
                  </a:lnTo>
                  <a:lnTo>
                    <a:pt x="237" y="1133"/>
                  </a:lnTo>
                  <a:lnTo>
                    <a:pt x="282" y="1164"/>
                  </a:lnTo>
                  <a:lnTo>
                    <a:pt x="328" y="1189"/>
                  </a:lnTo>
                  <a:lnTo>
                    <a:pt x="377" y="1210"/>
                  </a:lnTo>
                  <a:lnTo>
                    <a:pt x="429" y="1225"/>
                  </a:lnTo>
                  <a:lnTo>
                    <a:pt x="482" y="1234"/>
                  </a:lnTo>
                  <a:lnTo>
                    <a:pt x="538" y="1238"/>
                  </a:lnTo>
                  <a:close/>
                </a:path>
              </a:pathLst>
            </a:custGeom>
            <a:solidFill>
              <a:srgbClr val="E0EDE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7" name="Freeform 21"/>
            <p:cNvSpPr>
              <a:spLocks/>
            </p:cNvSpPr>
            <p:nvPr/>
          </p:nvSpPr>
          <p:spPr bwMode="auto">
            <a:xfrm>
              <a:off x="4632" y="2041"/>
              <a:ext cx="531" cy="612"/>
            </a:xfrm>
            <a:custGeom>
              <a:avLst/>
              <a:gdLst>
                <a:gd name="T0" fmla="*/ 586 w 1062"/>
                <a:gd name="T1" fmla="*/ 1222 h 1226"/>
                <a:gd name="T2" fmla="*/ 690 w 1062"/>
                <a:gd name="T3" fmla="*/ 1198 h 1226"/>
                <a:gd name="T4" fmla="*/ 784 w 1062"/>
                <a:gd name="T5" fmla="*/ 1152 h 1226"/>
                <a:gd name="T6" fmla="*/ 869 w 1062"/>
                <a:gd name="T7" fmla="*/ 1086 h 1226"/>
                <a:gd name="T8" fmla="*/ 941 w 1062"/>
                <a:gd name="T9" fmla="*/ 1003 h 1226"/>
                <a:gd name="T10" fmla="*/ 997 w 1062"/>
                <a:gd name="T11" fmla="*/ 906 h 1226"/>
                <a:gd name="T12" fmla="*/ 1038 w 1062"/>
                <a:gd name="T13" fmla="*/ 796 h 1226"/>
                <a:gd name="T14" fmla="*/ 1060 w 1062"/>
                <a:gd name="T15" fmla="*/ 676 h 1226"/>
                <a:gd name="T16" fmla="*/ 1060 w 1062"/>
                <a:gd name="T17" fmla="*/ 551 h 1226"/>
                <a:gd name="T18" fmla="*/ 1038 w 1062"/>
                <a:gd name="T19" fmla="*/ 431 h 1226"/>
                <a:gd name="T20" fmla="*/ 997 w 1062"/>
                <a:gd name="T21" fmla="*/ 321 h 1226"/>
                <a:gd name="T22" fmla="*/ 941 w 1062"/>
                <a:gd name="T23" fmla="*/ 224 h 1226"/>
                <a:gd name="T24" fmla="*/ 869 w 1062"/>
                <a:gd name="T25" fmla="*/ 141 h 1226"/>
                <a:gd name="T26" fmla="*/ 784 w 1062"/>
                <a:gd name="T27" fmla="*/ 74 h 1226"/>
                <a:gd name="T28" fmla="*/ 690 w 1062"/>
                <a:gd name="T29" fmla="*/ 28 h 1226"/>
                <a:gd name="T30" fmla="*/ 586 w 1062"/>
                <a:gd name="T31" fmla="*/ 3 h 1226"/>
                <a:gd name="T32" fmla="*/ 477 w 1062"/>
                <a:gd name="T33" fmla="*/ 3 h 1226"/>
                <a:gd name="T34" fmla="*/ 374 w 1062"/>
                <a:gd name="T35" fmla="*/ 28 h 1226"/>
                <a:gd name="T36" fmla="*/ 278 w 1062"/>
                <a:gd name="T37" fmla="*/ 74 h 1226"/>
                <a:gd name="T38" fmla="*/ 194 w 1062"/>
                <a:gd name="T39" fmla="*/ 141 h 1226"/>
                <a:gd name="T40" fmla="*/ 121 w 1062"/>
                <a:gd name="T41" fmla="*/ 224 h 1226"/>
                <a:gd name="T42" fmla="*/ 65 w 1062"/>
                <a:gd name="T43" fmla="*/ 321 h 1226"/>
                <a:gd name="T44" fmla="*/ 24 w 1062"/>
                <a:gd name="T45" fmla="*/ 431 h 1226"/>
                <a:gd name="T46" fmla="*/ 3 w 1062"/>
                <a:gd name="T47" fmla="*/ 551 h 1226"/>
                <a:gd name="T48" fmla="*/ 3 w 1062"/>
                <a:gd name="T49" fmla="*/ 676 h 1226"/>
                <a:gd name="T50" fmla="*/ 24 w 1062"/>
                <a:gd name="T51" fmla="*/ 796 h 1226"/>
                <a:gd name="T52" fmla="*/ 65 w 1062"/>
                <a:gd name="T53" fmla="*/ 906 h 1226"/>
                <a:gd name="T54" fmla="*/ 121 w 1062"/>
                <a:gd name="T55" fmla="*/ 1003 h 1226"/>
                <a:gd name="T56" fmla="*/ 194 w 1062"/>
                <a:gd name="T57" fmla="*/ 1086 h 1226"/>
                <a:gd name="T58" fmla="*/ 278 w 1062"/>
                <a:gd name="T59" fmla="*/ 1152 h 1226"/>
                <a:gd name="T60" fmla="*/ 374 w 1062"/>
                <a:gd name="T61" fmla="*/ 1198 h 1226"/>
                <a:gd name="T62" fmla="*/ 477 w 1062"/>
                <a:gd name="T63" fmla="*/ 1222 h 12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062" h="1226">
                  <a:moveTo>
                    <a:pt x="532" y="1226"/>
                  </a:moveTo>
                  <a:lnTo>
                    <a:pt x="586" y="1222"/>
                  </a:lnTo>
                  <a:lnTo>
                    <a:pt x="639" y="1213"/>
                  </a:lnTo>
                  <a:lnTo>
                    <a:pt x="690" y="1198"/>
                  </a:lnTo>
                  <a:lnTo>
                    <a:pt x="738" y="1177"/>
                  </a:lnTo>
                  <a:lnTo>
                    <a:pt x="784" y="1152"/>
                  </a:lnTo>
                  <a:lnTo>
                    <a:pt x="828" y="1122"/>
                  </a:lnTo>
                  <a:lnTo>
                    <a:pt x="869" y="1086"/>
                  </a:lnTo>
                  <a:lnTo>
                    <a:pt x="906" y="1047"/>
                  </a:lnTo>
                  <a:lnTo>
                    <a:pt x="941" y="1003"/>
                  </a:lnTo>
                  <a:lnTo>
                    <a:pt x="971" y="956"/>
                  </a:lnTo>
                  <a:lnTo>
                    <a:pt x="997" y="906"/>
                  </a:lnTo>
                  <a:lnTo>
                    <a:pt x="1020" y="853"/>
                  </a:lnTo>
                  <a:lnTo>
                    <a:pt x="1038" y="796"/>
                  </a:lnTo>
                  <a:lnTo>
                    <a:pt x="1052" y="737"/>
                  </a:lnTo>
                  <a:lnTo>
                    <a:pt x="1060" y="676"/>
                  </a:lnTo>
                  <a:lnTo>
                    <a:pt x="1062" y="614"/>
                  </a:lnTo>
                  <a:lnTo>
                    <a:pt x="1060" y="551"/>
                  </a:lnTo>
                  <a:lnTo>
                    <a:pt x="1052" y="490"/>
                  </a:lnTo>
                  <a:lnTo>
                    <a:pt x="1038" y="431"/>
                  </a:lnTo>
                  <a:lnTo>
                    <a:pt x="1020" y="374"/>
                  </a:lnTo>
                  <a:lnTo>
                    <a:pt x="997" y="321"/>
                  </a:lnTo>
                  <a:lnTo>
                    <a:pt x="971" y="271"/>
                  </a:lnTo>
                  <a:lnTo>
                    <a:pt x="941" y="224"/>
                  </a:lnTo>
                  <a:lnTo>
                    <a:pt x="906" y="180"/>
                  </a:lnTo>
                  <a:lnTo>
                    <a:pt x="869" y="141"/>
                  </a:lnTo>
                  <a:lnTo>
                    <a:pt x="828" y="105"/>
                  </a:lnTo>
                  <a:lnTo>
                    <a:pt x="784" y="74"/>
                  </a:lnTo>
                  <a:lnTo>
                    <a:pt x="738" y="48"/>
                  </a:lnTo>
                  <a:lnTo>
                    <a:pt x="690" y="28"/>
                  </a:lnTo>
                  <a:lnTo>
                    <a:pt x="639" y="13"/>
                  </a:lnTo>
                  <a:lnTo>
                    <a:pt x="586" y="3"/>
                  </a:lnTo>
                  <a:lnTo>
                    <a:pt x="532" y="0"/>
                  </a:lnTo>
                  <a:lnTo>
                    <a:pt x="477" y="3"/>
                  </a:lnTo>
                  <a:lnTo>
                    <a:pt x="424" y="13"/>
                  </a:lnTo>
                  <a:lnTo>
                    <a:pt x="374" y="28"/>
                  </a:lnTo>
                  <a:lnTo>
                    <a:pt x="324" y="48"/>
                  </a:lnTo>
                  <a:lnTo>
                    <a:pt x="278" y="74"/>
                  </a:lnTo>
                  <a:lnTo>
                    <a:pt x="234" y="105"/>
                  </a:lnTo>
                  <a:lnTo>
                    <a:pt x="194" y="141"/>
                  </a:lnTo>
                  <a:lnTo>
                    <a:pt x="156" y="180"/>
                  </a:lnTo>
                  <a:lnTo>
                    <a:pt x="121" y="224"/>
                  </a:lnTo>
                  <a:lnTo>
                    <a:pt x="91" y="271"/>
                  </a:lnTo>
                  <a:lnTo>
                    <a:pt x="65" y="321"/>
                  </a:lnTo>
                  <a:lnTo>
                    <a:pt x="42" y="374"/>
                  </a:lnTo>
                  <a:lnTo>
                    <a:pt x="24" y="431"/>
                  </a:lnTo>
                  <a:lnTo>
                    <a:pt x="11" y="490"/>
                  </a:lnTo>
                  <a:lnTo>
                    <a:pt x="3" y="551"/>
                  </a:lnTo>
                  <a:lnTo>
                    <a:pt x="0" y="614"/>
                  </a:lnTo>
                  <a:lnTo>
                    <a:pt x="3" y="676"/>
                  </a:lnTo>
                  <a:lnTo>
                    <a:pt x="11" y="737"/>
                  </a:lnTo>
                  <a:lnTo>
                    <a:pt x="24" y="796"/>
                  </a:lnTo>
                  <a:lnTo>
                    <a:pt x="42" y="853"/>
                  </a:lnTo>
                  <a:lnTo>
                    <a:pt x="65" y="906"/>
                  </a:lnTo>
                  <a:lnTo>
                    <a:pt x="91" y="956"/>
                  </a:lnTo>
                  <a:lnTo>
                    <a:pt x="121" y="1003"/>
                  </a:lnTo>
                  <a:lnTo>
                    <a:pt x="156" y="1047"/>
                  </a:lnTo>
                  <a:lnTo>
                    <a:pt x="194" y="1086"/>
                  </a:lnTo>
                  <a:lnTo>
                    <a:pt x="234" y="1122"/>
                  </a:lnTo>
                  <a:lnTo>
                    <a:pt x="278" y="1152"/>
                  </a:lnTo>
                  <a:lnTo>
                    <a:pt x="324" y="1177"/>
                  </a:lnTo>
                  <a:lnTo>
                    <a:pt x="374" y="1198"/>
                  </a:lnTo>
                  <a:lnTo>
                    <a:pt x="424" y="1213"/>
                  </a:lnTo>
                  <a:lnTo>
                    <a:pt x="477" y="1222"/>
                  </a:lnTo>
                  <a:lnTo>
                    <a:pt x="532" y="1226"/>
                  </a:lnTo>
                  <a:close/>
                </a:path>
              </a:pathLst>
            </a:custGeom>
            <a:solidFill>
              <a:srgbClr val="E5EFE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8" name="Freeform 22"/>
            <p:cNvSpPr>
              <a:spLocks/>
            </p:cNvSpPr>
            <p:nvPr/>
          </p:nvSpPr>
          <p:spPr bwMode="auto">
            <a:xfrm>
              <a:off x="4634" y="2044"/>
              <a:ext cx="527" cy="607"/>
            </a:xfrm>
            <a:custGeom>
              <a:avLst/>
              <a:gdLst>
                <a:gd name="T0" fmla="*/ 580 w 1052"/>
                <a:gd name="T1" fmla="*/ 1210 h 1213"/>
                <a:gd name="T2" fmla="*/ 682 w 1052"/>
                <a:gd name="T3" fmla="*/ 1185 h 1213"/>
                <a:gd name="T4" fmla="*/ 777 w 1052"/>
                <a:gd name="T5" fmla="*/ 1140 h 1213"/>
                <a:gd name="T6" fmla="*/ 861 w 1052"/>
                <a:gd name="T7" fmla="*/ 1075 h 1213"/>
                <a:gd name="T8" fmla="*/ 932 w 1052"/>
                <a:gd name="T9" fmla="*/ 993 h 1213"/>
                <a:gd name="T10" fmla="*/ 989 w 1052"/>
                <a:gd name="T11" fmla="*/ 896 h 1213"/>
                <a:gd name="T12" fmla="*/ 1028 w 1052"/>
                <a:gd name="T13" fmla="*/ 788 h 1213"/>
                <a:gd name="T14" fmla="*/ 1050 w 1052"/>
                <a:gd name="T15" fmla="*/ 669 h 1213"/>
                <a:gd name="T16" fmla="*/ 1050 w 1052"/>
                <a:gd name="T17" fmla="*/ 545 h 1213"/>
                <a:gd name="T18" fmla="*/ 1028 w 1052"/>
                <a:gd name="T19" fmla="*/ 426 h 1213"/>
                <a:gd name="T20" fmla="*/ 989 w 1052"/>
                <a:gd name="T21" fmla="*/ 317 h 1213"/>
                <a:gd name="T22" fmla="*/ 932 w 1052"/>
                <a:gd name="T23" fmla="*/ 220 h 1213"/>
                <a:gd name="T24" fmla="*/ 861 w 1052"/>
                <a:gd name="T25" fmla="*/ 138 h 1213"/>
                <a:gd name="T26" fmla="*/ 777 w 1052"/>
                <a:gd name="T27" fmla="*/ 73 h 1213"/>
                <a:gd name="T28" fmla="*/ 682 w 1052"/>
                <a:gd name="T29" fmla="*/ 28 h 1213"/>
                <a:gd name="T30" fmla="*/ 580 w 1052"/>
                <a:gd name="T31" fmla="*/ 3 h 1213"/>
                <a:gd name="T32" fmla="*/ 472 w 1052"/>
                <a:gd name="T33" fmla="*/ 3 h 1213"/>
                <a:gd name="T34" fmla="*/ 370 w 1052"/>
                <a:gd name="T35" fmla="*/ 28 h 1213"/>
                <a:gd name="T36" fmla="*/ 275 w 1052"/>
                <a:gd name="T37" fmla="*/ 73 h 1213"/>
                <a:gd name="T38" fmla="*/ 191 w 1052"/>
                <a:gd name="T39" fmla="*/ 138 h 1213"/>
                <a:gd name="T40" fmla="*/ 120 w 1052"/>
                <a:gd name="T41" fmla="*/ 220 h 1213"/>
                <a:gd name="T42" fmla="*/ 63 w 1052"/>
                <a:gd name="T43" fmla="*/ 317 h 1213"/>
                <a:gd name="T44" fmla="*/ 24 w 1052"/>
                <a:gd name="T45" fmla="*/ 426 h 1213"/>
                <a:gd name="T46" fmla="*/ 2 w 1052"/>
                <a:gd name="T47" fmla="*/ 545 h 1213"/>
                <a:gd name="T48" fmla="*/ 2 w 1052"/>
                <a:gd name="T49" fmla="*/ 669 h 1213"/>
                <a:gd name="T50" fmla="*/ 24 w 1052"/>
                <a:gd name="T51" fmla="*/ 788 h 1213"/>
                <a:gd name="T52" fmla="*/ 63 w 1052"/>
                <a:gd name="T53" fmla="*/ 896 h 1213"/>
                <a:gd name="T54" fmla="*/ 120 w 1052"/>
                <a:gd name="T55" fmla="*/ 993 h 1213"/>
                <a:gd name="T56" fmla="*/ 191 w 1052"/>
                <a:gd name="T57" fmla="*/ 1075 h 1213"/>
                <a:gd name="T58" fmla="*/ 275 w 1052"/>
                <a:gd name="T59" fmla="*/ 1140 h 1213"/>
                <a:gd name="T60" fmla="*/ 370 w 1052"/>
                <a:gd name="T61" fmla="*/ 1185 h 1213"/>
                <a:gd name="T62" fmla="*/ 472 w 1052"/>
                <a:gd name="T63" fmla="*/ 1210 h 12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052" h="1213">
                  <a:moveTo>
                    <a:pt x="527" y="1213"/>
                  </a:moveTo>
                  <a:lnTo>
                    <a:pt x="580" y="1210"/>
                  </a:lnTo>
                  <a:lnTo>
                    <a:pt x="633" y="1200"/>
                  </a:lnTo>
                  <a:lnTo>
                    <a:pt x="682" y="1185"/>
                  </a:lnTo>
                  <a:lnTo>
                    <a:pt x="731" y="1166"/>
                  </a:lnTo>
                  <a:lnTo>
                    <a:pt x="777" y="1140"/>
                  </a:lnTo>
                  <a:lnTo>
                    <a:pt x="821" y="1109"/>
                  </a:lnTo>
                  <a:lnTo>
                    <a:pt x="861" y="1075"/>
                  </a:lnTo>
                  <a:lnTo>
                    <a:pt x="898" y="1036"/>
                  </a:lnTo>
                  <a:lnTo>
                    <a:pt x="932" y="993"/>
                  </a:lnTo>
                  <a:lnTo>
                    <a:pt x="962" y="946"/>
                  </a:lnTo>
                  <a:lnTo>
                    <a:pt x="989" y="896"/>
                  </a:lnTo>
                  <a:lnTo>
                    <a:pt x="1011" y="843"/>
                  </a:lnTo>
                  <a:lnTo>
                    <a:pt x="1028" y="788"/>
                  </a:lnTo>
                  <a:lnTo>
                    <a:pt x="1042" y="729"/>
                  </a:lnTo>
                  <a:lnTo>
                    <a:pt x="1050" y="669"/>
                  </a:lnTo>
                  <a:lnTo>
                    <a:pt x="1052" y="607"/>
                  </a:lnTo>
                  <a:lnTo>
                    <a:pt x="1050" y="545"/>
                  </a:lnTo>
                  <a:lnTo>
                    <a:pt x="1042" y="485"/>
                  </a:lnTo>
                  <a:lnTo>
                    <a:pt x="1028" y="426"/>
                  </a:lnTo>
                  <a:lnTo>
                    <a:pt x="1011" y="370"/>
                  </a:lnTo>
                  <a:lnTo>
                    <a:pt x="989" y="317"/>
                  </a:lnTo>
                  <a:lnTo>
                    <a:pt x="962" y="267"/>
                  </a:lnTo>
                  <a:lnTo>
                    <a:pt x="932" y="220"/>
                  </a:lnTo>
                  <a:lnTo>
                    <a:pt x="898" y="177"/>
                  </a:lnTo>
                  <a:lnTo>
                    <a:pt x="861" y="138"/>
                  </a:lnTo>
                  <a:lnTo>
                    <a:pt x="821" y="104"/>
                  </a:lnTo>
                  <a:lnTo>
                    <a:pt x="777" y="73"/>
                  </a:lnTo>
                  <a:lnTo>
                    <a:pt x="731" y="47"/>
                  </a:lnTo>
                  <a:lnTo>
                    <a:pt x="682" y="28"/>
                  </a:lnTo>
                  <a:lnTo>
                    <a:pt x="633" y="13"/>
                  </a:lnTo>
                  <a:lnTo>
                    <a:pt x="580" y="3"/>
                  </a:lnTo>
                  <a:lnTo>
                    <a:pt x="527" y="0"/>
                  </a:lnTo>
                  <a:lnTo>
                    <a:pt x="472" y="3"/>
                  </a:lnTo>
                  <a:lnTo>
                    <a:pt x="421" y="13"/>
                  </a:lnTo>
                  <a:lnTo>
                    <a:pt x="370" y="28"/>
                  </a:lnTo>
                  <a:lnTo>
                    <a:pt x="321" y="47"/>
                  </a:lnTo>
                  <a:lnTo>
                    <a:pt x="275" y="73"/>
                  </a:lnTo>
                  <a:lnTo>
                    <a:pt x="233" y="104"/>
                  </a:lnTo>
                  <a:lnTo>
                    <a:pt x="191" y="138"/>
                  </a:lnTo>
                  <a:lnTo>
                    <a:pt x="154" y="177"/>
                  </a:lnTo>
                  <a:lnTo>
                    <a:pt x="120" y="220"/>
                  </a:lnTo>
                  <a:lnTo>
                    <a:pt x="90" y="267"/>
                  </a:lnTo>
                  <a:lnTo>
                    <a:pt x="63" y="317"/>
                  </a:lnTo>
                  <a:lnTo>
                    <a:pt x="41" y="370"/>
                  </a:lnTo>
                  <a:lnTo>
                    <a:pt x="24" y="426"/>
                  </a:lnTo>
                  <a:lnTo>
                    <a:pt x="10" y="485"/>
                  </a:lnTo>
                  <a:lnTo>
                    <a:pt x="2" y="545"/>
                  </a:lnTo>
                  <a:lnTo>
                    <a:pt x="0" y="607"/>
                  </a:lnTo>
                  <a:lnTo>
                    <a:pt x="2" y="669"/>
                  </a:lnTo>
                  <a:lnTo>
                    <a:pt x="10" y="729"/>
                  </a:lnTo>
                  <a:lnTo>
                    <a:pt x="24" y="788"/>
                  </a:lnTo>
                  <a:lnTo>
                    <a:pt x="41" y="843"/>
                  </a:lnTo>
                  <a:lnTo>
                    <a:pt x="63" y="896"/>
                  </a:lnTo>
                  <a:lnTo>
                    <a:pt x="90" y="946"/>
                  </a:lnTo>
                  <a:lnTo>
                    <a:pt x="120" y="993"/>
                  </a:lnTo>
                  <a:lnTo>
                    <a:pt x="154" y="1036"/>
                  </a:lnTo>
                  <a:lnTo>
                    <a:pt x="191" y="1075"/>
                  </a:lnTo>
                  <a:lnTo>
                    <a:pt x="233" y="1109"/>
                  </a:lnTo>
                  <a:lnTo>
                    <a:pt x="275" y="1140"/>
                  </a:lnTo>
                  <a:lnTo>
                    <a:pt x="321" y="1166"/>
                  </a:lnTo>
                  <a:lnTo>
                    <a:pt x="370" y="1185"/>
                  </a:lnTo>
                  <a:lnTo>
                    <a:pt x="421" y="1200"/>
                  </a:lnTo>
                  <a:lnTo>
                    <a:pt x="472" y="1210"/>
                  </a:lnTo>
                  <a:lnTo>
                    <a:pt x="527" y="1213"/>
                  </a:lnTo>
                  <a:close/>
                </a:path>
              </a:pathLst>
            </a:custGeom>
            <a:solidFill>
              <a:srgbClr val="EDF4E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9" name="Freeform 23"/>
            <p:cNvSpPr>
              <a:spLocks/>
            </p:cNvSpPr>
            <p:nvPr/>
          </p:nvSpPr>
          <p:spPr bwMode="auto">
            <a:xfrm>
              <a:off x="4637" y="2047"/>
              <a:ext cx="521" cy="600"/>
            </a:xfrm>
            <a:custGeom>
              <a:avLst/>
              <a:gdLst>
                <a:gd name="T0" fmla="*/ 574 w 1041"/>
                <a:gd name="T1" fmla="*/ 1197 h 1200"/>
                <a:gd name="T2" fmla="*/ 675 w 1041"/>
                <a:gd name="T3" fmla="*/ 1174 h 1200"/>
                <a:gd name="T4" fmla="*/ 768 w 1041"/>
                <a:gd name="T5" fmla="*/ 1128 h 1200"/>
                <a:gd name="T6" fmla="*/ 851 w 1041"/>
                <a:gd name="T7" fmla="*/ 1064 h 1200"/>
                <a:gd name="T8" fmla="*/ 922 w 1041"/>
                <a:gd name="T9" fmla="*/ 982 h 1200"/>
                <a:gd name="T10" fmla="*/ 978 w 1041"/>
                <a:gd name="T11" fmla="*/ 887 h 1200"/>
                <a:gd name="T12" fmla="*/ 1018 w 1041"/>
                <a:gd name="T13" fmla="*/ 780 h 1200"/>
                <a:gd name="T14" fmla="*/ 1038 w 1041"/>
                <a:gd name="T15" fmla="*/ 662 h 1200"/>
                <a:gd name="T16" fmla="*/ 1038 w 1041"/>
                <a:gd name="T17" fmla="*/ 540 h 1200"/>
                <a:gd name="T18" fmla="*/ 1018 w 1041"/>
                <a:gd name="T19" fmla="*/ 422 h 1200"/>
                <a:gd name="T20" fmla="*/ 978 w 1041"/>
                <a:gd name="T21" fmla="*/ 314 h 1200"/>
                <a:gd name="T22" fmla="*/ 922 w 1041"/>
                <a:gd name="T23" fmla="*/ 219 h 1200"/>
                <a:gd name="T24" fmla="*/ 851 w 1041"/>
                <a:gd name="T25" fmla="*/ 137 h 1200"/>
                <a:gd name="T26" fmla="*/ 768 w 1041"/>
                <a:gd name="T27" fmla="*/ 72 h 1200"/>
                <a:gd name="T28" fmla="*/ 675 w 1041"/>
                <a:gd name="T29" fmla="*/ 26 h 1200"/>
                <a:gd name="T30" fmla="*/ 574 w 1041"/>
                <a:gd name="T31" fmla="*/ 3 h 1200"/>
                <a:gd name="T32" fmla="*/ 468 w 1041"/>
                <a:gd name="T33" fmla="*/ 3 h 1200"/>
                <a:gd name="T34" fmla="*/ 365 w 1041"/>
                <a:gd name="T35" fmla="*/ 26 h 1200"/>
                <a:gd name="T36" fmla="*/ 272 w 1041"/>
                <a:gd name="T37" fmla="*/ 72 h 1200"/>
                <a:gd name="T38" fmla="*/ 189 w 1041"/>
                <a:gd name="T39" fmla="*/ 137 h 1200"/>
                <a:gd name="T40" fmla="*/ 118 w 1041"/>
                <a:gd name="T41" fmla="*/ 219 h 1200"/>
                <a:gd name="T42" fmla="*/ 62 w 1041"/>
                <a:gd name="T43" fmla="*/ 314 h 1200"/>
                <a:gd name="T44" fmla="*/ 23 w 1041"/>
                <a:gd name="T45" fmla="*/ 422 h 1200"/>
                <a:gd name="T46" fmla="*/ 2 w 1041"/>
                <a:gd name="T47" fmla="*/ 540 h 1200"/>
                <a:gd name="T48" fmla="*/ 2 w 1041"/>
                <a:gd name="T49" fmla="*/ 662 h 1200"/>
                <a:gd name="T50" fmla="*/ 23 w 1041"/>
                <a:gd name="T51" fmla="*/ 780 h 1200"/>
                <a:gd name="T52" fmla="*/ 62 w 1041"/>
                <a:gd name="T53" fmla="*/ 887 h 1200"/>
                <a:gd name="T54" fmla="*/ 118 w 1041"/>
                <a:gd name="T55" fmla="*/ 982 h 1200"/>
                <a:gd name="T56" fmla="*/ 189 w 1041"/>
                <a:gd name="T57" fmla="*/ 1064 h 1200"/>
                <a:gd name="T58" fmla="*/ 272 w 1041"/>
                <a:gd name="T59" fmla="*/ 1128 h 1200"/>
                <a:gd name="T60" fmla="*/ 365 w 1041"/>
                <a:gd name="T61" fmla="*/ 1174 h 1200"/>
                <a:gd name="T62" fmla="*/ 468 w 1041"/>
                <a:gd name="T63" fmla="*/ 1197 h 1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041" h="1200">
                  <a:moveTo>
                    <a:pt x="521" y="1200"/>
                  </a:moveTo>
                  <a:lnTo>
                    <a:pt x="574" y="1197"/>
                  </a:lnTo>
                  <a:lnTo>
                    <a:pt x="626" y="1187"/>
                  </a:lnTo>
                  <a:lnTo>
                    <a:pt x="675" y="1174"/>
                  </a:lnTo>
                  <a:lnTo>
                    <a:pt x="724" y="1153"/>
                  </a:lnTo>
                  <a:lnTo>
                    <a:pt x="768" y="1128"/>
                  </a:lnTo>
                  <a:lnTo>
                    <a:pt x="811" y="1098"/>
                  </a:lnTo>
                  <a:lnTo>
                    <a:pt x="851" y="1064"/>
                  </a:lnTo>
                  <a:lnTo>
                    <a:pt x="888" y="1025"/>
                  </a:lnTo>
                  <a:lnTo>
                    <a:pt x="922" y="982"/>
                  </a:lnTo>
                  <a:lnTo>
                    <a:pt x="952" y="936"/>
                  </a:lnTo>
                  <a:lnTo>
                    <a:pt x="978" y="887"/>
                  </a:lnTo>
                  <a:lnTo>
                    <a:pt x="1000" y="835"/>
                  </a:lnTo>
                  <a:lnTo>
                    <a:pt x="1018" y="780"/>
                  </a:lnTo>
                  <a:lnTo>
                    <a:pt x="1030" y="722"/>
                  </a:lnTo>
                  <a:lnTo>
                    <a:pt x="1038" y="662"/>
                  </a:lnTo>
                  <a:lnTo>
                    <a:pt x="1041" y="601"/>
                  </a:lnTo>
                  <a:lnTo>
                    <a:pt x="1038" y="540"/>
                  </a:lnTo>
                  <a:lnTo>
                    <a:pt x="1030" y="480"/>
                  </a:lnTo>
                  <a:lnTo>
                    <a:pt x="1018" y="422"/>
                  </a:lnTo>
                  <a:lnTo>
                    <a:pt x="1000" y="367"/>
                  </a:lnTo>
                  <a:lnTo>
                    <a:pt x="978" y="314"/>
                  </a:lnTo>
                  <a:lnTo>
                    <a:pt x="952" y="265"/>
                  </a:lnTo>
                  <a:lnTo>
                    <a:pt x="922" y="219"/>
                  </a:lnTo>
                  <a:lnTo>
                    <a:pt x="888" y="176"/>
                  </a:lnTo>
                  <a:lnTo>
                    <a:pt x="851" y="137"/>
                  </a:lnTo>
                  <a:lnTo>
                    <a:pt x="811" y="102"/>
                  </a:lnTo>
                  <a:lnTo>
                    <a:pt x="768" y="72"/>
                  </a:lnTo>
                  <a:lnTo>
                    <a:pt x="724" y="47"/>
                  </a:lnTo>
                  <a:lnTo>
                    <a:pt x="675" y="26"/>
                  </a:lnTo>
                  <a:lnTo>
                    <a:pt x="626" y="12"/>
                  </a:lnTo>
                  <a:lnTo>
                    <a:pt x="574" y="3"/>
                  </a:lnTo>
                  <a:lnTo>
                    <a:pt x="521" y="0"/>
                  </a:lnTo>
                  <a:lnTo>
                    <a:pt x="468" y="3"/>
                  </a:lnTo>
                  <a:lnTo>
                    <a:pt x="416" y="12"/>
                  </a:lnTo>
                  <a:lnTo>
                    <a:pt x="365" y="26"/>
                  </a:lnTo>
                  <a:lnTo>
                    <a:pt x="318" y="47"/>
                  </a:lnTo>
                  <a:lnTo>
                    <a:pt x="272" y="72"/>
                  </a:lnTo>
                  <a:lnTo>
                    <a:pt x="229" y="102"/>
                  </a:lnTo>
                  <a:lnTo>
                    <a:pt x="189" y="137"/>
                  </a:lnTo>
                  <a:lnTo>
                    <a:pt x="152" y="176"/>
                  </a:lnTo>
                  <a:lnTo>
                    <a:pt x="118" y="219"/>
                  </a:lnTo>
                  <a:lnTo>
                    <a:pt x="88" y="265"/>
                  </a:lnTo>
                  <a:lnTo>
                    <a:pt x="62" y="314"/>
                  </a:lnTo>
                  <a:lnTo>
                    <a:pt x="40" y="367"/>
                  </a:lnTo>
                  <a:lnTo>
                    <a:pt x="23" y="422"/>
                  </a:lnTo>
                  <a:lnTo>
                    <a:pt x="10" y="480"/>
                  </a:lnTo>
                  <a:lnTo>
                    <a:pt x="2" y="540"/>
                  </a:lnTo>
                  <a:lnTo>
                    <a:pt x="0" y="601"/>
                  </a:lnTo>
                  <a:lnTo>
                    <a:pt x="2" y="662"/>
                  </a:lnTo>
                  <a:lnTo>
                    <a:pt x="10" y="722"/>
                  </a:lnTo>
                  <a:lnTo>
                    <a:pt x="23" y="780"/>
                  </a:lnTo>
                  <a:lnTo>
                    <a:pt x="40" y="835"/>
                  </a:lnTo>
                  <a:lnTo>
                    <a:pt x="62" y="887"/>
                  </a:lnTo>
                  <a:lnTo>
                    <a:pt x="88" y="936"/>
                  </a:lnTo>
                  <a:lnTo>
                    <a:pt x="118" y="982"/>
                  </a:lnTo>
                  <a:lnTo>
                    <a:pt x="152" y="1025"/>
                  </a:lnTo>
                  <a:lnTo>
                    <a:pt x="189" y="1064"/>
                  </a:lnTo>
                  <a:lnTo>
                    <a:pt x="229" y="1098"/>
                  </a:lnTo>
                  <a:lnTo>
                    <a:pt x="272" y="1128"/>
                  </a:lnTo>
                  <a:lnTo>
                    <a:pt x="318" y="1153"/>
                  </a:lnTo>
                  <a:lnTo>
                    <a:pt x="365" y="1174"/>
                  </a:lnTo>
                  <a:lnTo>
                    <a:pt x="416" y="1187"/>
                  </a:lnTo>
                  <a:lnTo>
                    <a:pt x="468" y="1197"/>
                  </a:lnTo>
                  <a:lnTo>
                    <a:pt x="521" y="1200"/>
                  </a:lnTo>
                  <a:close/>
                </a:path>
              </a:pathLst>
            </a:custGeom>
            <a:solidFill>
              <a:srgbClr val="F2F7F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0" name="Freeform 24"/>
            <p:cNvSpPr>
              <a:spLocks/>
            </p:cNvSpPr>
            <p:nvPr/>
          </p:nvSpPr>
          <p:spPr bwMode="auto">
            <a:xfrm>
              <a:off x="4640" y="2050"/>
              <a:ext cx="515" cy="594"/>
            </a:xfrm>
            <a:custGeom>
              <a:avLst/>
              <a:gdLst>
                <a:gd name="T0" fmla="*/ 569 w 1030"/>
                <a:gd name="T1" fmla="*/ 1186 h 1189"/>
                <a:gd name="T2" fmla="*/ 669 w 1030"/>
                <a:gd name="T3" fmla="*/ 1163 h 1189"/>
                <a:gd name="T4" fmla="*/ 760 w 1030"/>
                <a:gd name="T5" fmla="*/ 1118 h 1189"/>
                <a:gd name="T6" fmla="*/ 843 w 1030"/>
                <a:gd name="T7" fmla="*/ 1055 h 1189"/>
                <a:gd name="T8" fmla="*/ 912 w 1030"/>
                <a:gd name="T9" fmla="*/ 974 h 1189"/>
                <a:gd name="T10" fmla="*/ 968 w 1030"/>
                <a:gd name="T11" fmla="*/ 879 h 1189"/>
                <a:gd name="T12" fmla="*/ 1007 w 1030"/>
                <a:gd name="T13" fmla="*/ 772 h 1189"/>
                <a:gd name="T14" fmla="*/ 1027 w 1030"/>
                <a:gd name="T15" fmla="*/ 657 h 1189"/>
                <a:gd name="T16" fmla="*/ 1027 w 1030"/>
                <a:gd name="T17" fmla="*/ 535 h 1189"/>
                <a:gd name="T18" fmla="*/ 1007 w 1030"/>
                <a:gd name="T19" fmla="*/ 419 h 1189"/>
                <a:gd name="T20" fmla="*/ 968 w 1030"/>
                <a:gd name="T21" fmla="*/ 311 h 1189"/>
                <a:gd name="T22" fmla="*/ 912 w 1030"/>
                <a:gd name="T23" fmla="*/ 217 h 1189"/>
                <a:gd name="T24" fmla="*/ 843 w 1030"/>
                <a:gd name="T25" fmla="*/ 136 h 1189"/>
                <a:gd name="T26" fmla="*/ 760 w 1030"/>
                <a:gd name="T27" fmla="*/ 72 h 1189"/>
                <a:gd name="T28" fmla="*/ 669 w 1030"/>
                <a:gd name="T29" fmla="*/ 27 h 1189"/>
                <a:gd name="T30" fmla="*/ 569 w 1030"/>
                <a:gd name="T31" fmla="*/ 4 h 1189"/>
                <a:gd name="T32" fmla="*/ 463 w 1030"/>
                <a:gd name="T33" fmla="*/ 4 h 1189"/>
                <a:gd name="T34" fmla="*/ 362 w 1030"/>
                <a:gd name="T35" fmla="*/ 27 h 1189"/>
                <a:gd name="T36" fmla="*/ 270 w 1030"/>
                <a:gd name="T37" fmla="*/ 72 h 1189"/>
                <a:gd name="T38" fmla="*/ 188 w 1030"/>
                <a:gd name="T39" fmla="*/ 136 h 1189"/>
                <a:gd name="T40" fmla="*/ 118 w 1030"/>
                <a:gd name="T41" fmla="*/ 217 h 1189"/>
                <a:gd name="T42" fmla="*/ 63 w 1030"/>
                <a:gd name="T43" fmla="*/ 311 h 1189"/>
                <a:gd name="T44" fmla="*/ 23 w 1030"/>
                <a:gd name="T45" fmla="*/ 419 h 1189"/>
                <a:gd name="T46" fmla="*/ 3 w 1030"/>
                <a:gd name="T47" fmla="*/ 535 h 1189"/>
                <a:gd name="T48" fmla="*/ 3 w 1030"/>
                <a:gd name="T49" fmla="*/ 657 h 1189"/>
                <a:gd name="T50" fmla="*/ 23 w 1030"/>
                <a:gd name="T51" fmla="*/ 772 h 1189"/>
                <a:gd name="T52" fmla="*/ 63 w 1030"/>
                <a:gd name="T53" fmla="*/ 879 h 1189"/>
                <a:gd name="T54" fmla="*/ 118 w 1030"/>
                <a:gd name="T55" fmla="*/ 974 h 1189"/>
                <a:gd name="T56" fmla="*/ 188 w 1030"/>
                <a:gd name="T57" fmla="*/ 1055 h 1189"/>
                <a:gd name="T58" fmla="*/ 270 w 1030"/>
                <a:gd name="T59" fmla="*/ 1118 h 1189"/>
                <a:gd name="T60" fmla="*/ 362 w 1030"/>
                <a:gd name="T61" fmla="*/ 1163 h 1189"/>
                <a:gd name="T62" fmla="*/ 463 w 1030"/>
                <a:gd name="T63" fmla="*/ 1186 h 11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030" h="1189">
                  <a:moveTo>
                    <a:pt x="516" y="1189"/>
                  </a:moveTo>
                  <a:lnTo>
                    <a:pt x="569" y="1186"/>
                  </a:lnTo>
                  <a:lnTo>
                    <a:pt x="619" y="1178"/>
                  </a:lnTo>
                  <a:lnTo>
                    <a:pt x="669" y="1163"/>
                  </a:lnTo>
                  <a:lnTo>
                    <a:pt x="715" y="1143"/>
                  </a:lnTo>
                  <a:lnTo>
                    <a:pt x="760" y="1118"/>
                  </a:lnTo>
                  <a:lnTo>
                    <a:pt x="803" y="1088"/>
                  </a:lnTo>
                  <a:lnTo>
                    <a:pt x="843" y="1055"/>
                  </a:lnTo>
                  <a:lnTo>
                    <a:pt x="879" y="1015"/>
                  </a:lnTo>
                  <a:lnTo>
                    <a:pt x="912" y="974"/>
                  </a:lnTo>
                  <a:lnTo>
                    <a:pt x="942" y="928"/>
                  </a:lnTo>
                  <a:lnTo>
                    <a:pt x="968" y="879"/>
                  </a:lnTo>
                  <a:lnTo>
                    <a:pt x="989" y="828"/>
                  </a:lnTo>
                  <a:lnTo>
                    <a:pt x="1007" y="772"/>
                  </a:lnTo>
                  <a:lnTo>
                    <a:pt x="1019" y="716"/>
                  </a:lnTo>
                  <a:lnTo>
                    <a:pt x="1027" y="657"/>
                  </a:lnTo>
                  <a:lnTo>
                    <a:pt x="1030" y="596"/>
                  </a:lnTo>
                  <a:lnTo>
                    <a:pt x="1027" y="535"/>
                  </a:lnTo>
                  <a:lnTo>
                    <a:pt x="1019" y="476"/>
                  </a:lnTo>
                  <a:lnTo>
                    <a:pt x="1007" y="419"/>
                  </a:lnTo>
                  <a:lnTo>
                    <a:pt x="989" y="364"/>
                  </a:lnTo>
                  <a:lnTo>
                    <a:pt x="968" y="311"/>
                  </a:lnTo>
                  <a:lnTo>
                    <a:pt x="942" y="263"/>
                  </a:lnTo>
                  <a:lnTo>
                    <a:pt x="912" y="217"/>
                  </a:lnTo>
                  <a:lnTo>
                    <a:pt x="879" y="174"/>
                  </a:lnTo>
                  <a:lnTo>
                    <a:pt x="843" y="136"/>
                  </a:lnTo>
                  <a:lnTo>
                    <a:pt x="803" y="102"/>
                  </a:lnTo>
                  <a:lnTo>
                    <a:pt x="760" y="72"/>
                  </a:lnTo>
                  <a:lnTo>
                    <a:pt x="715" y="48"/>
                  </a:lnTo>
                  <a:lnTo>
                    <a:pt x="669" y="27"/>
                  </a:lnTo>
                  <a:lnTo>
                    <a:pt x="619" y="12"/>
                  </a:lnTo>
                  <a:lnTo>
                    <a:pt x="569" y="4"/>
                  </a:lnTo>
                  <a:lnTo>
                    <a:pt x="516" y="0"/>
                  </a:lnTo>
                  <a:lnTo>
                    <a:pt x="463" y="4"/>
                  </a:lnTo>
                  <a:lnTo>
                    <a:pt x="412" y="12"/>
                  </a:lnTo>
                  <a:lnTo>
                    <a:pt x="362" y="27"/>
                  </a:lnTo>
                  <a:lnTo>
                    <a:pt x="315" y="48"/>
                  </a:lnTo>
                  <a:lnTo>
                    <a:pt x="270" y="72"/>
                  </a:lnTo>
                  <a:lnTo>
                    <a:pt x="227" y="102"/>
                  </a:lnTo>
                  <a:lnTo>
                    <a:pt x="188" y="136"/>
                  </a:lnTo>
                  <a:lnTo>
                    <a:pt x="151" y="174"/>
                  </a:lnTo>
                  <a:lnTo>
                    <a:pt x="118" y="217"/>
                  </a:lnTo>
                  <a:lnTo>
                    <a:pt x="88" y="263"/>
                  </a:lnTo>
                  <a:lnTo>
                    <a:pt x="63" y="311"/>
                  </a:lnTo>
                  <a:lnTo>
                    <a:pt x="41" y="364"/>
                  </a:lnTo>
                  <a:lnTo>
                    <a:pt x="23" y="419"/>
                  </a:lnTo>
                  <a:lnTo>
                    <a:pt x="11" y="476"/>
                  </a:lnTo>
                  <a:lnTo>
                    <a:pt x="3" y="535"/>
                  </a:lnTo>
                  <a:lnTo>
                    <a:pt x="0" y="596"/>
                  </a:lnTo>
                  <a:lnTo>
                    <a:pt x="3" y="657"/>
                  </a:lnTo>
                  <a:lnTo>
                    <a:pt x="11" y="716"/>
                  </a:lnTo>
                  <a:lnTo>
                    <a:pt x="23" y="772"/>
                  </a:lnTo>
                  <a:lnTo>
                    <a:pt x="41" y="828"/>
                  </a:lnTo>
                  <a:lnTo>
                    <a:pt x="63" y="879"/>
                  </a:lnTo>
                  <a:lnTo>
                    <a:pt x="88" y="928"/>
                  </a:lnTo>
                  <a:lnTo>
                    <a:pt x="118" y="974"/>
                  </a:lnTo>
                  <a:lnTo>
                    <a:pt x="151" y="1015"/>
                  </a:lnTo>
                  <a:lnTo>
                    <a:pt x="188" y="1055"/>
                  </a:lnTo>
                  <a:lnTo>
                    <a:pt x="227" y="1088"/>
                  </a:lnTo>
                  <a:lnTo>
                    <a:pt x="270" y="1118"/>
                  </a:lnTo>
                  <a:lnTo>
                    <a:pt x="315" y="1143"/>
                  </a:lnTo>
                  <a:lnTo>
                    <a:pt x="362" y="1163"/>
                  </a:lnTo>
                  <a:lnTo>
                    <a:pt x="412" y="1178"/>
                  </a:lnTo>
                  <a:lnTo>
                    <a:pt x="463" y="1186"/>
                  </a:lnTo>
                  <a:lnTo>
                    <a:pt x="516" y="1189"/>
                  </a:lnTo>
                  <a:close/>
                </a:path>
              </a:pathLst>
            </a:custGeom>
            <a:solidFill>
              <a:srgbClr val="F9FCF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1" name="Freeform 25"/>
            <p:cNvSpPr>
              <a:spLocks/>
            </p:cNvSpPr>
            <p:nvPr/>
          </p:nvSpPr>
          <p:spPr bwMode="auto">
            <a:xfrm>
              <a:off x="4643" y="2053"/>
              <a:ext cx="509" cy="588"/>
            </a:xfrm>
            <a:custGeom>
              <a:avLst/>
              <a:gdLst>
                <a:gd name="T0" fmla="*/ 562 w 1018"/>
                <a:gd name="T1" fmla="*/ 1172 h 1175"/>
                <a:gd name="T2" fmla="*/ 661 w 1018"/>
                <a:gd name="T3" fmla="*/ 1149 h 1175"/>
                <a:gd name="T4" fmla="*/ 752 w 1018"/>
                <a:gd name="T5" fmla="*/ 1105 h 1175"/>
                <a:gd name="T6" fmla="*/ 834 w 1018"/>
                <a:gd name="T7" fmla="*/ 1042 h 1175"/>
                <a:gd name="T8" fmla="*/ 902 w 1018"/>
                <a:gd name="T9" fmla="*/ 962 h 1175"/>
                <a:gd name="T10" fmla="*/ 957 w 1018"/>
                <a:gd name="T11" fmla="*/ 869 h 1175"/>
                <a:gd name="T12" fmla="*/ 995 w 1018"/>
                <a:gd name="T13" fmla="*/ 764 h 1175"/>
                <a:gd name="T14" fmla="*/ 1016 w 1018"/>
                <a:gd name="T15" fmla="*/ 649 h 1175"/>
                <a:gd name="T16" fmla="*/ 1016 w 1018"/>
                <a:gd name="T17" fmla="*/ 529 h 1175"/>
                <a:gd name="T18" fmla="*/ 995 w 1018"/>
                <a:gd name="T19" fmla="*/ 414 h 1175"/>
                <a:gd name="T20" fmla="*/ 957 w 1018"/>
                <a:gd name="T21" fmla="*/ 308 h 1175"/>
                <a:gd name="T22" fmla="*/ 902 w 1018"/>
                <a:gd name="T23" fmla="*/ 215 h 1175"/>
                <a:gd name="T24" fmla="*/ 834 w 1018"/>
                <a:gd name="T25" fmla="*/ 134 h 1175"/>
                <a:gd name="T26" fmla="*/ 752 w 1018"/>
                <a:gd name="T27" fmla="*/ 72 h 1175"/>
                <a:gd name="T28" fmla="*/ 661 w 1018"/>
                <a:gd name="T29" fmla="*/ 27 h 1175"/>
                <a:gd name="T30" fmla="*/ 562 w 1018"/>
                <a:gd name="T31" fmla="*/ 4 h 1175"/>
                <a:gd name="T32" fmla="*/ 458 w 1018"/>
                <a:gd name="T33" fmla="*/ 4 h 1175"/>
                <a:gd name="T34" fmla="*/ 357 w 1018"/>
                <a:gd name="T35" fmla="*/ 27 h 1175"/>
                <a:gd name="T36" fmla="*/ 266 w 1018"/>
                <a:gd name="T37" fmla="*/ 72 h 1175"/>
                <a:gd name="T38" fmla="*/ 185 w 1018"/>
                <a:gd name="T39" fmla="*/ 134 h 1175"/>
                <a:gd name="T40" fmla="*/ 117 w 1018"/>
                <a:gd name="T41" fmla="*/ 215 h 1175"/>
                <a:gd name="T42" fmla="*/ 61 w 1018"/>
                <a:gd name="T43" fmla="*/ 308 h 1175"/>
                <a:gd name="T44" fmla="*/ 23 w 1018"/>
                <a:gd name="T45" fmla="*/ 414 h 1175"/>
                <a:gd name="T46" fmla="*/ 2 w 1018"/>
                <a:gd name="T47" fmla="*/ 529 h 1175"/>
                <a:gd name="T48" fmla="*/ 2 w 1018"/>
                <a:gd name="T49" fmla="*/ 649 h 1175"/>
                <a:gd name="T50" fmla="*/ 23 w 1018"/>
                <a:gd name="T51" fmla="*/ 764 h 1175"/>
                <a:gd name="T52" fmla="*/ 61 w 1018"/>
                <a:gd name="T53" fmla="*/ 869 h 1175"/>
                <a:gd name="T54" fmla="*/ 117 w 1018"/>
                <a:gd name="T55" fmla="*/ 962 h 1175"/>
                <a:gd name="T56" fmla="*/ 185 w 1018"/>
                <a:gd name="T57" fmla="*/ 1042 h 1175"/>
                <a:gd name="T58" fmla="*/ 266 w 1018"/>
                <a:gd name="T59" fmla="*/ 1105 h 1175"/>
                <a:gd name="T60" fmla="*/ 357 w 1018"/>
                <a:gd name="T61" fmla="*/ 1149 h 1175"/>
                <a:gd name="T62" fmla="*/ 458 w 1018"/>
                <a:gd name="T63" fmla="*/ 1172 h 11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018" h="1175">
                  <a:moveTo>
                    <a:pt x="510" y="1175"/>
                  </a:moveTo>
                  <a:lnTo>
                    <a:pt x="562" y="1172"/>
                  </a:lnTo>
                  <a:lnTo>
                    <a:pt x="612" y="1164"/>
                  </a:lnTo>
                  <a:lnTo>
                    <a:pt x="661" y="1149"/>
                  </a:lnTo>
                  <a:lnTo>
                    <a:pt x="708" y="1129"/>
                  </a:lnTo>
                  <a:lnTo>
                    <a:pt x="752" y="1105"/>
                  </a:lnTo>
                  <a:lnTo>
                    <a:pt x="794" y="1075"/>
                  </a:lnTo>
                  <a:lnTo>
                    <a:pt x="834" y="1042"/>
                  </a:lnTo>
                  <a:lnTo>
                    <a:pt x="869" y="1004"/>
                  </a:lnTo>
                  <a:lnTo>
                    <a:pt x="902" y="962"/>
                  </a:lnTo>
                  <a:lnTo>
                    <a:pt x="932" y="917"/>
                  </a:lnTo>
                  <a:lnTo>
                    <a:pt x="957" y="869"/>
                  </a:lnTo>
                  <a:lnTo>
                    <a:pt x="978" y="817"/>
                  </a:lnTo>
                  <a:lnTo>
                    <a:pt x="995" y="764"/>
                  </a:lnTo>
                  <a:lnTo>
                    <a:pt x="1008" y="708"/>
                  </a:lnTo>
                  <a:lnTo>
                    <a:pt x="1016" y="649"/>
                  </a:lnTo>
                  <a:lnTo>
                    <a:pt x="1018" y="589"/>
                  </a:lnTo>
                  <a:lnTo>
                    <a:pt x="1016" y="529"/>
                  </a:lnTo>
                  <a:lnTo>
                    <a:pt x="1008" y="470"/>
                  </a:lnTo>
                  <a:lnTo>
                    <a:pt x="995" y="414"/>
                  </a:lnTo>
                  <a:lnTo>
                    <a:pt x="978" y="360"/>
                  </a:lnTo>
                  <a:lnTo>
                    <a:pt x="957" y="308"/>
                  </a:lnTo>
                  <a:lnTo>
                    <a:pt x="932" y="260"/>
                  </a:lnTo>
                  <a:lnTo>
                    <a:pt x="902" y="215"/>
                  </a:lnTo>
                  <a:lnTo>
                    <a:pt x="869" y="172"/>
                  </a:lnTo>
                  <a:lnTo>
                    <a:pt x="834" y="134"/>
                  </a:lnTo>
                  <a:lnTo>
                    <a:pt x="794" y="101"/>
                  </a:lnTo>
                  <a:lnTo>
                    <a:pt x="752" y="72"/>
                  </a:lnTo>
                  <a:lnTo>
                    <a:pt x="708" y="46"/>
                  </a:lnTo>
                  <a:lnTo>
                    <a:pt x="661" y="27"/>
                  </a:lnTo>
                  <a:lnTo>
                    <a:pt x="612" y="12"/>
                  </a:lnTo>
                  <a:lnTo>
                    <a:pt x="562" y="4"/>
                  </a:lnTo>
                  <a:lnTo>
                    <a:pt x="510" y="0"/>
                  </a:lnTo>
                  <a:lnTo>
                    <a:pt x="458" y="4"/>
                  </a:lnTo>
                  <a:lnTo>
                    <a:pt x="407" y="12"/>
                  </a:lnTo>
                  <a:lnTo>
                    <a:pt x="357" y="27"/>
                  </a:lnTo>
                  <a:lnTo>
                    <a:pt x="311" y="46"/>
                  </a:lnTo>
                  <a:lnTo>
                    <a:pt x="266" y="72"/>
                  </a:lnTo>
                  <a:lnTo>
                    <a:pt x="224" y="101"/>
                  </a:lnTo>
                  <a:lnTo>
                    <a:pt x="185" y="134"/>
                  </a:lnTo>
                  <a:lnTo>
                    <a:pt x="149" y="172"/>
                  </a:lnTo>
                  <a:lnTo>
                    <a:pt x="117" y="215"/>
                  </a:lnTo>
                  <a:lnTo>
                    <a:pt x="87" y="260"/>
                  </a:lnTo>
                  <a:lnTo>
                    <a:pt x="61" y="308"/>
                  </a:lnTo>
                  <a:lnTo>
                    <a:pt x="40" y="360"/>
                  </a:lnTo>
                  <a:lnTo>
                    <a:pt x="23" y="414"/>
                  </a:lnTo>
                  <a:lnTo>
                    <a:pt x="10" y="470"/>
                  </a:lnTo>
                  <a:lnTo>
                    <a:pt x="2" y="529"/>
                  </a:lnTo>
                  <a:lnTo>
                    <a:pt x="0" y="589"/>
                  </a:lnTo>
                  <a:lnTo>
                    <a:pt x="2" y="649"/>
                  </a:lnTo>
                  <a:lnTo>
                    <a:pt x="10" y="708"/>
                  </a:lnTo>
                  <a:lnTo>
                    <a:pt x="23" y="764"/>
                  </a:lnTo>
                  <a:lnTo>
                    <a:pt x="40" y="817"/>
                  </a:lnTo>
                  <a:lnTo>
                    <a:pt x="61" y="869"/>
                  </a:lnTo>
                  <a:lnTo>
                    <a:pt x="87" y="917"/>
                  </a:lnTo>
                  <a:lnTo>
                    <a:pt x="117" y="962"/>
                  </a:lnTo>
                  <a:lnTo>
                    <a:pt x="149" y="1004"/>
                  </a:lnTo>
                  <a:lnTo>
                    <a:pt x="185" y="1042"/>
                  </a:lnTo>
                  <a:lnTo>
                    <a:pt x="224" y="1075"/>
                  </a:lnTo>
                  <a:lnTo>
                    <a:pt x="266" y="1105"/>
                  </a:lnTo>
                  <a:lnTo>
                    <a:pt x="311" y="1129"/>
                  </a:lnTo>
                  <a:lnTo>
                    <a:pt x="357" y="1149"/>
                  </a:lnTo>
                  <a:lnTo>
                    <a:pt x="407" y="1164"/>
                  </a:lnTo>
                  <a:lnTo>
                    <a:pt x="458" y="1172"/>
                  </a:lnTo>
                  <a:lnTo>
                    <a:pt x="510" y="1175"/>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24" name="Freeform 26"/>
            <p:cNvSpPr>
              <a:spLocks/>
            </p:cNvSpPr>
            <p:nvPr/>
          </p:nvSpPr>
          <p:spPr bwMode="auto">
            <a:xfrm>
              <a:off x="4599" y="2070"/>
              <a:ext cx="604" cy="746"/>
            </a:xfrm>
            <a:custGeom>
              <a:avLst/>
              <a:gdLst>
                <a:gd name="T0" fmla="*/ 966 w 1208"/>
                <a:gd name="T1" fmla="*/ 820 h 1491"/>
                <a:gd name="T2" fmla="*/ 1123 w 1208"/>
                <a:gd name="T3" fmla="*/ 306 h 1491"/>
                <a:gd name="T4" fmla="*/ 1120 w 1208"/>
                <a:gd name="T5" fmla="*/ 296 h 1491"/>
                <a:gd name="T6" fmla="*/ 1112 w 1208"/>
                <a:gd name="T7" fmla="*/ 278 h 1491"/>
                <a:gd name="T8" fmla="*/ 1098 w 1208"/>
                <a:gd name="T9" fmla="*/ 253 h 1491"/>
                <a:gd name="T10" fmla="*/ 1078 w 1208"/>
                <a:gd name="T11" fmla="*/ 223 h 1491"/>
                <a:gd name="T12" fmla="*/ 1052 w 1208"/>
                <a:gd name="T13" fmla="*/ 190 h 1491"/>
                <a:gd name="T14" fmla="*/ 1017 w 1208"/>
                <a:gd name="T15" fmla="*/ 155 h 1491"/>
                <a:gd name="T16" fmla="*/ 973 w 1208"/>
                <a:gd name="T17" fmla="*/ 120 h 1491"/>
                <a:gd name="T18" fmla="*/ 918 w 1208"/>
                <a:gd name="T19" fmla="*/ 86 h 1491"/>
                <a:gd name="T20" fmla="*/ 853 w 1208"/>
                <a:gd name="T21" fmla="*/ 56 h 1491"/>
                <a:gd name="T22" fmla="*/ 775 w 1208"/>
                <a:gd name="T23" fmla="*/ 31 h 1491"/>
                <a:gd name="T24" fmla="*/ 685 w 1208"/>
                <a:gd name="T25" fmla="*/ 13 h 1491"/>
                <a:gd name="T26" fmla="*/ 580 w 1208"/>
                <a:gd name="T27" fmla="*/ 1 h 1491"/>
                <a:gd name="T28" fmla="*/ 460 w 1208"/>
                <a:gd name="T29" fmla="*/ 1 h 1491"/>
                <a:gd name="T30" fmla="*/ 325 w 1208"/>
                <a:gd name="T31" fmla="*/ 11 h 1491"/>
                <a:gd name="T32" fmla="*/ 173 w 1208"/>
                <a:gd name="T33" fmla="*/ 36 h 1491"/>
                <a:gd name="T34" fmla="*/ 201 w 1208"/>
                <a:gd name="T35" fmla="*/ 173 h 1491"/>
                <a:gd name="T36" fmla="*/ 177 w 1208"/>
                <a:gd name="T37" fmla="*/ 478 h 1491"/>
                <a:gd name="T38" fmla="*/ 167 w 1208"/>
                <a:gd name="T39" fmla="*/ 714 h 1491"/>
                <a:gd name="T40" fmla="*/ 359 w 1208"/>
                <a:gd name="T41" fmla="*/ 1041 h 1491"/>
                <a:gd name="T42" fmla="*/ 359 w 1208"/>
                <a:gd name="T43" fmla="*/ 1113 h 1491"/>
                <a:gd name="T44" fmla="*/ 359 w 1208"/>
                <a:gd name="T45" fmla="*/ 1213 h 1491"/>
                <a:gd name="T46" fmla="*/ 355 w 1208"/>
                <a:gd name="T47" fmla="*/ 1228 h 1491"/>
                <a:gd name="T48" fmla="*/ 343 w 1208"/>
                <a:gd name="T49" fmla="*/ 1246 h 1491"/>
                <a:gd name="T50" fmla="*/ 321 w 1208"/>
                <a:gd name="T51" fmla="*/ 1266 h 1491"/>
                <a:gd name="T52" fmla="*/ 286 w 1208"/>
                <a:gd name="T53" fmla="*/ 1286 h 1491"/>
                <a:gd name="T54" fmla="*/ 239 w 1208"/>
                <a:gd name="T55" fmla="*/ 1305 h 1491"/>
                <a:gd name="T56" fmla="*/ 177 w 1208"/>
                <a:gd name="T57" fmla="*/ 1322 h 1491"/>
                <a:gd name="T58" fmla="*/ 97 w 1208"/>
                <a:gd name="T59" fmla="*/ 1336 h 1491"/>
                <a:gd name="T60" fmla="*/ 0 w 1208"/>
                <a:gd name="T61" fmla="*/ 1347 h 1491"/>
                <a:gd name="T62" fmla="*/ 40 w 1208"/>
                <a:gd name="T63" fmla="*/ 1491 h 1491"/>
                <a:gd name="T64" fmla="*/ 1172 w 1208"/>
                <a:gd name="T65" fmla="*/ 1476 h 1491"/>
                <a:gd name="T66" fmla="*/ 1166 w 1208"/>
                <a:gd name="T67" fmla="*/ 1332 h 1491"/>
                <a:gd name="T68" fmla="*/ 1098 w 1208"/>
                <a:gd name="T69" fmla="*/ 1302 h 1491"/>
                <a:gd name="T70" fmla="*/ 1048 w 1208"/>
                <a:gd name="T71" fmla="*/ 1267 h 1491"/>
                <a:gd name="T72" fmla="*/ 1014 w 1208"/>
                <a:gd name="T73" fmla="*/ 1229 h 1491"/>
                <a:gd name="T74" fmla="*/ 992 w 1208"/>
                <a:gd name="T75" fmla="*/ 1191 h 1491"/>
                <a:gd name="T76" fmla="*/ 980 w 1208"/>
                <a:gd name="T77" fmla="*/ 1158 h 1491"/>
                <a:gd name="T78" fmla="*/ 976 w 1208"/>
                <a:gd name="T79" fmla="*/ 1131 h 1491"/>
                <a:gd name="T80" fmla="*/ 974 w 1208"/>
                <a:gd name="T81" fmla="*/ 1117 h 14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208" h="1491">
                  <a:moveTo>
                    <a:pt x="974" y="1115"/>
                  </a:moveTo>
                  <a:lnTo>
                    <a:pt x="966" y="820"/>
                  </a:lnTo>
                  <a:lnTo>
                    <a:pt x="1123" y="308"/>
                  </a:lnTo>
                  <a:lnTo>
                    <a:pt x="1123" y="306"/>
                  </a:lnTo>
                  <a:lnTo>
                    <a:pt x="1122" y="303"/>
                  </a:lnTo>
                  <a:lnTo>
                    <a:pt x="1120" y="296"/>
                  </a:lnTo>
                  <a:lnTo>
                    <a:pt x="1116" y="288"/>
                  </a:lnTo>
                  <a:lnTo>
                    <a:pt x="1112" y="278"/>
                  </a:lnTo>
                  <a:lnTo>
                    <a:pt x="1106" y="266"/>
                  </a:lnTo>
                  <a:lnTo>
                    <a:pt x="1098" y="253"/>
                  </a:lnTo>
                  <a:lnTo>
                    <a:pt x="1090" y="238"/>
                  </a:lnTo>
                  <a:lnTo>
                    <a:pt x="1078" y="223"/>
                  </a:lnTo>
                  <a:lnTo>
                    <a:pt x="1067" y="207"/>
                  </a:lnTo>
                  <a:lnTo>
                    <a:pt x="1052" y="190"/>
                  </a:lnTo>
                  <a:lnTo>
                    <a:pt x="1036" y="173"/>
                  </a:lnTo>
                  <a:lnTo>
                    <a:pt x="1017" y="155"/>
                  </a:lnTo>
                  <a:lnTo>
                    <a:pt x="996" y="137"/>
                  </a:lnTo>
                  <a:lnTo>
                    <a:pt x="973" y="120"/>
                  </a:lnTo>
                  <a:lnTo>
                    <a:pt x="947" y="102"/>
                  </a:lnTo>
                  <a:lnTo>
                    <a:pt x="918" y="86"/>
                  </a:lnTo>
                  <a:lnTo>
                    <a:pt x="887" y="71"/>
                  </a:lnTo>
                  <a:lnTo>
                    <a:pt x="853" y="56"/>
                  </a:lnTo>
                  <a:lnTo>
                    <a:pt x="815" y="43"/>
                  </a:lnTo>
                  <a:lnTo>
                    <a:pt x="775" y="31"/>
                  </a:lnTo>
                  <a:lnTo>
                    <a:pt x="732" y="21"/>
                  </a:lnTo>
                  <a:lnTo>
                    <a:pt x="685" y="13"/>
                  </a:lnTo>
                  <a:lnTo>
                    <a:pt x="634" y="6"/>
                  </a:lnTo>
                  <a:lnTo>
                    <a:pt x="580" y="1"/>
                  </a:lnTo>
                  <a:lnTo>
                    <a:pt x="523" y="0"/>
                  </a:lnTo>
                  <a:lnTo>
                    <a:pt x="460" y="1"/>
                  </a:lnTo>
                  <a:lnTo>
                    <a:pt x="395" y="5"/>
                  </a:lnTo>
                  <a:lnTo>
                    <a:pt x="325" y="11"/>
                  </a:lnTo>
                  <a:lnTo>
                    <a:pt x="252" y="22"/>
                  </a:lnTo>
                  <a:lnTo>
                    <a:pt x="173" y="36"/>
                  </a:lnTo>
                  <a:lnTo>
                    <a:pt x="90" y="53"/>
                  </a:lnTo>
                  <a:lnTo>
                    <a:pt x="201" y="173"/>
                  </a:lnTo>
                  <a:lnTo>
                    <a:pt x="151" y="396"/>
                  </a:lnTo>
                  <a:lnTo>
                    <a:pt x="177" y="478"/>
                  </a:lnTo>
                  <a:lnTo>
                    <a:pt x="91" y="672"/>
                  </a:lnTo>
                  <a:lnTo>
                    <a:pt x="167" y="714"/>
                  </a:lnTo>
                  <a:lnTo>
                    <a:pt x="172" y="1030"/>
                  </a:lnTo>
                  <a:lnTo>
                    <a:pt x="359" y="1041"/>
                  </a:lnTo>
                  <a:lnTo>
                    <a:pt x="359" y="1062"/>
                  </a:lnTo>
                  <a:lnTo>
                    <a:pt x="359" y="1113"/>
                  </a:lnTo>
                  <a:lnTo>
                    <a:pt x="359" y="1169"/>
                  </a:lnTo>
                  <a:lnTo>
                    <a:pt x="359" y="1213"/>
                  </a:lnTo>
                  <a:lnTo>
                    <a:pt x="358" y="1220"/>
                  </a:lnTo>
                  <a:lnTo>
                    <a:pt x="355" y="1228"/>
                  </a:lnTo>
                  <a:lnTo>
                    <a:pt x="350" y="1237"/>
                  </a:lnTo>
                  <a:lnTo>
                    <a:pt x="343" y="1246"/>
                  </a:lnTo>
                  <a:lnTo>
                    <a:pt x="334" y="1256"/>
                  </a:lnTo>
                  <a:lnTo>
                    <a:pt x="321" y="1266"/>
                  </a:lnTo>
                  <a:lnTo>
                    <a:pt x="305" y="1276"/>
                  </a:lnTo>
                  <a:lnTo>
                    <a:pt x="286" y="1286"/>
                  </a:lnTo>
                  <a:lnTo>
                    <a:pt x="264" y="1296"/>
                  </a:lnTo>
                  <a:lnTo>
                    <a:pt x="239" y="1305"/>
                  </a:lnTo>
                  <a:lnTo>
                    <a:pt x="210" y="1314"/>
                  </a:lnTo>
                  <a:lnTo>
                    <a:pt x="177" y="1322"/>
                  </a:lnTo>
                  <a:lnTo>
                    <a:pt x="139" y="1329"/>
                  </a:lnTo>
                  <a:lnTo>
                    <a:pt x="97" y="1336"/>
                  </a:lnTo>
                  <a:lnTo>
                    <a:pt x="51" y="1342"/>
                  </a:lnTo>
                  <a:lnTo>
                    <a:pt x="0" y="1347"/>
                  </a:lnTo>
                  <a:lnTo>
                    <a:pt x="37" y="1476"/>
                  </a:lnTo>
                  <a:lnTo>
                    <a:pt x="40" y="1491"/>
                  </a:lnTo>
                  <a:lnTo>
                    <a:pt x="1169" y="1491"/>
                  </a:lnTo>
                  <a:lnTo>
                    <a:pt x="1172" y="1476"/>
                  </a:lnTo>
                  <a:lnTo>
                    <a:pt x="1208" y="1342"/>
                  </a:lnTo>
                  <a:lnTo>
                    <a:pt x="1166" y="1332"/>
                  </a:lnTo>
                  <a:lnTo>
                    <a:pt x="1130" y="1318"/>
                  </a:lnTo>
                  <a:lnTo>
                    <a:pt x="1098" y="1302"/>
                  </a:lnTo>
                  <a:lnTo>
                    <a:pt x="1071" y="1286"/>
                  </a:lnTo>
                  <a:lnTo>
                    <a:pt x="1048" y="1267"/>
                  </a:lnTo>
                  <a:lnTo>
                    <a:pt x="1029" y="1248"/>
                  </a:lnTo>
                  <a:lnTo>
                    <a:pt x="1014" y="1229"/>
                  </a:lnTo>
                  <a:lnTo>
                    <a:pt x="1002" y="1210"/>
                  </a:lnTo>
                  <a:lnTo>
                    <a:pt x="992" y="1191"/>
                  </a:lnTo>
                  <a:lnTo>
                    <a:pt x="985" y="1174"/>
                  </a:lnTo>
                  <a:lnTo>
                    <a:pt x="980" y="1158"/>
                  </a:lnTo>
                  <a:lnTo>
                    <a:pt x="977" y="1144"/>
                  </a:lnTo>
                  <a:lnTo>
                    <a:pt x="976" y="1131"/>
                  </a:lnTo>
                  <a:lnTo>
                    <a:pt x="974" y="1123"/>
                  </a:lnTo>
                  <a:lnTo>
                    <a:pt x="974" y="1117"/>
                  </a:lnTo>
                  <a:lnTo>
                    <a:pt x="974" y="1115"/>
                  </a:lnTo>
                  <a:close/>
                </a:path>
              </a:pathLst>
            </a:custGeom>
            <a:solidFill>
              <a:srgbClr val="00007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25" name="Freeform 27"/>
            <p:cNvSpPr>
              <a:spLocks/>
            </p:cNvSpPr>
            <p:nvPr/>
          </p:nvSpPr>
          <p:spPr bwMode="auto">
            <a:xfrm>
              <a:off x="4523" y="2202"/>
              <a:ext cx="34" cy="40"/>
            </a:xfrm>
            <a:custGeom>
              <a:avLst/>
              <a:gdLst>
                <a:gd name="T0" fmla="*/ 66 w 67"/>
                <a:gd name="T1" fmla="*/ 0 h 80"/>
                <a:gd name="T2" fmla="*/ 0 w 67"/>
                <a:gd name="T3" fmla="*/ 46 h 80"/>
                <a:gd name="T4" fmla="*/ 67 w 67"/>
                <a:gd name="T5" fmla="*/ 80 h 80"/>
                <a:gd name="T6" fmla="*/ 66 w 67"/>
                <a:gd name="T7" fmla="*/ 59 h 80"/>
                <a:gd name="T8" fmla="*/ 65 w 67"/>
                <a:gd name="T9" fmla="*/ 40 h 80"/>
                <a:gd name="T10" fmla="*/ 65 w 67"/>
                <a:gd name="T11" fmla="*/ 19 h 80"/>
                <a:gd name="T12" fmla="*/ 66 w 67"/>
                <a:gd name="T13" fmla="*/ 0 h 80"/>
              </a:gdLst>
              <a:ahLst/>
              <a:cxnLst>
                <a:cxn ang="0">
                  <a:pos x="T0" y="T1"/>
                </a:cxn>
                <a:cxn ang="0">
                  <a:pos x="T2" y="T3"/>
                </a:cxn>
                <a:cxn ang="0">
                  <a:pos x="T4" y="T5"/>
                </a:cxn>
                <a:cxn ang="0">
                  <a:pos x="T6" y="T7"/>
                </a:cxn>
                <a:cxn ang="0">
                  <a:pos x="T8" y="T9"/>
                </a:cxn>
                <a:cxn ang="0">
                  <a:pos x="T10" y="T11"/>
                </a:cxn>
                <a:cxn ang="0">
                  <a:pos x="T12" y="T13"/>
                </a:cxn>
              </a:cxnLst>
              <a:rect l="0" t="0" r="r" b="b"/>
              <a:pathLst>
                <a:path w="67" h="80">
                  <a:moveTo>
                    <a:pt x="66" y="0"/>
                  </a:moveTo>
                  <a:lnTo>
                    <a:pt x="0" y="46"/>
                  </a:lnTo>
                  <a:lnTo>
                    <a:pt x="67" y="80"/>
                  </a:lnTo>
                  <a:lnTo>
                    <a:pt x="66" y="59"/>
                  </a:lnTo>
                  <a:lnTo>
                    <a:pt x="65" y="40"/>
                  </a:lnTo>
                  <a:lnTo>
                    <a:pt x="65" y="19"/>
                  </a:lnTo>
                  <a:lnTo>
                    <a:pt x="66"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28" name="Freeform 28"/>
            <p:cNvSpPr>
              <a:spLocks/>
            </p:cNvSpPr>
            <p:nvPr/>
          </p:nvSpPr>
          <p:spPr bwMode="auto">
            <a:xfrm>
              <a:off x="4543" y="2107"/>
              <a:ext cx="38" cy="37"/>
            </a:xfrm>
            <a:custGeom>
              <a:avLst/>
              <a:gdLst>
                <a:gd name="T0" fmla="*/ 75 w 75"/>
                <a:gd name="T1" fmla="*/ 0 h 73"/>
                <a:gd name="T2" fmla="*/ 0 w 75"/>
                <a:gd name="T3" fmla="*/ 8 h 73"/>
                <a:gd name="T4" fmla="*/ 45 w 75"/>
                <a:gd name="T5" fmla="*/ 73 h 73"/>
                <a:gd name="T6" fmla="*/ 52 w 75"/>
                <a:gd name="T7" fmla="*/ 55 h 73"/>
                <a:gd name="T8" fmla="*/ 58 w 75"/>
                <a:gd name="T9" fmla="*/ 35 h 73"/>
                <a:gd name="T10" fmla="*/ 67 w 75"/>
                <a:gd name="T11" fmla="*/ 17 h 73"/>
                <a:gd name="T12" fmla="*/ 75 w 75"/>
                <a:gd name="T13" fmla="*/ 0 h 73"/>
              </a:gdLst>
              <a:ahLst/>
              <a:cxnLst>
                <a:cxn ang="0">
                  <a:pos x="T0" y="T1"/>
                </a:cxn>
                <a:cxn ang="0">
                  <a:pos x="T2" y="T3"/>
                </a:cxn>
                <a:cxn ang="0">
                  <a:pos x="T4" y="T5"/>
                </a:cxn>
                <a:cxn ang="0">
                  <a:pos x="T6" y="T7"/>
                </a:cxn>
                <a:cxn ang="0">
                  <a:pos x="T8" y="T9"/>
                </a:cxn>
                <a:cxn ang="0">
                  <a:pos x="T10" y="T11"/>
                </a:cxn>
                <a:cxn ang="0">
                  <a:pos x="T12" y="T13"/>
                </a:cxn>
              </a:cxnLst>
              <a:rect l="0" t="0" r="r" b="b"/>
              <a:pathLst>
                <a:path w="75" h="73">
                  <a:moveTo>
                    <a:pt x="75" y="0"/>
                  </a:moveTo>
                  <a:lnTo>
                    <a:pt x="0" y="8"/>
                  </a:lnTo>
                  <a:lnTo>
                    <a:pt x="45" y="73"/>
                  </a:lnTo>
                  <a:lnTo>
                    <a:pt x="52" y="55"/>
                  </a:lnTo>
                  <a:lnTo>
                    <a:pt x="58" y="35"/>
                  </a:lnTo>
                  <a:lnTo>
                    <a:pt x="67" y="17"/>
                  </a:lnTo>
                  <a:lnTo>
                    <a:pt x="75"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29" name="Freeform 29"/>
            <p:cNvSpPr>
              <a:spLocks/>
            </p:cNvSpPr>
            <p:nvPr/>
          </p:nvSpPr>
          <p:spPr bwMode="auto">
            <a:xfrm>
              <a:off x="4535" y="2254"/>
              <a:ext cx="30" cy="35"/>
            </a:xfrm>
            <a:custGeom>
              <a:avLst/>
              <a:gdLst>
                <a:gd name="T0" fmla="*/ 48 w 61"/>
                <a:gd name="T1" fmla="*/ 0 h 70"/>
                <a:gd name="T2" fmla="*/ 0 w 61"/>
                <a:gd name="T3" fmla="*/ 56 h 70"/>
                <a:gd name="T4" fmla="*/ 61 w 61"/>
                <a:gd name="T5" fmla="*/ 70 h 70"/>
                <a:gd name="T6" fmla="*/ 57 w 61"/>
                <a:gd name="T7" fmla="*/ 52 h 70"/>
                <a:gd name="T8" fmla="*/ 53 w 61"/>
                <a:gd name="T9" fmla="*/ 35 h 70"/>
                <a:gd name="T10" fmla="*/ 50 w 61"/>
                <a:gd name="T11" fmla="*/ 18 h 70"/>
                <a:gd name="T12" fmla="*/ 48 w 61"/>
                <a:gd name="T13" fmla="*/ 0 h 70"/>
              </a:gdLst>
              <a:ahLst/>
              <a:cxnLst>
                <a:cxn ang="0">
                  <a:pos x="T0" y="T1"/>
                </a:cxn>
                <a:cxn ang="0">
                  <a:pos x="T2" y="T3"/>
                </a:cxn>
                <a:cxn ang="0">
                  <a:pos x="T4" y="T5"/>
                </a:cxn>
                <a:cxn ang="0">
                  <a:pos x="T6" y="T7"/>
                </a:cxn>
                <a:cxn ang="0">
                  <a:pos x="T8" y="T9"/>
                </a:cxn>
                <a:cxn ang="0">
                  <a:pos x="T10" y="T11"/>
                </a:cxn>
                <a:cxn ang="0">
                  <a:pos x="T12" y="T13"/>
                </a:cxn>
              </a:cxnLst>
              <a:rect l="0" t="0" r="r" b="b"/>
              <a:pathLst>
                <a:path w="61" h="70">
                  <a:moveTo>
                    <a:pt x="48" y="0"/>
                  </a:moveTo>
                  <a:lnTo>
                    <a:pt x="0" y="56"/>
                  </a:lnTo>
                  <a:lnTo>
                    <a:pt x="61" y="70"/>
                  </a:lnTo>
                  <a:lnTo>
                    <a:pt x="57" y="52"/>
                  </a:lnTo>
                  <a:lnTo>
                    <a:pt x="53" y="35"/>
                  </a:lnTo>
                  <a:lnTo>
                    <a:pt x="50" y="18"/>
                  </a:lnTo>
                  <a:lnTo>
                    <a:pt x="48"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30" name="Freeform 30"/>
            <p:cNvSpPr>
              <a:spLocks/>
            </p:cNvSpPr>
            <p:nvPr/>
          </p:nvSpPr>
          <p:spPr bwMode="auto">
            <a:xfrm>
              <a:off x="4526" y="2153"/>
              <a:ext cx="38" cy="41"/>
            </a:xfrm>
            <a:custGeom>
              <a:avLst/>
              <a:gdLst>
                <a:gd name="T0" fmla="*/ 75 w 75"/>
                <a:gd name="T1" fmla="*/ 0 h 81"/>
                <a:gd name="T2" fmla="*/ 0 w 75"/>
                <a:gd name="T3" fmla="*/ 27 h 81"/>
                <a:gd name="T4" fmla="*/ 61 w 75"/>
                <a:gd name="T5" fmla="*/ 81 h 81"/>
                <a:gd name="T6" fmla="*/ 63 w 75"/>
                <a:gd name="T7" fmla="*/ 61 h 81"/>
                <a:gd name="T8" fmla="*/ 67 w 75"/>
                <a:gd name="T9" fmla="*/ 40 h 81"/>
                <a:gd name="T10" fmla="*/ 70 w 75"/>
                <a:gd name="T11" fmla="*/ 19 h 81"/>
                <a:gd name="T12" fmla="*/ 75 w 75"/>
                <a:gd name="T13" fmla="*/ 0 h 81"/>
              </a:gdLst>
              <a:ahLst/>
              <a:cxnLst>
                <a:cxn ang="0">
                  <a:pos x="T0" y="T1"/>
                </a:cxn>
                <a:cxn ang="0">
                  <a:pos x="T2" y="T3"/>
                </a:cxn>
                <a:cxn ang="0">
                  <a:pos x="T4" y="T5"/>
                </a:cxn>
                <a:cxn ang="0">
                  <a:pos x="T6" y="T7"/>
                </a:cxn>
                <a:cxn ang="0">
                  <a:pos x="T8" y="T9"/>
                </a:cxn>
                <a:cxn ang="0">
                  <a:pos x="T10" y="T11"/>
                </a:cxn>
                <a:cxn ang="0">
                  <a:pos x="T12" y="T13"/>
                </a:cxn>
              </a:cxnLst>
              <a:rect l="0" t="0" r="r" b="b"/>
              <a:pathLst>
                <a:path w="75" h="81">
                  <a:moveTo>
                    <a:pt x="75" y="0"/>
                  </a:moveTo>
                  <a:lnTo>
                    <a:pt x="0" y="27"/>
                  </a:lnTo>
                  <a:lnTo>
                    <a:pt x="61" y="81"/>
                  </a:lnTo>
                  <a:lnTo>
                    <a:pt x="63" y="61"/>
                  </a:lnTo>
                  <a:lnTo>
                    <a:pt x="67" y="40"/>
                  </a:lnTo>
                  <a:lnTo>
                    <a:pt x="70" y="19"/>
                  </a:lnTo>
                  <a:lnTo>
                    <a:pt x="75"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31" name="Freeform 31"/>
            <p:cNvSpPr>
              <a:spLocks/>
            </p:cNvSpPr>
            <p:nvPr/>
          </p:nvSpPr>
          <p:spPr bwMode="auto">
            <a:xfrm>
              <a:off x="4574" y="2062"/>
              <a:ext cx="33" cy="34"/>
            </a:xfrm>
            <a:custGeom>
              <a:avLst/>
              <a:gdLst>
                <a:gd name="T0" fmla="*/ 67 w 67"/>
                <a:gd name="T1" fmla="*/ 9 h 69"/>
                <a:gd name="T2" fmla="*/ 0 w 67"/>
                <a:gd name="T3" fmla="*/ 0 h 69"/>
                <a:gd name="T4" fmla="*/ 25 w 67"/>
                <a:gd name="T5" fmla="*/ 69 h 69"/>
                <a:gd name="T6" fmla="*/ 30 w 67"/>
                <a:gd name="T7" fmla="*/ 61 h 69"/>
                <a:gd name="T8" fmla="*/ 34 w 67"/>
                <a:gd name="T9" fmla="*/ 53 h 69"/>
                <a:gd name="T10" fmla="*/ 39 w 67"/>
                <a:gd name="T11" fmla="*/ 45 h 69"/>
                <a:gd name="T12" fmla="*/ 45 w 67"/>
                <a:gd name="T13" fmla="*/ 38 h 69"/>
                <a:gd name="T14" fmla="*/ 49 w 67"/>
                <a:gd name="T15" fmla="*/ 30 h 69"/>
                <a:gd name="T16" fmla="*/ 55 w 67"/>
                <a:gd name="T17" fmla="*/ 23 h 69"/>
                <a:gd name="T18" fmla="*/ 61 w 67"/>
                <a:gd name="T19" fmla="*/ 16 h 69"/>
                <a:gd name="T20" fmla="*/ 67 w 67"/>
                <a:gd name="T21" fmla="*/ 9 h 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67" h="69">
                  <a:moveTo>
                    <a:pt x="67" y="9"/>
                  </a:moveTo>
                  <a:lnTo>
                    <a:pt x="0" y="0"/>
                  </a:lnTo>
                  <a:lnTo>
                    <a:pt x="25" y="69"/>
                  </a:lnTo>
                  <a:lnTo>
                    <a:pt x="30" y="61"/>
                  </a:lnTo>
                  <a:lnTo>
                    <a:pt x="34" y="53"/>
                  </a:lnTo>
                  <a:lnTo>
                    <a:pt x="39" y="45"/>
                  </a:lnTo>
                  <a:lnTo>
                    <a:pt x="45" y="38"/>
                  </a:lnTo>
                  <a:lnTo>
                    <a:pt x="49" y="30"/>
                  </a:lnTo>
                  <a:lnTo>
                    <a:pt x="55" y="23"/>
                  </a:lnTo>
                  <a:lnTo>
                    <a:pt x="61" y="16"/>
                  </a:lnTo>
                  <a:lnTo>
                    <a:pt x="67" y="9"/>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32" name="Freeform 32"/>
            <p:cNvSpPr>
              <a:spLocks/>
            </p:cNvSpPr>
            <p:nvPr/>
          </p:nvSpPr>
          <p:spPr bwMode="auto">
            <a:xfrm>
              <a:off x="4687" y="2155"/>
              <a:ext cx="82" cy="45"/>
            </a:xfrm>
            <a:custGeom>
              <a:avLst/>
              <a:gdLst>
                <a:gd name="T0" fmla="*/ 152 w 162"/>
                <a:gd name="T1" fmla="*/ 38 h 90"/>
                <a:gd name="T2" fmla="*/ 141 w 162"/>
                <a:gd name="T3" fmla="*/ 27 h 90"/>
                <a:gd name="T4" fmla="*/ 123 w 162"/>
                <a:gd name="T5" fmla="*/ 16 h 90"/>
                <a:gd name="T6" fmla="*/ 101 w 162"/>
                <a:gd name="T7" fmla="*/ 9 h 90"/>
                <a:gd name="T8" fmla="*/ 86 w 162"/>
                <a:gd name="T9" fmla="*/ 5 h 90"/>
                <a:gd name="T10" fmla="*/ 79 w 162"/>
                <a:gd name="T11" fmla="*/ 4 h 90"/>
                <a:gd name="T12" fmla="*/ 73 w 162"/>
                <a:gd name="T13" fmla="*/ 23 h 90"/>
                <a:gd name="T14" fmla="*/ 78 w 162"/>
                <a:gd name="T15" fmla="*/ 24 h 90"/>
                <a:gd name="T16" fmla="*/ 85 w 162"/>
                <a:gd name="T17" fmla="*/ 26 h 90"/>
                <a:gd name="T18" fmla="*/ 105 w 162"/>
                <a:gd name="T19" fmla="*/ 31 h 90"/>
                <a:gd name="T20" fmla="*/ 121 w 162"/>
                <a:gd name="T21" fmla="*/ 39 h 90"/>
                <a:gd name="T22" fmla="*/ 132 w 162"/>
                <a:gd name="T23" fmla="*/ 48 h 90"/>
                <a:gd name="T24" fmla="*/ 139 w 162"/>
                <a:gd name="T25" fmla="*/ 56 h 90"/>
                <a:gd name="T26" fmla="*/ 141 w 162"/>
                <a:gd name="T27" fmla="*/ 58 h 90"/>
                <a:gd name="T28" fmla="*/ 141 w 162"/>
                <a:gd name="T29" fmla="*/ 60 h 90"/>
                <a:gd name="T30" fmla="*/ 135 w 162"/>
                <a:gd name="T31" fmla="*/ 65 h 90"/>
                <a:gd name="T32" fmla="*/ 122 w 162"/>
                <a:gd name="T33" fmla="*/ 68 h 90"/>
                <a:gd name="T34" fmla="*/ 101 w 162"/>
                <a:gd name="T35" fmla="*/ 69 h 90"/>
                <a:gd name="T36" fmla="*/ 76 w 162"/>
                <a:gd name="T37" fmla="*/ 65 h 90"/>
                <a:gd name="T38" fmla="*/ 55 w 162"/>
                <a:gd name="T39" fmla="*/ 59 h 90"/>
                <a:gd name="T40" fmla="*/ 40 w 162"/>
                <a:gd name="T41" fmla="*/ 51 h 90"/>
                <a:gd name="T42" fmla="*/ 29 w 162"/>
                <a:gd name="T43" fmla="*/ 43 h 90"/>
                <a:gd name="T44" fmla="*/ 22 w 162"/>
                <a:gd name="T45" fmla="*/ 36 h 90"/>
                <a:gd name="T46" fmla="*/ 21 w 162"/>
                <a:gd name="T47" fmla="*/ 34 h 90"/>
                <a:gd name="T48" fmla="*/ 21 w 162"/>
                <a:gd name="T49" fmla="*/ 30 h 90"/>
                <a:gd name="T50" fmla="*/ 22 w 162"/>
                <a:gd name="T51" fmla="*/ 28 h 90"/>
                <a:gd name="T52" fmla="*/ 24 w 162"/>
                <a:gd name="T53" fmla="*/ 27 h 90"/>
                <a:gd name="T54" fmla="*/ 31 w 162"/>
                <a:gd name="T55" fmla="*/ 23 h 90"/>
                <a:gd name="T56" fmla="*/ 41 w 162"/>
                <a:gd name="T57" fmla="*/ 22 h 90"/>
                <a:gd name="T58" fmla="*/ 53 w 162"/>
                <a:gd name="T59" fmla="*/ 21 h 90"/>
                <a:gd name="T60" fmla="*/ 68 w 162"/>
                <a:gd name="T61" fmla="*/ 22 h 90"/>
                <a:gd name="T62" fmla="*/ 55 w 162"/>
                <a:gd name="T63" fmla="*/ 0 h 90"/>
                <a:gd name="T64" fmla="*/ 33 w 162"/>
                <a:gd name="T65" fmla="*/ 3 h 90"/>
                <a:gd name="T66" fmla="*/ 15 w 162"/>
                <a:gd name="T67" fmla="*/ 8 h 90"/>
                <a:gd name="T68" fmla="*/ 3 w 162"/>
                <a:gd name="T69" fmla="*/ 19 h 90"/>
                <a:gd name="T70" fmla="*/ 0 w 162"/>
                <a:gd name="T71" fmla="*/ 30 h 90"/>
                <a:gd name="T72" fmla="*/ 1 w 162"/>
                <a:gd name="T73" fmla="*/ 41 h 90"/>
                <a:gd name="T74" fmla="*/ 9 w 162"/>
                <a:gd name="T75" fmla="*/ 52 h 90"/>
                <a:gd name="T76" fmla="*/ 21 w 162"/>
                <a:gd name="T77" fmla="*/ 64 h 90"/>
                <a:gd name="T78" fmla="*/ 38 w 162"/>
                <a:gd name="T79" fmla="*/ 74 h 90"/>
                <a:gd name="T80" fmla="*/ 59 w 162"/>
                <a:gd name="T81" fmla="*/ 82 h 90"/>
                <a:gd name="T82" fmla="*/ 82 w 162"/>
                <a:gd name="T83" fmla="*/ 88 h 90"/>
                <a:gd name="T84" fmla="*/ 105 w 162"/>
                <a:gd name="T85" fmla="*/ 90 h 90"/>
                <a:gd name="T86" fmla="*/ 124 w 162"/>
                <a:gd name="T87" fmla="*/ 89 h 90"/>
                <a:gd name="T88" fmla="*/ 141 w 162"/>
                <a:gd name="T89" fmla="*/ 86 h 90"/>
                <a:gd name="T90" fmla="*/ 153 w 162"/>
                <a:gd name="T91" fmla="*/ 77 h 90"/>
                <a:gd name="T92" fmla="*/ 160 w 162"/>
                <a:gd name="T93" fmla="*/ 68 h 90"/>
                <a:gd name="T94" fmla="*/ 162 w 162"/>
                <a:gd name="T95" fmla="*/ 61 h 90"/>
                <a:gd name="T96" fmla="*/ 160 w 162"/>
                <a:gd name="T97" fmla="*/ 51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62" h="90">
                  <a:moveTo>
                    <a:pt x="157" y="44"/>
                  </a:moveTo>
                  <a:lnTo>
                    <a:pt x="152" y="38"/>
                  </a:lnTo>
                  <a:lnTo>
                    <a:pt x="147" y="33"/>
                  </a:lnTo>
                  <a:lnTo>
                    <a:pt x="141" y="27"/>
                  </a:lnTo>
                  <a:lnTo>
                    <a:pt x="132" y="21"/>
                  </a:lnTo>
                  <a:lnTo>
                    <a:pt x="123" y="16"/>
                  </a:lnTo>
                  <a:lnTo>
                    <a:pt x="113" y="13"/>
                  </a:lnTo>
                  <a:lnTo>
                    <a:pt x="101" y="9"/>
                  </a:lnTo>
                  <a:lnTo>
                    <a:pt x="90" y="6"/>
                  </a:lnTo>
                  <a:lnTo>
                    <a:pt x="86" y="5"/>
                  </a:lnTo>
                  <a:lnTo>
                    <a:pt x="83" y="4"/>
                  </a:lnTo>
                  <a:lnTo>
                    <a:pt x="79" y="4"/>
                  </a:lnTo>
                  <a:lnTo>
                    <a:pt x="76" y="3"/>
                  </a:lnTo>
                  <a:lnTo>
                    <a:pt x="73" y="23"/>
                  </a:lnTo>
                  <a:lnTo>
                    <a:pt x="75" y="23"/>
                  </a:lnTo>
                  <a:lnTo>
                    <a:pt x="78" y="24"/>
                  </a:lnTo>
                  <a:lnTo>
                    <a:pt x="82" y="24"/>
                  </a:lnTo>
                  <a:lnTo>
                    <a:pt x="85" y="26"/>
                  </a:lnTo>
                  <a:lnTo>
                    <a:pt x="96" y="29"/>
                  </a:lnTo>
                  <a:lnTo>
                    <a:pt x="105" y="31"/>
                  </a:lnTo>
                  <a:lnTo>
                    <a:pt x="114" y="36"/>
                  </a:lnTo>
                  <a:lnTo>
                    <a:pt x="121" y="39"/>
                  </a:lnTo>
                  <a:lnTo>
                    <a:pt x="128" y="44"/>
                  </a:lnTo>
                  <a:lnTo>
                    <a:pt x="132" y="48"/>
                  </a:lnTo>
                  <a:lnTo>
                    <a:pt x="137" y="52"/>
                  </a:lnTo>
                  <a:lnTo>
                    <a:pt x="139" y="56"/>
                  </a:lnTo>
                  <a:lnTo>
                    <a:pt x="141" y="57"/>
                  </a:lnTo>
                  <a:lnTo>
                    <a:pt x="141" y="58"/>
                  </a:lnTo>
                  <a:lnTo>
                    <a:pt x="141" y="59"/>
                  </a:lnTo>
                  <a:lnTo>
                    <a:pt x="141" y="60"/>
                  </a:lnTo>
                  <a:lnTo>
                    <a:pt x="139" y="62"/>
                  </a:lnTo>
                  <a:lnTo>
                    <a:pt x="135" y="65"/>
                  </a:lnTo>
                  <a:lnTo>
                    <a:pt x="129" y="67"/>
                  </a:lnTo>
                  <a:lnTo>
                    <a:pt x="122" y="68"/>
                  </a:lnTo>
                  <a:lnTo>
                    <a:pt x="113" y="69"/>
                  </a:lnTo>
                  <a:lnTo>
                    <a:pt x="101" y="69"/>
                  </a:lnTo>
                  <a:lnTo>
                    <a:pt x="90" y="67"/>
                  </a:lnTo>
                  <a:lnTo>
                    <a:pt x="76" y="65"/>
                  </a:lnTo>
                  <a:lnTo>
                    <a:pt x="66" y="62"/>
                  </a:lnTo>
                  <a:lnTo>
                    <a:pt x="55" y="59"/>
                  </a:lnTo>
                  <a:lnTo>
                    <a:pt x="47" y="56"/>
                  </a:lnTo>
                  <a:lnTo>
                    <a:pt x="40" y="51"/>
                  </a:lnTo>
                  <a:lnTo>
                    <a:pt x="33" y="48"/>
                  </a:lnTo>
                  <a:lnTo>
                    <a:pt x="29" y="43"/>
                  </a:lnTo>
                  <a:lnTo>
                    <a:pt x="24" y="39"/>
                  </a:lnTo>
                  <a:lnTo>
                    <a:pt x="22" y="36"/>
                  </a:lnTo>
                  <a:lnTo>
                    <a:pt x="21" y="35"/>
                  </a:lnTo>
                  <a:lnTo>
                    <a:pt x="21" y="34"/>
                  </a:lnTo>
                  <a:lnTo>
                    <a:pt x="21" y="31"/>
                  </a:lnTo>
                  <a:lnTo>
                    <a:pt x="21" y="30"/>
                  </a:lnTo>
                  <a:lnTo>
                    <a:pt x="21" y="29"/>
                  </a:lnTo>
                  <a:lnTo>
                    <a:pt x="22" y="28"/>
                  </a:lnTo>
                  <a:lnTo>
                    <a:pt x="23" y="28"/>
                  </a:lnTo>
                  <a:lnTo>
                    <a:pt x="24" y="27"/>
                  </a:lnTo>
                  <a:lnTo>
                    <a:pt x="28" y="26"/>
                  </a:lnTo>
                  <a:lnTo>
                    <a:pt x="31" y="23"/>
                  </a:lnTo>
                  <a:lnTo>
                    <a:pt x="36" y="22"/>
                  </a:lnTo>
                  <a:lnTo>
                    <a:pt x="41" y="22"/>
                  </a:lnTo>
                  <a:lnTo>
                    <a:pt x="47" y="21"/>
                  </a:lnTo>
                  <a:lnTo>
                    <a:pt x="53" y="21"/>
                  </a:lnTo>
                  <a:lnTo>
                    <a:pt x="60" y="21"/>
                  </a:lnTo>
                  <a:lnTo>
                    <a:pt x="68" y="22"/>
                  </a:lnTo>
                  <a:lnTo>
                    <a:pt x="67" y="1"/>
                  </a:lnTo>
                  <a:lnTo>
                    <a:pt x="55" y="0"/>
                  </a:lnTo>
                  <a:lnTo>
                    <a:pt x="44" y="0"/>
                  </a:lnTo>
                  <a:lnTo>
                    <a:pt x="33" y="3"/>
                  </a:lnTo>
                  <a:lnTo>
                    <a:pt x="23" y="5"/>
                  </a:lnTo>
                  <a:lnTo>
                    <a:pt x="15" y="8"/>
                  </a:lnTo>
                  <a:lnTo>
                    <a:pt x="8" y="13"/>
                  </a:lnTo>
                  <a:lnTo>
                    <a:pt x="3" y="19"/>
                  </a:lnTo>
                  <a:lnTo>
                    <a:pt x="0" y="26"/>
                  </a:lnTo>
                  <a:lnTo>
                    <a:pt x="0" y="30"/>
                  </a:lnTo>
                  <a:lnTo>
                    <a:pt x="0" y="35"/>
                  </a:lnTo>
                  <a:lnTo>
                    <a:pt x="1" y="41"/>
                  </a:lnTo>
                  <a:lnTo>
                    <a:pt x="4" y="46"/>
                  </a:lnTo>
                  <a:lnTo>
                    <a:pt x="9" y="52"/>
                  </a:lnTo>
                  <a:lnTo>
                    <a:pt x="14" y="58"/>
                  </a:lnTo>
                  <a:lnTo>
                    <a:pt x="21" y="64"/>
                  </a:lnTo>
                  <a:lnTo>
                    <a:pt x="29" y="69"/>
                  </a:lnTo>
                  <a:lnTo>
                    <a:pt x="38" y="74"/>
                  </a:lnTo>
                  <a:lnTo>
                    <a:pt x="48" y="79"/>
                  </a:lnTo>
                  <a:lnTo>
                    <a:pt x="59" y="82"/>
                  </a:lnTo>
                  <a:lnTo>
                    <a:pt x="70" y="86"/>
                  </a:lnTo>
                  <a:lnTo>
                    <a:pt x="82" y="88"/>
                  </a:lnTo>
                  <a:lnTo>
                    <a:pt x="93" y="89"/>
                  </a:lnTo>
                  <a:lnTo>
                    <a:pt x="105" y="90"/>
                  </a:lnTo>
                  <a:lnTo>
                    <a:pt x="115" y="90"/>
                  </a:lnTo>
                  <a:lnTo>
                    <a:pt x="124" y="89"/>
                  </a:lnTo>
                  <a:lnTo>
                    <a:pt x="134" y="88"/>
                  </a:lnTo>
                  <a:lnTo>
                    <a:pt x="141" y="86"/>
                  </a:lnTo>
                  <a:lnTo>
                    <a:pt x="147" y="82"/>
                  </a:lnTo>
                  <a:lnTo>
                    <a:pt x="153" y="77"/>
                  </a:lnTo>
                  <a:lnTo>
                    <a:pt x="158" y="73"/>
                  </a:lnTo>
                  <a:lnTo>
                    <a:pt x="160" y="68"/>
                  </a:lnTo>
                  <a:lnTo>
                    <a:pt x="161" y="65"/>
                  </a:lnTo>
                  <a:lnTo>
                    <a:pt x="162" y="61"/>
                  </a:lnTo>
                  <a:lnTo>
                    <a:pt x="161" y="56"/>
                  </a:lnTo>
                  <a:lnTo>
                    <a:pt x="160" y="51"/>
                  </a:lnTo>
                  <a:lnTo>
                    <a:pt x="157" y="44"/>
                  </a:lnTo>
                  <a:close/>
                </a:path>
              </a:pathLst>
            </a:custGeom>
            <a:solidFill>
              <a:srgbClr val="8C8CB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33" name="Freeform 33"/>
            <p:cNvSpPr>
              <a:spLocks/>
            </p:cNvSpPr>
            <p:nvPr/>
          </p:nvSpPr>
          <p:spPr bwMode="auto">
            <a:xfrm>
              <a:off x="4721" y="2156"/>
              <a:ext cx="4" cy="11"/>
            </a:xfrm>
            <a:custGeom>
              <a:avLst/>
              <a:gdLst>
                <a:gd name="T0" fmla="*/ 6 w 9"/>
                <a:gd name="T1" fmla="*/ 22 h 22"/>
                <a:gd name="T2" fmla="*/ 9 w 9"/>
                <a:gd name="T3" fmla="*/ 2 h 22"/>
                <a:gd name="T4" fmla="*/ 7 w 9"/>
                <a:gd name="T5" fmla="*/ 2 h 22"/>
                <a:gd name="T6" fmla="*/ 4 w 9"/>
                <a:gd name="T7" fmla="*/ 0 h 22"/>
                <a:gd name="T8" fmla="*/ 2 w 9"/>
                <a:gd name="T9" fmla="*/ 0 h 22"/>
                <a:gd name="T10" fmla="*/ 0 w 9"/>
                <a:gd name="T11" fmla="*/ 0 h 22"/>
                <a:gd name="T12" fmla="*/ 1 w 9"/>
                <a:gd name="T13" fmla="*/ 21 h 22"/>
                <a:gd name="T14" fmla="*/ 2 w 9"/>
                <a:gd name="T15" fmla="*/ 21 h 22"/>
                <a:gd name="T16" fmla="*/ 3 w 9"/>
                <a:gd name="T17" fmla="*/ 21 h 22"/>
                <a:gd name="T18" fmla="*/ 4 w 9"/>
                <a:gd name="T19" fmla="*/ 21 h 22"/>
                <a:gd name="T20" fmla="*/ 6 w 9"/>
                <a:gd name="T21" fmla="*/ 22 h 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9" h="22">
                  <a:moveTo>
                    <a:pt x="6" y="22"/>
                  </a:moveTo>
                  <a:lnTo>
                    <a:pt x="9" y="2"/>
                  </a:lnTo>
                  <a:lnTo>
                    <a:pt x="7" y="2"/>
                  </a:lnTo>
                  <a:lnTo>
                    <a:pt x="4" y="0"/>
                  </a:lnTo>
                  <a:lnTo>
                    <a:pt x="2" y="0"/>
                  </a:lnTo>
                  <a:lnTo>
                    <a:pt x="0" y="0"/>
                  </a:lnTo>
                  <a:lnTo>
                    <a:pt x="1" y="21"/>
                  </a:lnTo>
                  <a:lnTo>
                    <a:pt x="2" y="21"/>
                  </a:lnTo>
                  <a:lnTo>
                    <a:pt x="3" y="21"/>
                  </a:lnTo>
                  <a:lnTo>
                    <a:pt x="4" y="21"/>
                  </a:lnTo>
                  <a:lnTo>
                    <a:pt x="6" y="22"/>
                  </a:lnTo>
                  <a:close/>
                </a:path>
              </a:pathLst>
            </a:custGeom>
            <a:solidFill>
              <a:srgbClr val="8C8CB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34" name="Freeform 34"/>
            <p:cNvSpPr>
              <a:spLocks/>
            </p:cNvSpPr>
            <p:nvPr/>
          </p:nvSpPr>
          <p:spPr bwMode="auto">
            <a:xfrm>
              <a:off x="4785" y="2179"/>
              <a:ext cx="82" cy="45"/>
            </a:xfrm>
            <a:custGeom>
              <a:avLst/>
              <a:gdLst>
                <a:gd name="T0" fmla="*/ 152 w 162"/>
                <a:gd name="T1" fmla="*/ 38 h 90"/>
                <a:gd name="T2" fmla="*/ 140 w 162"/>
                <a:gd name="T3" fmla="*/ 26 h 90"/>
                <a:gd name="T4" fmla="*/ 123 w 162"/>
                <a:gd name="T5" fmla="*/ 16 h 90"/>
                <a:gd name="T6" fmla="*/ 102 w 162"/>
                <a:gd name="T7" fmla="*/ 9 h 90"/>
                <a:gd name="T8" fmla="*/ 86 w 162"/>
                <a:gd name="T9" fmla="*/ 4 h 90"/>
                <a:gd name="T10" fmla="*/ 79 w 162"/>
                <a:gd name="T11" fmla="*/ 3 h 90"/>
                <a:gd name="T12" fmla="*/ 72 w 162"/>
                <a:gd name="T13" fmla="*/ 23 h 90"/>
                <a:gd name="T14" fmla="*/ 78 w 162"/>
                <a:gd name="T15" fmla="*/ 24 h 90"/>
                <a:gd name="T16" fmla="*/ 85 w 162"/>
                <a:gd name="T17" fmla="*/ 25 h 90"/>
                <a:gd name="T18" fmla="*/ 106 w 162"/>
                <a:gd name="T19" fmla="*/ 31 h 90"/>
                <a:gd name="T20" fmla="*/ 121 w 162"/>
                <a:gd name="T21" fmla="*/ 39 h 90"/>
                <a:gd name="T22" fmla="*/ 132 w 162"/>
                <a:gd name="T23" fmla="*/ 47 h 90"/>
                <a:gd name="T24" fmla="*/ 139 w 162"/>
                <a:gd name="T25" fmla="*/ 54 h 90"/>
                <a:gd name="T26" fmla="*/ 140 w 162"/>
                <a:gd name="T27" fmla="*/ 56 h 90"/>
                <a:gd name="T28" fmla="*/ 142 w 162"/>
                <a:gd name="T29" fmla="*/ 60 h 90"/>
                <a:gd name="T30" fmla="*/ 136 w 162"/>
                <a:gd name="T31" fmla="*/ 64 h 90"/>
                <a:gd name="T32" fmla="*/ 122 w 162"/>
                <a:gd name="T33" fmla="*/ 68 h 90"/>
                <a:gd name="T34" fmla="*/ 101 w 162"/>
                <a:gd name="T35" fmla="*/ 69 h 90"/>
                <a:gd name="T36" fmla="*/ 76 w 162"/>
                <a:gd name="T37" fmla="*/ 64 h 90"/>
                <a:gd name="T38" fmla="*/ 56 w 162"/>
                <a:gd name="T39" fmla="*/ 58 h 90"/>
                <a:gd name="T40" fmla="*/ 40 w 162"/>
                <a:gd name="T41" fmla="*/ 50 h 90"/>
                <a:gd name="T42" fmla="*/ 29 w 162"/>
                <a:gd name="T43" fmla="*/ 42 h 90"/>
                <a:gd name="T44" fmla="*/ 22 w 162"/>
                <a:gd name="T45" fmla="*/ 35 h 90"/>
                <a:gd name="T46" fmla="*/ 21 w 162"/>
                <a:gd name="T47" fmla="*/ 33 h 90"/>
                <a:gd name="T48" fmla="*/ 21 w 162"/>
                <a:gd name="T49" fmla="*/ 30 h 90"/>
                <a:gd name="T50" fmla="*/ 22 w 162"/>
                <a:gd name="T51" fmla="*/ 27 h 90"/>
                <a:gd name="T52" fmla="*/ 24 w 162"/>
                <a:gd name="T53" fmla="*/ 26 h 90"/>
                <a:gd name="T54" fmla="*/ 31 w 162"/>
                <a:gd name="T55" fmla="*/ 23 h 90"/>
                <a:gd name="T56" fmla="*/ 41 w 162"/>
                <a:gd name="T57" fmla="*/ 22 h 90"/>
                <a:gd name="T58" fmla="*/ 53 w 162"/>
                <a:gd name="T59" fmla="*/ 20 h 90"/>
                <a:gd name="T60" fmla="*/ 68 w 162"/>
                <a:gd name="T61" fmla="*/ 22 h 90"/>
                <a:gd name="T62" fmla="*/ 55 w 162"/>
                <a:gd name="T63" fmla="*/ 0 h 90"/>
                <a:gd name="T64" fmla="*/ 33 w 162"/>
                <a:gd name="T65" fmla="*/ 2 h 90"/>
                <a:gd name="T66" fmla="*/ 15 w 162"/>
                <a:gd name="T67" fmla="*/ 8 h 90"/>
                <a:gd name="T68" fmla="*/ 3 w 162"/>
                <a:gd name="T69" fmla="*/ 18 h 90"/>
                <a:gd name="T70" fmla="*/ 0 w 162"/>
                <a:gd name="T71" fmla="*/ 28 h 90"/>
                <a:gd name="T72" fmla="*/ 1 w 162"/>
                <a:gd name="T73" fmla="*/ 39 h 90"/>
                <a:gd name="T74" fmla="*/ 9 w 162"/>
                <a:gd name="T75" fmla="*/ 51 h 90"/>
                <a:gd name="T76" fmla="*/ 21 w 162"/>
                <a:gd name="T77" fmla="*/ 63 h 90"/>
                <a:gd name="T78" fmla="*/ 38 w 162"/>
                <a:gd name="T79" fmla="*/ 73 h 90"/>
                <a:gd name="T80" fmla="*/ 60 w 162"/>
                <a:gd name="T81" fmla="*/ 81 h 90"/>
                <a:gd name="T82" fmla="*/ 83 w 162"/>
                <a:gd name="T83" fmla="*/ 87 h 90"/>
                <a:gd name="T84" fmla="*/ 105 w 162"/>
                <a:gd name="T85" fmla="*/ 90 h 90"/>
                <a:gd name="T86" fmla="*/ 124 w 162"/>
                <a:gd name="T87" fmla="*/ 88 h 90"/>
                <a:gd name="T88" fmla="*/ 140 w 162"/>
                <a:gd name="T89" fmla="*/ 85 h 90"/>
                <a:gd name="T90" fmla="*/ 153 w 162"/>
                <a:gd name="T91" fmla="*/ 77 h 90"/>
                <a:gd name="T92" fmla="*/ 160 w 162"/>
                <a:gd name="T93" fmla="*/ 68 h 90"/>
                <a:gd name="T94" fmla="*/ 162 w 162"/>
                <a:gd name="T95" fmla="*/ 61 h 90"/>
                <a:gd name="T96" fmla="*/ 160 w 162"/>
                <a:gd name="T97" fmla="*/ 50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62" h="90">
                  <a:moveTo>
                    <a:pt x="157" y="43"/>
                  </a:moveTo>
                  <a:lnTo>
                    <a:pt x="152" y="38"/>
                  </a:lnTo>
                  <a:lnTo>
                    <a:pt x="147" y="32"/>
                  </a:lnTo>
                  <a:lnTo>
                    <a:pt x="140" y="26"/>
                  </a:lnTo>
                  <a:lnTo>
                    <a:pt x="132" y="20"/>
                  </a:lnTo>
                  <a:lnTo>
                    <a:pt x="123" y="16"/>
                  </a:lnTo>
                  <a:lnTo>
                    <a:pt x="113" y="12"/>
                  </a:lnTo>
                  <a:lnTo>
                    <a:pt x="102" y="9"/>
                  </a:lnTo>
                  <a:lnTo>
                    <a:pt x="91" y="5"/>
                  </a:lnTo>
                  <a:lnTo>
                    <a:pt x="86" y="4"/>
                  </a:lnTo>
                  <a:lnTo>
                    <a:pt x="83" y="3"/>
                  </a:lnTo>
                  <a:lnTo>
                    <a:pt x="79" y="3"/>
                  </a:lnTo>
                  <a:lnTo>
                    <a:pt x="76" y="2"/>
                  </a:lnTo>
                  <a:lnTo>
                    <a:pt x="72" y="23"/>
                  </a:lnTo>
                  <a:lnTo>
                    <a:pt x="75" y="23"/>
                  </a:lnTo>
                  <a:lnTo>
                    <a:pt x="78" y="24"/>
                  </a:lnTo>
                  <a:lnTo>
                    <a:pt x="82" y="24"/>
                  </a:lnTo>
                  <a:lnTo>
                    <a:pt x="85" y="25"/>
                  </a:lnTo>
                  <a:lnTo>
                    <a:pt x="96" y="27"/>
                  </a:lnTo>
                  <a:lnTo>
                    <a:pt x="106" y="31"/>
                  </a:lnTo>
                  <a:lnTo>
                    <a:pt x="114" y="34"/>
                  </a:lnTo>
                  <a:lnTo>
                    <a:pt x="121" y="39"/>
                  </a:lnTo>
                  <a:lnTo>
                    <a:pt x="128" y="42"/>
                  </a:lnTo>
                  <a:lnTo>
                    <a:pt x="132" y="47"/>
                  </a:lnTo>
                  <a:lnTo>
                    <a:pt x="137" y="50"/>
                  </a:lnTo>
                  <a:lnTo>
                    <a:pt x="139" y="54"/>
                  </a:lnTo>
                  <a:lnTo>
                    <a:pt x="140" y="55"/>
                  </a:lnTo>
                  <a:lnTo>
                    <a:pt x="140" y="56"/>
                  </a:lnTo>
                  <a:lnTo>
                    <a:pt x="142" y="58"/>
                  </a:lnTo>
                  <a:lnTo>
                    <a:pt x="142" y="60"/>
                  </a:lnTo>
                  <a:lnTo>
                    <a:pt x="139" y="62"/>
                  </a:lnTo>
                  <a:lnTo>
                    <a:pt x="136" y="64"/>
                  </a:lnTo>
                  <a:lnTo>
                    <a:pt x="130" y="66"/>
                  </a:lnTo>
                  <a:lnTo>
                    <a:pt x="122" y="68"/>
                  </a:lnTo>
                  <a:lnTo>
                    <a:pt x="113" y="69"/>
                  </a:lnTo>
                  <a:lnTo>
                    <a:pt x="101" y="69"/>
                  </a:lnTo>
                  <a:lnTo>
                    <a:pt x="90" y="66"/>
                  </a:lnTo>
                  <a:lnTo>
                    <a:pt x="76" y="64"/>
                  </a:lnTo>
                  <a:lnTo>
                    <a:pt x="66" y="62"/>
                  </a:lnTo>
                  <a:lnTo>
                    <a:pt x="56" y="58"/>
                  </a:lnTo>
                  <a:lnTo>
                    <a:pt x="47" y="55"/>
                  </a:lnTo>
                  <a:lnTo>
                    <a:pt x="40" y="50"/>
                  </a:lnTo>
                  <a:lnTo>
                    <a:pt x="33" y="47"/>
                  </a:lnTo>
                  <a:lnTo>
                    <a:pt x="29" y="42"/>
                  </a:lnTo>
                  <a:lnTo>
                    <a:pt x="24" y="39"/>
                  </a:lnTo>
                  <a:lnTo>
                    <a:pt x="22" y="35"/>
                  </a:lnTo>
                  <a:lnTo>
                    <a:pt x="21" y="34"/>
                  </a:lnTo>
                  <a:lnTo>
                    <a:pt x="21" y="33"/>
                  </a:lnTo>
                  <a:lnTo>
                    <a:pt x="21" y="31"/>
                  </a:lnTo>
                  <a:lnTo>
                    <a:pt x="21" y="30"/>
                  </a:lnTo>
                  <a:lnTo>
                    <a:pt x="21" y="28"/>
                  </a:lnTo>
                  <a:lnTo>
                    <a:pt x="22" y="27"/>
                  </a:lnTo>
                  <a:lnTo>
                    <a:pt x="23" y="26"/>
                  </a:lnTo>
                  <a:lnTo>
                    <a:pt x="24" y="26"/>
                  </a:lnTo>
                  <a:lnTo>
                    <a:pt x="28" y="25"/>
                  </a:lnTo>
                  <a:lnTo>
                    <a:pt x="31" y="23"/>
                  </a:lnTo>
                  <a:lnTo>
                    <a:pt x="36" y="22"/>
                  </a:lnTo>
                  <a:lnTo>
                    <a:pt x="41" y="22"/>
                  </a:lnTo>
                  <a:lnTo>
                    <a:pt x="47" y="20"/>
                  </a:lnTo>
                  <a:lnTo>
                    <a:pt x="53" y="20"/>
                  </a:lnTo>
                  <a:lnTo>
                    <a:pt x="60" y="20"/>
                  </a:lnTo>
                  <a:lnTo>
                    <a:pt x="68" y="22"/>
                  </a:lnTo>
                  <a:lnTo>
                    <a:pt x="67" y="1"/>
                  </a:lnTo>
                  <a:lnTo>
                    <a:pt x="55" y="0"/>
                  </a:lnTo>
                  <a:lnTo>
                    <a:pt x="44" y="0"/>
                  </a:lnTo>
                  <a:lnTo>
                    <a:pt x="33" y="2"/>
                  </a:lnTo>
                  <a:lnTo>
                    <a:pt x="23" y="4"/>
                  </a:lnTo>
                  <a:lnTo>
                    <a:pt x="15" y="8"/>
                  </a:lnTo>
                  <a:lnTo>
                    <a:pt x="8" y="12"/>
                  </a:lnTo>
                  <a:lnTo>
                    <a:pt x="3" y="18"/>
                  </a:lnTo>
                  <a:lnTo>
                    <a:pt x="0" y="25"/>
                  </a:lnTo>
                  <a:lnTo>
                    <a:pt x="0" y="28"/>
                  </a:lnTo>
                  <a:lnTo>
                    <a:pt x="0" y="33"/>
                  </a:lnTo>
                  <a:lnTo>
                    <a:pt x="1" y="39"/>
                  </a:lnTo>
                  <a:lnTo>
                    <a:pt x="4" y="46"/>
                  </a:lnTo>
                  <a:lnTo>
                    <a:pt x="9" y="51"/>
                  </a:lnTo>
                  <a:lnTo>
                    <a:pt x="15" y="57"/>
                  </a:lnTo>
                  <a:lnTo>
                    <a:pt x="21" y="63"/>
                  </a:lnTo>
                  <a:lnTo>
                    <a:pt x="30" y="69"/>
                  </a:lnTo>
                  <a:lnTo>
                    <a:pt x="38" y="73"/>
                  </a:lnTo>
                  <a:lnTo>
                    <a:pt x="48" y="78"/>
                  </a:lnTo>
                  <a:lnTo>
                    <a:pt x="60" y="81"/>
                  </a:lnTo>
                  <a:lnTo>
                    <a:pt x="71" y="85"/>
                  </a:lnTo>
                  <a:lnTo>
                    <a:pt x="83" y="87"/>
                  </a:lnTo>
                  <a:lnTo>
                    <a:pt x="94" y="88"/>
                  </a:lnTo>
                  <a:lnTo>
                    <a:pt x="105" y="90"/>
                  </a:lnTo>
                  <a:lnTo>
                    <a:pt x="115" y="90"/>
                  </a:lnTo>
                  <a:lnTo>
                    <a:pt x="124" y="88"/>
                  </a:lnTo>
                  <a:lnTo>
                    <a:pt x="134" y="87"/>
                  </a:lnTo>
                  <a:lnTo>
                    <a:pt x="140" y="85"/>
                  </a:lnTo>
                  <a:lnTo>
                    <a:pt x="147" y="81"/>
                  </a:lnTo>
                  <a:lnTo>
                    <a:pt x="153" y="77"/>
                  </a:lnTo>
                  <a:lnTo>
                    <a:pt x="158" y="72"/>
                  </a:lnTo>
                  <a:lnTo>
                    <a:pt x="160" y="68"/>
                  </a:lnTo>
                  <a:lnTo>
                    <a:pt x="161" y="64"/>
                  </a:lnTo>
                  <a:lnTo>
                    <a:pt x="162" y="61"/>
                  </a:lnTo>
                  <a:lnTo>
                    <a:pt x="161" y="55"/>
                  </a:lnTo>
                  <a:lnTo>
                    <a:pt x="160" y="50"/>
                  </a:lnTo>
                  <a:lnTo>
                    <a:pt x="157" y="43"/>
                  </a:lnTo>
                  <a:close/>
                </a:path>
              </a:pathLst>
            </a:custGeom>
            <a:solidFill>
              <a:srgbClr val="8C8CB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35" name="Freeform 35"/>
            <p:cNvSpPr>
              <a:spLocks/>
            </p:cNvSpPr>
            <p:nvPr/>
          </p:nvSpPr>
          <p:spPr bwMode="auto">
            <a:xfrm>
              <a:off x="4819" y="2180"/>
              <a:ext cx="4" cy="11"/>
            </a:xfrm>
            <a:custGeom>
              <a:avLst/>
              <a:gdLst>
                <a:gd name="T0" fmla="*/ 5 w 9"/>
                <a:gd name="T1" fmla="*/ 22 h 22"/>
                <a:gd name="T2" fmla="*/ 9 w 9"/>
                <a:gd name="T3" fmla="*/ 1 h 22"/>
                <a:gd name="T4" fmla="*/ 7 w 9"/>
                <a:gd name="T5" fmla="*/ 1 h 22"/>
                <a:gd name="T6" fmla="*/ 4 w 9"/>
                <a:gd name="T7" fmla="*/ 0 h 22"/>
                <a:gd name="T8" fmla="*/ 2 w 9"/>
                <a:gd name="T9" fmla="*/ 0 h 22"/>
                <a:gd name="T10" fmla="*/ 0 w 9"/>
                <a:gd name="T11" fmla="*/ 0 h 22"/>
                <a:gd name="T12" fmla="*/ 1 w 9"/>
                <a:gd name="T13" fmla="*/ 21 h 22"/>
                <a:gd name="T14" fmla="*/ 2 w 9"/>
                <a:gd name="T15" fmla="*/ 21 h 22"/>
                <a:gd name="T16" fmla="*/ 3 w 9"/>
                <a:gd name="T17" fmla="*/ 21 h 22"/>
                <a:gd name="T18" fmla="*/ 4 w 9"/>
                <a:gd name="T19" fmla="*/ 21 h 22"/>
                <a:gd name="T20" fmla="*/ 5 w 9"/>
                <a:gd name="T21" fmla="*/ 22 h 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9" h="22">
                  <a:moveTo>
                    <a:pt x="5" y="22"/>
                  </a:moveTo>
                  <a:lnTo>
                    <a:pt x="9" y="1"/>
                  </a:lnTo>
                  <a:lnTo>
                    <a:pt x="7" y="1"/>
                  </a:lnTo>
                  <a:lnTo>
                    <a:pt x="4" y="0"/>
                  </a:lnTo>
                  <a:lnTo>
                    <a:pt x="2" y="0"/>
                  </a:lnTo>
                  <a:lnTo>
                    <a:pt x="0" y="0"/>
                  </a:lnTo>
                  <a:lnTo>
                    <a:pt x="1" y="21"/>
                  </a:lnTo>
                  <a:lnTo>
                    <a:pt x="2" y="21"/>
                  </a:lnTo>
                  <a:lnTo>
                    <a:pt x="3" y="21"/>
                  </a:lnTo>
                  <a:lnTo>
                    <a:pt x="4" y="21"/>
                  </a:lnTo>
                  <a:lnTo>
                    <a:pt x="5" y="22"/>
                  </a:lnTo>
                  <a:close/>
                </a:path>
              </a:pathLst>
            </a:custGeom>
            <a:solidFill>
              <a:srgbClr val="8C8CB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36" name="Freeform 36"/>
            <p:cNvSpPr>
              <a:spLocks/>
            </p:cNvSpPr>
            <p:nvPr/>
          </p:nvSpPr>
          <p:spPr bwMode="auto">
            <a:xfrm>
              <a:off x="4746" y="2178"/>
              <a:ext cx="68" cy="25"/>
            </a:xfrm>
            <a:custGeom>
              <a:avLst/>
              <a:gdLst>
                <a:gd name="T0" fmla="*/ 8 w 137"/>
                <a:gd name="T1" fmla="*/ 21 h 50"/>
                <a:gd name="T2" fmla="*/ 125 w 137"/>
                <a:gd name="T3" fmla="*/ 50 h 50"/>
                <a:gd name="T4" fmla="*/ 125 w 137"/>
                <a:gd name="T5" fmla="*/ 50 h 50"/>
                <a:gd name="T6" fmla="*/ 129 w 137"/>
                <a:gd name="T7" fmla="*/ 50 h 50"/>
                <a:gd name="T8" fmla="*/ 133 w 137"/>
                <a:gd name="T9" fmla="*/ 49 h 50"/>
                <a:gd name="T10" fmla="*/ 136 w 137"/>
                <a:gd name="T11" fmla="*/ 45 h 50"/>
                <a:gd name="T12" fmla="*/ 137 w 137"/>
                <a:gd name="T13" fmla="*/ 42 h 50"/>
                <a:gd name="T14" fmla="*/ 137 w 137"/>
                <a:gd name="T15" fmla="*/ 37 h 50"/>
                <a:gd name="T16" fmla="*/ 136 w 137"/>
                <a:gd name="T17" fmla="*/ 34 h 50"/>
                <a:gd name="T18" fmla="*/ 133 w 137"/>
                <a:gd name="T19" fmla="*/ 30 h 50"/>
                <a:gd name="T20" fmla="*/ 129 w 137"/>
                <a:gd name="T21" fmla="*/ 29 h 50"/>
                <a:gd name="T22" fmla="*/ 129 w 137"/>
                <a:gd name="T23" fmla="*/ 29 h 50"/>
                <a:gd name="T24" fmla="*/ 13 w 137"/>
                <a:gd name="T25" fmla="*/ 0 h 50"/>
                <a:gd name="T26" fmla="*/ 13 w 137"/>
                <a:gd name="T27" fmla="*/ 0 h 50"/>
                <a:gd name="T28" fmla="*/ 8 w 137"/>
                <a:gd name="T29" fmla="*/ 0 h 50"/>
                <a:gd name="T30" fmla="*/ 5 w 137"/>
                <a:gd name="T31" fmla="*/ 2 h 50"/>
                <a:gd name="T32" fmla="*/ 1 w 137"/>
                <a:gd name="T33" fmla="*/ 5 h 50"/>
                <a:gd name="T34" fmla="*/ 0 w 137"/>
                <a:gd name="T35" fmla="*/ 8 h 50"/>
                <a:gd name="T36" fmla="*/ 0 w 137"/>
                <a:gd name="T37" fmla="*/ 13 h 50"/>
                <a:gd name="T38" fmla="*/ 1 w 137"/>
                <a:gd name="T39" fmla="*/ 16 h 50"/>
                <a:gd name="T40" fmla="*/ 5 w 137"/>
                <a:gd name="T41" fmla="*/ 19 h 50"/>
                <a:gd name="T42" fmla="*/ 8 w 137"/>
                <a:gd name="T43" fmla="*/ 21 h 50"/>
                <a:gd name="T44" fmla="*/ 8 w 137"/>
                <a:gd name="T45" fmla="*/ 21 h 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37" h="50">
                  <a:moveTo>
                    <a:pt x="8" y="21"/>
                  </a:moveTo>
                  <a:lnTo>
                    <a:pt x="125" y="50"/>
                  </a:lnTo>
                  <a:lnTo>
                    <a:pt x="125" y="50"/>
                  </a:lnTo>
                  <a:lnTo>
                    <a:pt x="129" y="50"/>
                  </a:lnTo>
                  <a:lnTo>
                    <a:pt x="133" y="49"/>
                  </a:lnTo>
                  <a:lnTo>
                    <a:pt x="136" y="45"/>
                  </a:lnTo>
                  <a:lnTo>
                    <a:pt x="137" y="42"/>
                  </a:lnTo>
                  <a:lnTo>
                    <a:pt x="137" y="37"/>
                  </a:lnTo>
                  <a:lnTo>
                    <a:pt x="136" y="34"/>
                  </a:lnTo>
                  <a:lnTo>
                    <a:pt x="133" y="30"/>
                  </a:lnTo>
                  <a:lnTo>
                    <a:pt x="129" y="29"/>
                  </a:lnTo>
                  <a:lnTo>
                    <a:pt x="129" y="29"/>
                  </a:lnTo>
                  <a:lnTo>
                    <a:pt x="13" y="0"/>
                  </a:lnTo>
                  <a:lnTo>
                    <a:pt x="13" y="0"/>
                  </a:lnTo>
                  <a:lnTo>
                    <a:pt x="8" y="0"/>
                  </a:lnTo>
                  <a:lnTo>
                    <a:pt x="5" y="2"/>
                  </a:lnTo>
                  <a:lnTo>
                    <a:pt x="1" y="5"/>
                  </a:lnTo>
                  <a:lnTo>
                    <a:pt x="0" y="8"/>
                  </a:lnTo>
                  <a:lnTo>
                    <a:pt x="0" y="13"/>
                  </a:lnTo>
                  <a:lnTo>
                    <a:pt x="1" y="16"/>
                  </a:lnTo>
                  <a:lnTo>
                    <a:pt x="5" y="19"/>
                  </a:lnTo>
                  <a:lnTo>
                    <a:pt x="8" y="21"/>
                  </a:lnTo>
                  <a:lnTo>
                    <a:pt x="8" y="21"/>
                  </a:lnTo>
                  <a:close/>
                </a:path>
              </a:pathLst>
            </a:custGeom>
            <a:solidFill>
              <a:srgbClr val="8C8CB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37" name="Freeform 37"/>
            <p:cNvSpPr>
              <a:spLocks/>
            </p:cNvSpPr>
            <p:nvPr/>
          </p:nvSpPr>
          <p:spPr bwMode="auto">
            <a:xfrm>
              <a:off x="4882" y="2203"/>
              <a:ext cx="81" cy="45"/>
            </a:xfrm>
            <a:custGeom>
              <a:avLst/>
              <a:gdLst>
                <a:gd name="T0" fmla="*/ 154 w 163"/>
                <a:gd name="T1" fmla="*/ 38 h 90"/>
                <a:gd name="T2" fmla="*/ 141 w 163"/>
                <a:gd name="T3" fmla="*/ 26 h 90"/>
                <a:gd name="T4" fmla="*/ 124 w 163"/>
                <a:gd name="T5" fmla="*/ 16 h 90"/>
                <a:gd name="T6" fmla="*/ 103 w 163"/>
                <a:gd name="T7" fmla="*/ 9 h 90"/>
                <a:gd name="T8" fmla="*/ 88 w 163"/>
                <a:gd name="T9" fmla="*/ 4 h 90"/>
                <a:gd name="T10" fmla="*/ 81 w 163"/>
                <a:gd name="T11" fmla="*/ 3 h 90"/>
                <a:gd name="T12" fmla="*/ 73 w 163"/>
                <a:gd name="T13" fmla="*/ 23 h 90"/>
                <a:gd name="T14" fmla="*/ 80 w 163"/>
                <a:gd name="T15" fmla="*/ 24 h 90"/>
                <a:gd name="T16" fmla="*/ 87 w 163"/>
                <a:gd name="T17" fmla="*/ 25 h 90"/>
                <a:gd name="T18" fmla="*/ 106 w 163"/>
                <a:gd name="T19" fmla="*/ 31 h 90"/>
                <a:gd name="T20" fmla="*/ 123 w 163"/>
                <a:gd name="T21" fmla="*/ 39 h 90"/>
                <a:gd name="T22" fmla="*/ 134 w 163"/>
                <a:gd name="T23" fmla="*/ 47 h 90"/>
                <a:gd name="T24" fmla="*/ 141 w 163"/>
                <a:gd name="T25" fmla="*/ 54 h 90"/>
                <a:gd name="T26" fmla="*/ 142 w 163"/>
                <a:gd name="T27" fmla="*/ 57 h 90"/>
                <a:gd name="T28" fmla="*/ 142 w 163"/>
                <a:gd name="T29" fmla="*/ 60 h 90"/>
                <a:gd name="T30" fmla="*/ 136 w 163"/>
                <a:gd name="T31" fmla="*/ 64 h 90"/>
                <a:gd name="T32" fmla="*/ 123 w 163"/>
                <a:gd name="T33" fmla="*/ 68 h 90"/>
                <a:gd name="T34" fmla="*/ 103 w 163"/>
                <a:gd name="T35" fmla="*/ 69 h 90"/>
                <a:gd name="T36" fmla="*/ 76 w 163"/>
                <a:gd name="T37" fmla="*/ 64 h 90"/>
                <a:gd name="T38" fmla="*/ 57 w 163"/>
                <a:gd name="T39" fmla="*/ 59 h 90"/>
                <a:gd name="T40" fmla="*/ 41 w 163"/>
                <a:gd name="T41" fmla="*/ 51 h 90"/>
                <a:gd name="T42" fmla="*/ 29 w 163"/>
                <a:gd name="T43" fmla="*/ 43 h 90"/>
                <a:gd name="T44" fmla="*/ 22 w 163"/>
                <a:gd name="T45" fmla="*/ 36 h 90"/>
                <a:gd name="T46" fmla="*/ 22 w 163"/>
                <a:gd name="T47" fmla="*/ 33 h 90"/>
                <a:gd name="T48" fmla="*/ 21 w 163"/>
                <a:gd name="T49" fmla="*/ 30 h 90"/>
                <a:gd name="T50" fmla="*/ 22 w 163"/>
                <a:gd name="T51" fmla="*/ 28 h 90"/>
                <a:gd name="T52" fmla="*/ 25 w 163"/>
                <a:gd name="T53" fmla="*/ 26 h 90"/>
                <a:gd name="T54" fmla="*/ 31 w 163"/>
                <a:gd name="T55" fmla="*/ 23 h 90"/>
                <a:gd name="T56" fmla="*/ 42 w 163"/>
                <a:gd name="T57" fmla="*/ 22 h 90"/>
                <a:gd name="T58" fmla="*/ 53 w 163"/>
                <a:gd name="T59" fmla="*/ 21 h 90"/>
                <a:gd name="T60" fmla="*/ 68 w 163"/>
                <a:gd name="T61" fmla="*/ 22 h 90"/>
                <a:gd name="T62" fmla="*/ 57 w 163"/>
                <a:gd name="T63" fmla="*/ 0 h 90"/>
                <a:gd name="T64" fmla="*/ 34 w 163"/>
                <a:gd name="T65" fmla="*/ 2 h 90"/>
                <a:gd name="T66" fmla="*/ 17 w 163"/>
                <a:gd name="T67" fmla="*/ 8 h 90"/>
                <a:gd name="T68" fmla="*/ 4 w 163"/>
                <a:gd name="T69" fmla="*/ 18 h 90"/>
                <a:gd name="T70" fmla="*/ 0 w 163"/>
                <a:gd name="T71" fmla="*/ 29 h 90"/>
                <a:gd name="T72" fmla="*/ 3 w 163"/>
                <a:gd name="T73" fmla="*/ 39 h 90"/>
                <a:gd name="T74" fmla="*/ 10 w 163"/>
                <a:gd name="T75" fmla="*/ 52 h 90"/>
                <a:gd name="T76" fmla="*/ 22 w 163"/>
                <a:gd name="T77" fmla="*/ 63 h 90"/>
                <a:gd name="T78" fmla="*/ 40 w 163"/>
                <a:gd name="T79" fmla="*/ 74 h 90"/>
                <a:gd name="T80" fmla="*/ 60 w 163"/>
                <a:gd name="T81" fmla="*/ 82 h 90"/>
                <a:gd name="T82" fmla="*/ 83 w 163"/>
                <a:gd name="T83" fmla="*/ 87 h 90"/>
                <a:gd name="T84" fmla="*/ 105 w 163"/>
                <a:gd name="T85" fmla="*/ 90 h 90"/>
                <a:gd name="T86" fmla="*/ 126 w 163"/>
                <a:gd name="T87" fmla="*/ 89 h 90"/>
                <a:gd name="T88" fmla="*/ 142 w 163"/>
                <a:gd name="T89" fmla="*/ 85 h 90"/>
                <a:gd name="T90" fmla="*/ 155 w 163"/>
                <a:gd name="T91" fmla="*/ 77 h 90"/>
                <a:gd name="T92" fmla="*/ 161 w 163"/>
                <a:gd name="T93" fmla="*/ 68 h 90"/>
                <a:gd name="T94" fmla="*/ 163 w 163"/>
                <a:gd name="T95" fmla="*/ 61 h 90"/>
                <a:gd name="T96" fmla="*/ 161 w 163"/>
                <a:gd name="T97" fmla="*/ 51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63" h="90">
                  <a:moveTo>
                    <a:pt x="158" y="44"/>
                  </a:moveTo>
                  <a:lnTo>
                    <a:pt x="154" y="38"/>
                  </a:lnTo>
                  <a:lnTo>
                    <a:pt x="148" y="32"/>
                  </a:lnTo>
                  <a:lnTo>
                    <a:pt x="141" y="26"/>
                  </a:lnTo>
                  <a:lnTo>
                    <a:pt x="133" y="21"/>
                  </a:lnTo>
                  <a:lnTo>
                    <a:pt x="124" y="16"/>
                  </a:lnTo>
                  <a:lnTo>
                    <a:pt x="113" y="13"/>
                  </a:lnTo>
                  <a:lnTo>
                    <a:pt x="103" y="9"/>
                  </a:lnTo>
                  <a:lnTo>
                    <a:pt x="91" y="6"/>
                  </a:lnTo>
                  <a:lnTo>
                    <a:pt x="88" y="4"/>
                  </a:lnTo>
                  <a:lnTo>
                    <a:pt x="85" y="3"/>
                  </a:lnTo>
                  <a:lnTo>
                    <a:pt x="81" y="3"/>
                  </a:lnTo>
                  <a:lnTo>
                    <a:pt x="78" y="2"/>
                  </a:lnTo>
                  <a:lnTo>
                    <a:pt x="73" y="23"/>
                  </a:lnTo>
                  <a:lnTo>
                    <a:pt x="76" y="23"/>
                  </a:lnTo>
                  <a:lnTo>
                    <a:pt x="80" y="24"/>
                  </a:lnTo>
                  <a:lnTo>
                    <a:pt x="83" y="24"/>
                  </a:lnTo>
                  <a:lnTo>
                    <a:pt x="87" y="25"/>
                  </a:lnTo>
                  <a:lnTo>
                    <a:pt x="97" y="29"/>
                  </a:lnTo>
                  <a:lnTo>
                    <a:pt x="106" y="31"/>
                  </a:lnTo>
                  <a:lnTo>
                    <a:pt x="116" y="36"/>
                  </a:lnTo>
                  <a:lnTo>
                    <a:pt x="123" y="39"/>
                  </a:lnTo>
                  <a:lnTo>
                    <a:pt x="129" y="44"/>
                  </a:lnTo>
                  <a:lnTo>
                    <a:pt x="134" y="47"/>
                  </a:lnTo>
                  <a:lnTo>
                    <a:pt x="139" y="51"/>
                  </a:lnTo>
                  <a:lnTo>
                    <a:pt x="141" y="54"/>
                  </a:lnTo>
                  <a:lnTo>
                    <a:pt x="141" y="55"/>
                  </a:lnTo>
                  <a:lnTo>
                    <a:pt x="142" y="57"/>
                  </a:lnTo>
                  <a:lnTo>
                    <a:pt x="142" y="59"/>
                  </a:lnTo>
                  <a:lnTo>
                    <a:pt x="142" y="60"/>
                  </a:lnTo>
                  <a:lnTo>
                    <a:pt x="140" y="62"/>
                  </a:lnTo>
                  <a:lnTo>
                    <a:pt x="136" y="64"/>
                  </a:lnTo>
                  <a:lnTo>
                    <a:pt x="131" y="67"/>
                  </a:lnTo>
                  <a:lnTo>
                    <a:pt x="123" y="68"/>
                  </a:lnTo>
                  <a:lnTo>
                    <a:pt x="113" y="69"/>
                  </a:lnTo>
                  <a:lnTo>
                    <a:pt x="103" y="69"/>
                  </a:lnTo>
                  <a:lnTo>
                    <a:pt x="90" y="67"/>
                  </a:lnTo>
                  <a:lnTo>
                    <a:pt x="76" y="64"/>
                  </a:lnTo>
                  <a:lnTo>
                    <a:pt x="66" y="62"/>
                  </a:lnTo>
                  <a:lnTo>
                    <a:pt x="57" y="59"/>
                  </a:lnTo>
                  <a:lnTo>
                    <a:pt x="48" y="55"/>
                  </a:lnTo>
                  <a:lnTo>
                    <a:pt x="41" y="51"/>
                  </a:lnTo>
                  <a:lnTo>
                    <a:pt x="34" y="47"/>
                  </a:lnTo>
                  <a:lnTo>
                    <a:pt x="29" y="43"/>
                  </a:lnTo>
                  <a:lnTo>
                    <a:pt x="25" y="39"/>
                  </a:lnTo>
                  <a:lnTo>
                    <a:pt x="22" y="36"/>
                  </a:lnTo>
                  <a:lnTo>
                    <a:pt x="22" y="34"/>
                  </a:lnTo>
                  <a:lnTo>
                    <a:pt x="22" y="33"/>
                  </a:lnTo>
                  <a:lnTo>
                    <a:pt x="21" y="31"/>
                  </a:lnTo>
                  <a:lnTo>
                    <a:pt x="21" y="30"/>
                  </a:lnTo>
                  <a:lnTo>
                    <a:pt x="21" y="29"/>
                  </a:lnTo>
                  <a:lnTo>
                    <a:pt x="22" y="28"/>
                  </a:lnTo>
                  <a:lnTo>
                    <a:pt x="23" y="26"/>
                  </a:lnTo>
                  <a:lnTo>
                    <a:pt x="25" y="26"/>
                  </a:lnTo>
                  <a:lnTo>
                    <a:pt x="28" y="25"/>
                  </a:lnTo>
                  <a:lnTo>
                    <a:pt x="31" y="23"/>
                  </a:lnTo>
                  <a:lnTo>
                    <a:pt x="36" y="22"/>
                  </a:lnTo>
                  <a:lnTo>
                    <a:pt x="42" y="22"/>
                  </a:lnTo>
                  <a:lnTo>
                    <a:pt x="48" y="21"/>
                  </a:lnTo>
                  <a:lnTo>
                    <a:pt x="53" y="21"/>
                  </a:lnTo>
                  <a:lnTo>
                    <a:pt x="60" y="21"/>
                  </a:lnTo>
                  <a:lnTo>
                    <a:pt x="68" y="22"/>
                  </a:lnTo>
                  <a:lnTo>
                    <a:pt x="68" y="1"/>
                  </a:lnTo>
                  <a:lnTo>
                    <a:pt x="57" y="0"/>
                  </a:lnTo>
                  <a:lnTo>
                    <a:pt x="45" y="0"/>
                  </a:lnTo>
                  <a:lnTo>
                    <a:pt x="34" y="2"/>
                  </a:lnTo>
                  <a:lnTo>
                    <a:pt x="25" y="4"/>
                  </a:lnTo>
                  <a:lnTo>
                    <a:pt x="17" y="8"/>
                  </a:lnTo>
                  <a:lnTo>
                    <a:pt x="10" y="13"/>
                  </a:lnTo>
                  <a:lnTo>
                    <a:pt x="4" y="18"/>
                  </a:lnTo>
                  <a:lnTo>
                    <a:pt x="2" y="25"/>
                  </a:lnTo>
                  <a:lnTo>
                    <a:pt x="0" y="29"/>
                  </a:lnTo>
                  <a:lnTo>
                    <a:pt x="2" y="33"/>
                  </a:lnTo>
                  <a:lnTo>
                    <a:pt x="3" y="39"/>
                  </a:lnTo>
                  <a:lnTo>
                    <a:pt x="5" y="46"/>
                  </a:lnTo>
                  <a:lnTo>
                    <a:pt x="10" y="52"/>
                  </a:lnTo>
                  <a:lnTo>
                    <a:pt x="15" y="57"/>
                  </a:lnTo>
                  <a:lnTo>
                    <a:pt x="22" y="63"/>
                  </a:lnTo>
                  <a:lnTo>
                    <a:pt x="30" y="69"/>
                  </a:lnTo>
                  <a:lnTo>
                    <a:pt x="40" y="74"/>
                  </a:lnTo>
                  <a:lnTo>
                    <a:pt x="50" y="78"/>
                  </a:lnTo>
                  <a:lnTo>
                    <a:pt x="60" y="82"/>
                  </a:lnTo>
                  <a:lnTo>
                    <a:pt x="72" y="85"/>
                  </a:lnTo>
                  <a:lnTo>
                    <a:pt x="83" y="87"/>
                  </a:lnTo>
                  <a:lnTo>
                    <a:pt x="95" y="89"/>
                  </a:lnTo>
                  <a:lnTo>
                    <a:pt x="105" y="90"/>
                  </a:lnTo>
                  <a:lnTo>
                    <a:pt x="116" y="90"/>
                  </a:lnTo>
                  <a:lnTo>
                    <a:pt x="126" y="89"/>
                  </a:lnTo>
                  <a:lnTo>
                    <a:pt x="134" y="87"/>
                  </a:lnTo>
                  <a:lnTo>
                    <a:pt x="142" y="85"/>
                  </a:lnTo>
                  <a:lnTo>
                    <a:pt x="149" y="82"/>
                  </a:lnTo>
                  <a:lnTo>
                    <a:pt x="155" y="77"/>
                  </a:lnTo>
                  <a:lnTo>
                    <a:pt x="158" y="72"/>
                  </a:lnTo>
                  <a:lnTo>
                    <a:pt x="161" y="68"/>
                  </a:lnTo>
                  <a:lnTo>
                    <a:pt x="162" y="64"/>
                  </a:lnTo>
                  <a:lnTo>
                    <a:pt x="163" y="61"/>
                  </a:lnTo>
                  <a:lnTo>
                    <a:pt x="162" y="55"/>
                  </a:lnTo>
                  <a:lnTo>
                    <a:pt x="161" y="51"/>
                  </a:lnTo>
                  <a:lnTo>
                    <a:pt x="158" y="44"/>
                  </a:lnTo>
                  <a:close/>
                </a:path>
              </a:pathLst>
            </a:custGeom>
            <a:solidFill>
              <a:srgbClr val="8C8CB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38" name="Freeform 38"/>
            <p:cNvSpPr>
              <a:spLocks/>
            </p:cNvSpPr>
            <p:nvPr/>
          </p:nvSpPr>
          <p:spPr bwMode="auto">
            <a:xfrm>
              <a:off x="4916" y="2204"/>
              <a:ext cx="4" cy="10"/>
            </a:xfrm>
            <a:custGeom>
              <a:avLst/>
              <a:gdLst>
                <a:gd name="T0" fmla="*/ 5 w 10"/>
                <a:gd name="T1" fmla="*/ 22 h 22"/>
                <a:gd name="T2" fmla="*/ 10 w 10"/>
                <a:gd name="T3" fmla="*/ 1 h 22"/>
                <a:gd name="T4" fmla="*/ 7 w 10"/>
                <a:gd name="T5" fmla="*/ 1 h 22"/>
                <a:gd name="T6" fmla="*/ 5 w 10"/>
                <a:gd name="T7" fmla="*/ 0 h 22"/>
                <a:gd name="T8" fmla="*/ 3 w 10"/>
                <a:gd name="T9" fmla="*/ 0 h 22"/>
                <a:gd name="T10" fmla="*/ 0 w 10"/>
                <a:gd name="T11" fmla="*/ 0 h 22"/>
                <a:gd name="T12" fmla="*/ 0 w 10"/>
                <a:gd name="T13" fmla="*/ 21 h 22"/>
                <a:gd name="T14" fmla="*/ 2 w 10"/>
                <a:gd name="T15" fmla="*/ 21 h 22"/>
                <a:gd name="T16" fmla="*/ 3 w 10"/>
                <a:gd name="T17" fmla="*/ 21 h 22"/>
                <a:gd name="T18" fmla="*/ 4 w 10"/>
                <a:gd name="T19" fmla="*/ 21 h 22"/>
                <a:gd name="T20" fmla="*/ 5 w 10"/>
                <a:gd name="T21" fmla="*/ 22 h 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0" h="22">
                  <a:moveTo>
                    <a:pt x="5" y="22"/>
                  </a:moveTo>
                  <a:lnTo>
                    <a:pt x="10" y="1"/>
                  </a:lnTo>
                  <a:lnTo>
                    <a:pt x="7" y="1"/>
                  </a:lnTo>
                  <a:lnTo>
                    <a:pt x="5" y="0"/>
                  </a:lnTo>
                  <a:lnTo>
                    <a:pt x="3" y="0"/>
                  </a:lnTo>
                  <a:lnTo>
                    <a:pt x="0" y="0"/>
                  </a:lnTo>
                  <a:lnTo>
                    <a:pt x="0" y="21"/>
                  </a:lnTo>
                  <a:lnTo>
                    <a:pt x="2" y="21"/>
                  </a:lnTo>
                  <a:lnTo>
                    <a:pt x="3" y="21"/>
                  </a:lnTo>
                  <a:lnTo>
                    <a:pt x="4" y="21"/>
                  </a:lnTo>
                  <a:lnTo>
                    <a:pt x="5" y="22"/>
                  </a:lnTo>
                  <a:close/>
                </a:path>
              </a:pathLst>
            </a:custGeom>
            <a:solidFill>
              <a:srgbClr val="8C8CB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39" name="Freeform 39"/>
            <p:cNvSpPr>
              <a:spLocks/>
            </p:cNvSpPr>
            <p:nvPr/>
          </p:nvSpPr>
          <p:spPr bwMode="auto">
            <a:xfrm>
              <a:off x="4982" y="2228"/>
              <a:ext cx="81" cy="44"/>
            </a:xfrm>
            <a:custGeom>
              <a:avLst/>
              <a:gdLst>
                <a:gd name="T0" fmla="*/ 152 w 162"/>
                <a:gd name="T1" fmla="*/ 38 h 89"/>
                <a:gd name="T2" fmla="*/ 141 w 162"/>
                <a:gd name="T3" fmla="*/ 27 h 89"/>
                <a:gd name="T4" fmla="*/ 123 w 162"/>
                <a:gd name="T5" fmla="*/ 17 h 89"/>
                <a:gd name="T6" fmla="*/ 101 w 162"/>
                <a:gd name="T7" fmla="*/ 8 h 89"/>
                <a:gd name="T8" fmla="*/ 86 w 162"/>
                <a:gd name="T9" fmla="*/ 4 h 89"/>
                <a:gd name="T10" fmla="*/ 79 w 162"/>
                <a:gd name="T11" fmla="*/ 3 h 89"/>
                <a:gd name="T12" fmla="*/ 73 w 162"/>
                <a:gd name="T13" fmla="*/ 22 h 89"/>
                <a:gd name="T14" fmla="*/ 78 w 162"/>
                <a:gd name="T15" fmla="*/ 23 h 89"/>
                <a:gd name="T16" fmla="*/ 85 w 162"/>
                <a:gd name="T17" fmla="*/ 26 h 89"/>
                <a:gd name="T18" fmla="*/ 106 w 162"/>
                <a:gd name="T19" fmla="*/ 32 h 89"/>
                <a:gd name="T20" fmla="*/ 121 w 162"/>
                <a:gd name="T21" fmla="*/ 40 h 89"/>
                <a:gd name="T22" fmla="*/ 133 w 162"/>
                <a:gd name="T23" fmla="*/ 48 h 89"/>
                <a:gd name="T24" fmla="*/ 139 w 162"/>
                <a:gd name="T25" fmla="*/ 55 h 89"/>
                <a:gd name="T26" fmla="*/ 141 w 162"/>
                <a:gd name="T27" fmla="*/ 57 h 89"/>
                <a:gd name="T28" fmla="*/ 141 w 162"/>
                <a:gd name="T29" fmla="*/ 60 h 89"/>
                <a:gd name="T30" fmla="*/ 135 w 162"/>
                <a:gd name="T31" fmla="*/ 65 h 89"/>
                <a:gd name="T32" fmla="*/ 122 w 162"/>
                <a:gd name="T33" fmla="*/ 68 h 89"/>
                <a:gd name="T34" fmla="*/ 101 w 162"/>
                <a:gd name="T35" fmla="*/ 70 h 89"/>
                <a:gd name="T36" fmla="*/ 76 w 162"/>
                <a:gd name="T37" fmla="*/ 65 h 89"/>
                <a:gd name="T38" fmla="*/ 55 w 162"/>
                <a:gd name="T39" fmla="*/ 59 h 89"/>
                <a:gd name="T40" fmla="*/ 40 w 162"/>
                <a:gd name="T41" fmla="*/ 51 h 89"/>
                <a:gd name="T42" fmla="*/ 29 w 162"/>
                <a:gd name="T43" fmla="*/ 43 h 89"/>
                <a:gd name="T44" fmla="*/ 22 w 162"/>
                <a:gd name="T45" fmla="*/ 35 h 89"/>
                <a:gd name="T46" fmla="*/ 21 w 162"/>
                <a:gd name="T47" fmla="*/ 33 h 89"/>
                <a:gd name="T48" fmla="*/ 21 w 162"/>
                <a:gd name="T49" fmla="*/ 30 h 89"/>
                <a:gd name="T50" fmla="*/ 22 w 162"/>
                <a:gd name="T51" fmla="*/ 28 h 89"/>
                <a:gd name="T52" fmla="*/ 24 w 162"/>
                <a:gd name="T53" fmla="*/ 26 h 89"/>
                <a:gd name="T54" fmla="*/ 31 w 162"/>
                <a:gd name="T55" fmla="*/ 23 h 89"/>
                <a:gd name="T56" fmla="*/ 41 w 162"/>
                <a:gd name="T57" fmla="*/ 22 h 89"/>
                <a:gd name="T58" fmla="*/ 53 w 162"/>
                <a:gd name="T59" fmla="*/ 21 h 89"/>
                <a:gd name="T60" fmla="*/ 68 w 162"/>
                <a:gd name="T61" fmla="*/ 22 h 89"/>
                <a:gd name="T62" fmla="*/ 55 w 162"/>
                <a:gd name="T63" fmla="*/ 0 h 89"/>
                <a:gd name="T64" fmla="*/ 33 w 162"/>
                <a:gd name="T65" fmla="*/ 2 h 89"/>
                <a:gd name="T66" fmla="*/ 15 w 162"/>
                <a:gd name="T67" fmla="*/ 7 h 89"/>
                <a:gd name="T68" fmla="*/ 3 w 162"/>
                <a:gd name="T69" fmla="*/ 19 h 89"/>
                <a:gd name="T70" fmla="*/ 0 w 162"/>
                <a:gd name="T71" fmla="*/ 29 h 89"/>
                <a:gd name="T72" fmla="*/ 1 w 162"/>
                <a:gd name="T73" fmla="*/ 40 h 89"/>
                <a:gd name="T74" fmla="*/ 9 w 162"/>
                <a:gd name="T75" fmla="*/ 52 h 89"/>
                <a:gd name="T76" fmla="*/ 21 w 162"/>
                <a:gd name="T77" fmla="*/ 64 h 89"/>
                <a:gd name="T78" fmla="*/ 38 w 162"/>
                <a:gd name="T79" fmla="*/ 74 h 89"/>
                <a:gd name="T80" fmla="*/ 59 w 162"/>
                <a:gd name="T81" fmla="*/ 81 h 89"/>
                <a:gd name="T82" fmla="*/ 82 w 162"/>
                <a:gd name="T83" fmla="*/ 87 h 89"/>
                <a:gd name="T84" fmla="*/ 105 w 162"/>
                <a:gd name="T85" fmla="*/ 89 h 89"/>
                <a:gd name="T86" fmla="*/ 124 w 162"/>
                <a:gd name="T87" fmla="*/ 89 h 89"/>
                <a:gd name="T88" fmla="*/ 141 w 162"/>
                <a:gd name="T89" fmla="*/ 85 h 89"/>
                <a:gd name="T90" fmla="*/ 153 w 162"/>
                <a:gd name="T91" fmla="*/ 78 h 89"/>
                <a:gd name="T92" fmla="*/ 160 w 162"/>
                <a:gd name="T93" fmla="*/ 68 h 89"/>
                <a:gd name="T94" fmla="*/ 162 w 162"/>
                <a:gd name="T95" fmla="*/ 60 h 89"/>
                <a:gd name="T96" fmla="*/ 160 w 162"/>
                <a:gd name="T97" fmla="*/ 50 h 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62" h="89">
                  <a:moveTo>
                    <a:pt x="157" y="44"/>
                  </a:moveTo>
                  <a:lnTo>
                    <a:pt x="152" y="38"/>
                  </a:lnTo>
                  <a:lnTo>
                    <a:pt x="148" y="33"/>
                  </a:lnTo>
                  <a:lnTo>
                    <a:pt x="141" y="27"/>
                  </a:lnTo>
                  <a:lnTo>
                    <a:pt x="133" y="21"/>
                  </a:lnTo>
                  <a:lnTo>
                    <a:pt x="123" y="17"/>
                  </a:lnTo>
                  <a:lnTo>
                    <a:pt x="113" y="12"/>
                  </a:lnTo>
                  <a:lnTo>
                    <a:pt x="101" y="8"/>
                  </a:lnTo>
                  <a:lnTo>
                    <a:pt x="90" y="5"/>
                  </a:lnTo>
                  <a:lnTo>
                    <a:pt x="86" y="4"/>
                  </a:lnTo>
                  <a:lnTo>
                    <a:pt x="83" y="4"/>
                  </a:lnTo>
                  <a:lnTo>
                    <a:pt x="79" y="3"/>
                  </a:lnTo>
                  <a:lnTo>
                    <a:pt x="76" y="3"/>
                  </a:lnTo>
                  <a:lnTo>
                    <a:pt x="73" y="22"/>
                  </a:lnTo>
                  <a:lnTo>
                    <a:pt x="75" y="23"/>
                  </a:lnTo>
                  <a:lnTo>
                    <a:pt x="78" y="23"/>
                  </a:lnTo>
                  <a:lnTo>
                    <a:pt x="82" y="25"/>
                  </a:lnTo>
                  <a:lnTo>
                    <a:pt x="85" y="26"/>
                  </a:lnTo>
                  <a:lnTo>
                    <a:pt x="96" y="28"/>
                  </a:lnTo>
                  <a:lnTo>
                    <a:pt x="106" y="32"/>
                  </a:lnTo>
                  <a:lnTo>
                    <a:pt x="114" y="35"/>
                  </a:lnTo>
                  <a:lnTo>
                    <a:pt x="121" y="40"/>
                  </a:lnTo>
                  <a:lnTo>
                    <a:pt x="128" y="43"/>
                  </a:lnTo>
                  <a:lnTo>
                    <a:pt x="133" y="48"/>
                  </a:lnTo>
                  <a:lnTo>
                    <a:pt x="137" y="51"/>
                  </a:lnTo>
                  <a:lnTo>
                    <a:pt x="139" y="55"/>
                  </a:lnTo>
                  <a:lnTo>
                    <a:pt x="141" y="56"/>
                  </a:lnTo>
                  <a:lnTo>
                    <a:pt x="141" y="57"/>
                  </a:lnTo>
                  <a:lnTo>
                    <a:pt x="141" y="59"/>
                  </a:lnTo>
                  <a:lnTo>
                    <a:pt x="141" y="60"/>
                  </a:lnTo>
                  <a:lnTo>
                    <a:pt x="139" y="63"/>
                  </a:lnTo>
                  <a:lnTo>
                    <a:pt x="135" y="65"/>
                  </a:lnTo>
                  <a:lnTo>
                    <a:pt x="129" y="67"/>
                  </a:lnTo>
                  <a:lnTo>
                    <a:pt x="122" y="68"/>
                  </a:lnTo>
                  <a:lnTo>
                    <a:pt x="113" y="70"/>
                  </a:lnTo>
                  <a:lnTo>
                    <a:pt x="101" y="70"/>
                  </a:lnTo>
                  <a:lnTo>
                    <a:pt x="90" y="67"/>
                  </a:lnTo>
                  <a:lnTo>
                    <a:pt x="76" y="65"/>
                  </a:lnTo>
                  <a:lnTo>
                    <a:pt x="66" y="61"/>
                  </a:lnTo>
                  <a:lnTo>
                    <a:pt x="55" y="59"/>
                  </a:lnTo>
                  <a:lnTo>
                    <a:pt x="47" y="55"/>
                  </a:lnTo>
                  <a:lnTo>
                    <a:pt x="40" y="51"/>
                  </a:lnTo>
                  <a:lnTo>
                    <a:pt x="33" y="47"/>
                  </a:lnTo>
                  <a:lnTo>
                    <a:pt x="29" y="43"/>
                  </a:lnTo>
                  <a:lnTo>
                    <a:pt x="24" y="38"/>
                  </a:lnTo>
                  <a:lnTo>
                    <a:pt x="22" y="35"/>
                  </a:lnTo>
                  <a:lnTo>
                    <a:pt x="21" y="34"/>
                  </a:lnTo>
                  <a:lnTo>
                    <a:pt x="21" y="33"/>
                  </a:lnTo>
                  <a:lnTo>
                    <a:pt x="21" y="32"/>
                  </a:lnTo>
                  <a:lnTo>
                    <a:pt x="21" y="30"/>
                  </a:lnTo>
                  <a:lnTo>
                    <a:pt x="21" y="29"/>
                  </a:lnTo>
                  <a:lnTo>
                    <a:pt x="22" y="28"/>
                  </a:lnTo>
                  <a:lnTo>
                    <a:pt x="23" y="27"/>
                  </a:lnTo>
                  <a:lnTo>
                    <a:pt x="24" y="26"/>
                  </a:lnTo>
                  <a:lnTo>
                    <a:pt x="28" y="25"/>
                  </a:lnTo>
                  <a:lnTo>
                    <a:pt x="31" y="23"/>
                  </a:lnTo>
                  <a:lnTo>
                    <a:pt x="36" y="22"/>
                  </a:lnTo>
                  <a:lnTo>
                    <a:pt x="41" y="22"/>
                  </a:lnTo>
                  <a:lnTo>
                    <a:pt x="47" y="21"/>
                  </a:lnTo>
                  <a:lnTo>
                    <a:pt x="53" y="21"/>
                  </a:lnTo>
                  <a:lnTo>
                    <a:pt x="60" y="21"/>
                  </a:lnTo>
                  <a:lnTo>
                    <a:pt x="68" y="22"/>
                  </a:lnTo>
                  <a:lnTo>
                    <a:pt x="67" y="2"/>
                  </a:lnTo>
                  <a:lnTo>
                    <a:pt x="55" y="0"/>
                  </a:lnTo>
                  <a:lnTo>
                    <a:pt x="44" y="0"/>
                  </a:lnTo>
                  <a:lnTo>
                    <a:pt x="33" y="2"/>
                  </a:lnTo>
                  <a:lnTo>
                    <a:pt x="23" y="4"/>
                  </a:lnTo>
                  <a:lnTo>
                    <a:pt x="15" y="7"/>
                  </a:lnTo>
                  <a:lnTo>
                    <a:pt x="8" y="12"/>
                  </a:lnTo>
                  <a:lnTo>
                    <a:pt x="3" y="19"/>
                  </a:lnTo>
                  <a:lnTo>
                    <a:pt x="0" y="26"/>
                  </a:lnTo>
                  <a:lnTo>
                    <a:pt x="0" y="29"/>
                  </a:lnTo>
                  <a:lnTo>
                    <a:pt x="0" y="34"/>
                  </a:lnTo>
                  <a:lnTo>
                    <a:pt x="1" y="40"/>
                  </a:lnTo>
                  <a:lnTo>
                    <a:pt x="5" y="47"/>
                  </a:lnTo>
                  <a:lnTo>
                    <a:pt x="9" y="52"/>
                  </a:lnTo>
                  <a:lnTo>
                    <a:pt x="14" y="58"/>
                  </a:lnTo>
                  <a:lnTo>
                    <a:pt x="21" y="64"/>
                  </a:lnTo>
                  <a:lnTo>
                    <a:pt x="29" y="68"/>
                  </a:lnTo>
                  <a:lnTo>
                    <a:pt x="38" y="74"/>
                  </a:lnTo>
                  <a:lnTo>
                    <a:pt x="48" y="78"/>
                  </a:lnTo>
                  <a:lnTo>
                    <a:pt x="59" y="81"/>
                  </a:lnTo>
                  <a:lnTo>
                    <a:pt x="70" y="85"/>
                  </a:lnTo>
                  <a:lnTo>
                    <a:pt x="82" y="87"/>
                  </a:lnTo>
                  <a:lnTo>
                    <a:pt x="93" y="89"/>
                  </a:lnTo>
                  <a:lnTo>
                    <a:pt x="105" y="89"/>
                  </a:lnTo>
                  <a:lnTo>
                    <a:pt x="115" y="89"/>
                  </a:lnTo>
                  <a:lnTo>
                    <a:pt x="124" y="89"/>
                  </a:lnTo>
                  <a:lnTo>
                    <a:pt x="134" y="87"/>
                  </a:lnTo>
                  <a:lnTo>
                    <a:pt x="141" y="85"/>
                  </a:lnTo>
                  <a:lnTo>
                    <a:pt x="148" y="81"/>
                  </a:lnTo>
                  <a:lnTo>
                    <a:pt x="153" y="78"/>
                  </a:lnTo>
                  <a:lnTo>
                    <a:pt x="158" y="73"/>
                  </a:lnTo>
                  <a:lnTo>
                    <a:pt x="160" y="68"/>
                  </a:lnTo>
                  <a:lnTo>
                    <a:pt x="161" y="65"/>
                  </a:lnTo>
                  <a:lnTo>
                    <a:pt x="162" y="60"/>
                  </a:lnTo>
                  <a:lnTo>
                    <a:pt x="161" y="56"/>
                  </a:lnTo>
                  <a:lnTo>
                    <a:pt x="160" y="50"/>
                  </a:lnTo>
                  <a:lnTo>
                    <a:pt x="157" y="44"/>
                  </a:lnTo>
                  <a:close/>
                </a:path>
              </a:pathLst>
            </a:custGeom>
            <a:solidFill>
              <a:srgbClr val="8C8CB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40" name="Freeform 40"/>
            <p:cNvSpPr>
              <a:spLocks/>
            </p:cNvSpPr>
            <p:nvPr/>
          </p:nvSpPr>
          <p:spPr bwMode="auto">
            <a:xfrm>
              <a:off x="5015" y="2228"/>
              <a:ext cx="5" cy="11"/>
            </a:xfrm>
            <a:custGeom>
              <a:avLst/>
              <a:gdLst>
                <a:gd name="T0" fmla="*/ 6 w 9"/>
                <a:gd name="T1" fmla="*/ 20 h 20"/>
                <a:gd name="T2" fmla="*/ 9 w 9"/>
                <a:gd name="T3" fmla="*/ 1 h 20"/>
                <a:gd name="T4" fmla="*/ 7 w 9"/>
                <a:gd name="T5" fmla="*/ 0 h 20"/>
                <a:gd name="T6" fmla="*/ 4 w 9"/>
                <a:gd name="T7" fmla="*/ 0 h 20"/>
                <a:gd name="T8" fmla="*/ 2 w 9"/>
                <a:gd name="T9" fmla="*/ 0 h 20"/>
                <a:gd name="T10" fmla="*/ 0 w 9"/>
                <a:gd name="T11" fmla="*/ 0 h 20"/>
                <a:gd name="T12" fmla="*/ 1 w 9"/>
                <a:gd name="T13" fmla="*/ 20 h 20"/>
                <a:gd name="T14" fmla="*/ 2 w 9"/>
                <a:gd name="T15" fmla="*/ 20 h 20"/>
                <a:gd name="T16" fmla="*/ 3 w 9"/>
                <a:gd name="T17" fmla="*/ 20 h 20"/>
                <a:gd name="T18" fmla="*/ 4 w 9"/>
                <a:gd name="T19" fmla="*/ 20 h 20"/>
                <a:gd name="T20" fmla="*/ 6 w 9"/>
                <a:gd name="T21" fmla="*/ 20 h 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9" h="20">
                  <a:moveTo>
                    <a:pt x="6" y="20"/>
                  </a:moveTo>
                  <a:lnTo>
                    <a:pt x="9" y="1"/>
                  </a:lnTo>
                  <a:lnTo>
                    <a:pt x="7" y="0"/>
                  </a:lnTo>
                  <a:lnTo>
                    <a:pt x="4" y="0"/>
                  </a:lnTo>
                  <a:lnTo>
                    <a:pt x="2" y="0"/>
                  </a:lnTo>
                  <a:lnTo>
                    <a:pt x="0" y="0"/>
                  </a:lnTo>
                  <a:lnTo>
                    <a:pt x="1" y="20"/>
                  </a:lnTo>
                  <a:lnTo>
                    <a:pt x="2" y="20"/>
                  </a:lnTo>
                  <a:lnTo>
                    <a:pt x="3" y="20"/>
                  </a:lnTo>
                  <a:lnTo>
                    <a:pt x="4" y="20"/>
                  </a:lnTo>
                  <a:lnTo>
                    <a:pt x="6" y="20"/>
                  </a:lnTo>
                  <a:close/>
                </a:path>
              </a:pathLst>
            </a:custGeom>
            <a:solidFill>
              <a:srgbClr val="8C8CB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41" name="Freeform 41"/>
            <p:cNvSpPr>
              <a:spLocks/>
            </p:cNvSpPr>
            <p:nvPr/>
          </p:nvSpPr>
          <p:spPr bwMode="auto">
            <a:xfrm>
              <a:off x="4940" y="2226"/>
              <a:ext cx="69" cy="25"/>
            </a:xfrm>
            <a:custGeom>
              <a:avLst/>
              <a:gdLst>
                <a:gd name="T0" fmla="*/ 8 w 137"/>
                <a:gd name="T1" fmla="*/ 21 h 50"/>
                <a:gd name="T2" fmla="*/ 124 w 137"/>
                <a:gd name="T3" fmla="*/ 50 h 50"/>
                <a:gd name="T4" fmla="*/ 124 w 137"/>
                <a:gd name="T5" fmla="*/ 50 h 50"/>
                <a:gd name="T6" fmla="*/ 129 w 137"/>
                <a:gd name="T7" fmla="*/ 50 h 50"/>
                <a:gd name="T8" fmla="*/ 133 w 137"/>
                <a:gd name="T9" fmla="*/ 48 h 50"/>
                <a:gd name="T10" fmla="*/ 136 w 137"/>
                <a:gd name="T11" fmla="*/ 45 h 50"/>
                <a:gd name="T12" fmla="*/ 137 w 137"/>
                <a:gd name="T13" fmla="*/ 41 h 50"/>
                <a:gd name="T14" fmla="*/ 137 w 137"/>
                <a:gd name="T15" fmla="*/ 37 h 50"/>
                <a:gd name="T16" fmla="*/ 136 w 137"/>
                <a:gd name="T17" fmla="*/ 33 h 50"/>
                <a:gd name="T18" fmla="*/ 133 w 137"/>
                <a:gd name="T19" fmla="*/ 31 h 50"/>
                <a:gd name="T20" fmla="*/ 129 w 137"/>
                <a:gd name="T21" fmla="*/ 29 h 50"/>
                <a:gd name="T22" fmla="*/ 129 w 137"/>
                <a:gd name="T23" fmla="*/ 29 h 50"/>
                <a:gd name="T24" fmla="*/ 13 w 137"/>
                <a:gd name="T25" fmla="*/ 0 h 50"/>
                <a:gd name="T26" fmla="*/ 13 w 137"/>
                <a:gd name="T27" fmla="*/ 0 h 50"/>
                <a:gd name="T28" fmla="*/ 8 w 137"/>
                <a:gd name="T29" fmla="*/ 0 h 50"/>
                <a:gd name="T30" fmla="*/ 5 w 137"/>
                <a:gd name="T31" fmla="*/ 1 h 50"/>
                <a:gd name="T32" fmla="*/ 1 w 137"/>
                <a:gd name="T33" fmla="*/ 5 h 50"/>
                <a:gd name="T34" fmla="*/ 0 w 137"/>
                <a:gd name="T35" fmla="*/ 8 h 50"/>
                <a:gd name="T36" fmla="*/ 0 w 137"/>
                <a:gd name="T37" fmla="*/ 13 h 50"/>
                <a:gd name="T38" fmla="*/ 1 w 137"/>
                <a:gd name="T39" fmla="*/ 16 h 50"/>
                <a:gd name="T40" fmla="*/ 5 w 137"/>
                <a:gd name="T41" fmla="*/ 20 h 50"/>
                <a:gd name="T42" fmla="*/ 8 w 137"/>
                <a:gd name="T43" fmla="*/ 21 h 50"/>
                <a:gd name="T44" fmla="*/ 8 w 137"/>
                <a:gd name="T45" fmla="*/ 21 h 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37" h="50">
                  <a:moveTo>
                    <a:pt x="8" y="21"/>
                  </a:moveTo>
                  <a:lnTo>
                    <a:pt x="124" y="50"/>
                  </a:lnTo>
                  <a:lnTo>
                    <a:pt x="124" y="50"/>
                  </a:lnTo>
                  <a:lnTo>
                    <a:pt x="129" y="50"/>
                  </a:lnTo>
                  <a:lnTo>
                    <a:pt x="133" y="48"/>
                  </a:lnTo>
                  <a:lnTo>
                    <a:pt x="136" y="45"/>
                  </a:lnTo>
                  <a:lnTo>
                    <a:pt x="137" y="41"/>
                  </a:lnTo>
                  <a:lnTo>
                    <a:pt x="137" y="37"/>
                  </a:lnTo>
                  <a:lnTo>
                    <a:pt x="136" y="33"/>
                  </a:lnTo>
                  <a:lnTo>
                    <a:pt x="133" y="31"/>
                  </a:lnTo>
                  <a:lnTo>
                    <a:pt x="129" y="29"/>
                  </a:lnTo>
                  <a:lnTo>
                    <a:pt x="129" y="29"/>
                  </a:lnTo>
                  <a:lnTo>
                    <a:pt x="13" y="0"/>
                  </a:lnTo>
                  <a:lnTo>
                    <a:pt x="13" y="0"/>
                  </a:lnTo>
                  <a:lnTo>
                    <a:pt x="8" y="0"/>
                  </a:lnTo>
                  <a:lnTo>
                    <a:pt x="5" y="1"/>
                  </a:lnTo>
                  <a:lnTo>
                    <a:pt x="1" y="5"/>
                  </a:lnTo>
                  <a:lnTo>
                    <a:pt x="0" y="8"/>
                  </a:lnTo>
                  <a:lnTo>
                    <a:pt x="0" y="13"/>
                  </a:lnTo>
                  <a:lnTo>
                    <a:pt x="1" y="16"/>
                  </a:lnTo>
                  <a:lnTo>
                    <a:pt x="5" y="20"/>
                  </a:lnTo>
                  <a:lnTo>
                    <a:pt x="8" y="21"/>
                  </a:lnTo>
                  <a:lnTo>
                    <a:pt x="8" y="21"/>
                  </a:lnTo>
                  <a:close/>
                </a:path>
              </a:pathLst>
            </a:custGeom>
            <a:solidFill>
              <a:srgbClr val="8C8CB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42" name="Freeform 42"/>
            <p:cNvSpPr>
              <a:spLocks/>
            </p:cNvSpPr>
            <p:nvPr/>
          </p:nvSpPr>
          <p:spPr bwMode="auto">
            <a:xfrm>
              <a:off x="5077" y="2251"/>
              <a:ext cx="81" cy="45"/>
            </a:xfrm>
            <a:custGeom>
              <a:avLst/>
              <a:gdLst>
                <a:gd name="T0" fmla="*/ 153 w 163"/>
                <a:gd name="T1" fmla="*/ 39 h 89"/>
                <a:gd name="T2" fmla="*/ 141 w 163"/>
                <a:gd name="T3" fmla="*/ 26 h 89"/>
                <a:gd name="T4" fmla="*/ 124 w 163"/>
                <a:gd name="T5" fmla="*/ 17 h 89"/>
                <a:gd name="T6" fmla="*/ 103 w 163"/>
                <a:gd name="T7" fmla="*/ 9 h 89"/>
                <a:gd name="T8" fmla="*/ 88 w 163"/>
                <a:gd name="T9" fmla="*/ 4 h 89"/>
                <a:gd name="T10" fmla="*/ 81 w 163"/>
                <a:gd name="T11" fmla="*/ 3 h 89"/>
                <a:gd name="T12" fmla="*/ 73 w 163"/>
                <a:gd name="T13" fmla="*/ 23 h 89"/>
                <a:gd name="T14" fmla="*/ 80 w 163"/>
                <a:gd name="T15" fmla="*/ 24 h 89"/>
                <a:gd name="T16" fmla="*/ 87 w 163"/>
                <a:gd name="T17" fmla="*/ 25 h 89"/>
                <a:gd name="T18" fmla="*/ 106 w 163"/>
                <a:gd name="T19" fmla="*/ 31 h 89"/>
                <a:gd name="T20" fmla="*/ 122 w 163"/>
                <a:gd name="T21" fmla="*/ 39 h 89"/>
                <a:gd name="T22" fmla="*/ 134 w 163"/>
                <a:gd name="T23" fmla="*/ 47 h 89"/>
                <a:gd name="T24" fmla="*/ 140 w 163"/>
                <a:gd name="T25" fmla="*/ 55 h 89"/>
                <a:gd name="T26" fmla="*/ 141 w 163"/>
                <a:gd name="T27" fmla="*/ 57 h 89"/>
                <a:gd name="T28" fmla="*/ 142 w 163"/>
                <a:gd name="T29" fmla="*/ 59 h 89"/>
                <a:gd name="T30" fmla="*/ 136 w 163"/>
                <a:gd name="T31" fmla="*/ 64 h 89"/>
                <a:gd name="T32" fmla="*/ 122 w 163"/>
                <a:gd name="T33" fmla="*/ 69 h 89"/>
                <a:gd name="T34" fmla="*/ 103 w 163"/>
                <a:gd name="T35" fmla="*/ 69 h 89"/>
                <a:gd name="T36" fmla="*/ 76 w 163"/>
                <a:gd name="T37" fmla="*/ 65 h 89"/>
                <a:gd name="T38" fmla="*/ 57 w 163"/>
                <a:gd name="T39" fmla="*/ 58 h 89"/>
                <a:gd name="T40" fmla="*/ 41 w 163"/>
                <a:gd name="T41" fmla="*/ 50 h 89"/>
                <a:gd name="T42" fmla="*/ 29 w 163"/>
                <a:gd name="T43" fmla="*/ 42 h 89"/>
                <a:gd name="T44" fmla="*/ 22 w 163"/>
                <a:gd name="T45" fmla="*/ 35 h 89"/>
                <a:gd name="T46" fmla="*/ 22 w 163"/>
                <a:gd name="T47" fmla="*/ 33 h 89"/>
                <a:gd name="T48" fmla="*/ 21 w 163"/>
                <a:gd name="T49" fmla="*/ 31 h 89"/>
                <a:gd name="T50" fmla="*/ 22 w 163"/>
                <a:gd name="T51" fmla="*/ 28 h 89"/>
                <a:gd name="T52" fmla="*/ 24 w 163"/>
                <a:gd name="T53" fmla="*/ 26 h 89"/>
                <a:gd name="T54" fmla="*/ 31 w 163"/>
                <a:gd name="T55" fmla="*/ 23 h 89"/>
                <a:gd name="T56" fmla="*/ 42 w 163"/>
                <a:gd name="T57" fmla="*/ 21 h 89"/>
                <a:gd name="T58" fmla="*/ 53 w 163"/>
                <a:gd name="T59" fmla="*/ 20 h 89"/>
                <a:gd name="T60" fmla="*/ 68 w 163"/>
                <a:gd name="T61" fmla="*/ 21 h 89"/>
                <a:gd name="T62" fmla="*/ 57 w 163"/>
                <a:gd name="T63" fmla="*/ 0 h 89"/>
                <a:gd name="T64" fmla="*/ 34 w 163"/>
                <a:gd name="T65" fmla="*/ 2 h 89"/>
                <a:gd name="T66" fmla="*/ 16 w 163"/>
                <a:gd name="T67" fmla="*/ 8 h 89"/>
                <a:gd name="T68" fmla="*/ 4 w 163"/>
                <a:gd name="T69" fmla="*/ 18 h 89"/>
                <a:gd name="T70" fmla="*/ 0 w 163"/>
                <a:gd name="T71" fmla="*/ 29 h 89"/>
                <a:gd name="T72" fmla="*/ 1 w 163"/>
                <a:gd name="T73" fmla="*/ 40 h 89"/>
                <a:gd name="T74" fmla="*/ 9 w 163"/>
                <a:gd name="T75" fmla="*/ 51 h 89"/>
                <a:gd name="T76" fmla="*/ 22 w 163"/>
                <a:gd name="T77" fmla="*/ 63 h 89"/>
                <a:gd name="T78" fmla="*/ 39 w 163"/>
                <a:gd name="T79" fmla="*/ 73 h 89"/>
                <a:gd name="T80" fmla="*/ 60 w 163"/>
                <a:gd name="T81" fmla="*/ 81 h 89"/>
                <a:gd name="T82" fmla="*/ 83 w 163"/>
                <a:gd name="T83" fmla="*/ 87 h 89"/>
                <a:gd name="T84" fmla="*/ 105 w 163"/>
                <a:gd name="T85" fmla="*/ 89 h 89"/>
                <a:gd name="T86" fmla="*/ 126 w 163"/>
                <a:gd name="T87" fmla="*/ 88 h 89"/>
                <a:gd name="T88" fmla="*/ 142 w 163"/>
                <a:gd name="T89" fmla="*/ 85 h 89"/>
                <a:gd name="T90" fmla="*/ 155 w 163"/>
                <a:gd name="T91" fmla="*/ 77 h 89"/>
                <a:gd name="T92" fmla="*/ 160 w 163"/>
                <a:gd name="T93" fmla="*/ 69 h 89"/>
                <a:gd name="T94" fmla="*/ 163 w 163"/>
                <a:gd name="T95" fmla="*/ 61 h 89"/>
                <a:gd name="T96" fmla="*/ 160 w 163"/>
                <a:gd name="T97" fmla="*/ 50 h 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63" h="89">
                  <a:moveTo>
                    <a:pt x="158" y="44"/>
                  </a:moveTo>
                  <a:lnTo>
                    <a:pt x="153" y="39"/>
                  </a:lnTo>
                  <a:lnTo>
                    <a:pt x="148" y="32"/>
                  </a:lnTo>
                  <a:lnTo>
                    <a:pt x="141" y="26"/>
                  </a:lnTo>
                  <a:lnTo>
                    <a:pt x="133" y="21"/>
                  </a:lnTo>
                  <a:lnTo>
                    <a:pt x="124" y="17"/>
                  </a:lnTo>
                  <a:lnTo>
                    <a:pt x="113" y="12"/>
                  </a:lnTo>
                  <a:lnTo>
                    <a:pt x="103" y="9"/>
                  </a:lnTo>
                  <a:lnTo>
                    <a:pt x="91" y="5"/>
                  </a:lnTo>
                  <a:lnTo>
                    <a:pt x="88" y="4"/>
                  </a:lnTo>
                  <a:lnTo>
                    <a:pt x="84" y="3"/>
                  </a:lnTo>
                  <a:lnTo>
                    <a:pt x="81" y="3"/>
                  </a:lnTo>
                  <a:lnTo>
                    <a:pt x="77" y="2"/>
                  </a:lnTo>
                  <a:lnTo>
                    <a:pt x="73" y="23"/>
                  </a:lnTo>
                  <a:lnTo>
                    <a:pt x="76" y="23"/>
                  </a:lnTo>
                  <a:lnTo>
                    <a:pt x="80" y="24"/>
                  </a:lnTo>
                  <a:lnTo>
                    <a:pt x="83" y="24"/>
                  </a:lnTo>
                  <a:lnTo>
                    <a:pt x="87" y="25"/>
                  </a:lnTo>
                  <a:lnTo>
                    <a:pt x="97" y="28"/>
                  </a:lnTo>
                  <a:lnTo>
                    <a:pt x="106" y="31"/>
                  </a:lnTo>
                  <a:lnTo>
                    <a:pt x="114" y="35"/>
                  </a:lnTo>
                  <a:lnTo>
                    <a:pt x="122" y="39"/>
                  </a:lnTo>
                  <a:lnTo>
                    <a:pt x="128" y="43"/>
                  </a:lnTo>
                  <a:lnTo>
                    <a:pt x="134" y="47"/>
                  </a:lnTo>
                  <a:lnTo>
                    <a:pt x="137" y="51"/>
                  </a:lnTo>
                  <a:lnTo>
                    <a:pt x="140" y="55"/>
                  </a:lnTo>
                  <a:lnTo>
                    <a:pt x="141" y="56"/>
                  </a:lnTo>
                  <a:lnTo>
                    <a:pt x="141" y="57"/>
                  </a:lnTo>
                  <a:lnTo>
                    <a:pt x="142" y="58"/>
                  </a:lnTo>
                  <a:lnTo>
                    <a:pt x="142" y="59"/>
                  </a:lnTo>
                  <a:lnTo>
                    <a:pt x="140" y="62"/>
                  </a:lnTo>
                  <a:lnTo>
                    <a:pt x="136" y="64"/>
                  </a:lnTo>
                  <a:lnTo>
                    <a:pt x="130" y="66"/>
                  </a:lnTo>
                  <a:lnTo>
                    <a:pt x="122" y="69"/>
                  </a:lnTo>
                  <a:lnTo>
                    <a:pt x="113" y="70"/>
                  </a:lnTo>
                  <a:lnTo>
                    <a:pt x="103" y="69"/>
                  </a:lnTo>
                  <a:lnTo>
                    <a:pt x="90" y="67"/>
                  </a:lnTo>
                  <a:lnTo>
                    <a:pt x="76" y="65"/>
                  </a:lnTo>
                  <a:lnTo>
                    <a:pt x="66" y="62"/>
                  </a:lnTo>
                  <a:lnTo>
                    <a:pt x="57" y="58"/>
                  </a:lnTo>
                  <a:lnTo>
                    <a:pt x="47" y="55"/>
                  </a:lnTo>
                  <a:lnTo>
                    <a:pt x="41" y="50"/>
                  </a:lnTo>
                  <a:lnTo>
                    <a:pt x="34" y="47"/>
                  </a:lnTo>
                  <a:lnTo>
                    <a:pt x="29" y="42"/>
                  </a:lnTo>
                  <a:lnTo>
                    <a:pt x="24" y="39"/>
                  </a:lnTo>
                  <a:lnTo>
                    <a:pt x="22" y="35"/>
                  </a:lnTo>
                  <a:lnTo>
                    <a:pt x="22" y="34"/>
                  </a:lnTo>
                  <a:lnTo>
                    <a:pt x="22" y="33"/>
                  </a:lnTo>
                  <a:lnTo>
                    <a:pt x="21" y="32"/>
                  </a:lnTo>
                  <a:lnTo>
                    <a:pt x="21" y="31"/>
                  </a:lnTo>
                  <a:lnTo>
                    <a:pt x="21" y="29"/>
                  </a:lnTo>
                  <a:lnTo>
                    <a:pt x="22" y="28"/>
                  </a:lnTo>
                  <a:lnTo>
                    <a:pt x="23" y="27"/>
                  </a:lnTo>
                  <a:lnTo>
                    <a:pt x="24" y="26"/>
                  </a:lnTo>
                  <a:lnTo>
                    <a:pt x="28" y="25"/>
                  </a:lnTo>
                  <a:lnTo>
                    <a:pt x="31" y="23"/>
                  </a:lnTo>
                  <a:lnTo>
                    <a:pt x="36" y="21"/>
                  </a:lnTo>
                  <a:lnTo>
                    <a:pt x="42" y="21"/>
                  </a:lnTo>
                  <a:lnTo>
                    <a:pt x="47" y="20"/>
                  </a:lnTo>
                  <a:lnTo>
                    <a:pt x="53" y="20"/>
                  </a:lnTo>
                  <a:lnTo>
                    <a:pt x="60" y="20"/>
                  </a:lnTo>
                  <a:lnTo>
                    <a:pt x="68" y="21"/>
                  </a:lnTo>
                  <a:lnTo>
                    <a:pt x="68" y="1"/>
                  </a:lnTo>
                  <a:lnTo>
                    <a:pt x="57" y="0"/>
                  </a:lnTo>
                  <a:lnTo>
                    <a:pt x="45" y="0"/>
                  </a:lnTo>
                  <a:lnTo>
                    <a:pt x="34" y="2"/>
                  </a:lnTo>
                  <a:lnTo>
                    <a:pt x="24" y="4"/>
                  </a:lnTo>
                  <a:lnTo>
                    <a:pt x="16" y="8"/>
                  </a:lnTo>
                  <a:lnTo>
                    <a:pt x="9" y="12"/>
                  </a:lnTo>
                  <a:lnTo>
                    <a:pt x="4" y="18"/>
                  </a:lnTo>
                  <a:lnTo>
                    <a:pt x="1" y="25"/>
                  </a:lnTo>
                  <a:lnTo>
                    <a:pt x="0" y="29"/>
                  </a:lnTo>
                  <a:lnTo>
                    <a:pt x="0" y="34"/>
                  </a:lnTo>
                  <a:lnTo>
                    <a:pt x="1" y="40"/>
                  </a:lnTo>
                  <a:lnTo>
                    <a:pt x="5" y="46"/>
                  </a:lnTo>
                  <a:lnTo>
                    <a:pt x="9" y="51"/>
                  </a:lnTo>
                  <a:lnTo>
                    <a:pt x="15" y="57"/>
                  </a:lnTo>
                  <a:lnTo>
                    <a:pt x="22" y="63"/>
                  </a:lnTo>
                  <a:lnTo>
                    <a:pt x="30" y="69"/>
                  </a:lnTo>
                  <a:lnTo>
                    <a:pt x="39" y="73"/>
                  </a:lnTo>
                  <a:lnTo>
                    <a:pt x="50" y="78"/>
                  </a:lnTo>
                  <a:lnTo>
                    <a:pt x="60" y="81"/>
                  </a:lnTo>
                  <a:lnTo>
                    <a:pt x="72" y="85"/>
                  </a:lnTo>
                  <a:lnTo>
                    <a:pt x="83" y="87"/>
                  </a:lnTo>
                  <a:lnTo>
                    <a:pt x="95" y="89"/>
                  </a:lnTo>
                  <a:lnTo>
                    <a:pt x="105" y="89"/>
                  </a:lnTo>
                  <a:lnTo>
                    <a:pt x="115" y="89"/>
                  </a:lnTo>
                  <a:lnTo>
                    <a:pt x="126" y="88"/>
                  </a:lnTo>
                  <a:lnTo>
                    <a:pt x="134" y="87"/>
                  </a:lnTo>
                  <a:lnTo>
                    <a:pt x="142" y="85"/>
                  </a:lnTo>
                  <a:lnTo>
                    <a:pt x="149" y="81"/>
                  </a:lnTo>
                  <a:lnTo>
                    <a:pt x="155" y="77"/>
                  </a:lnTo>
                  <a:lnTo>
                    <a:pt x="158" y="73"/>
                  </a:lnTo>
                  <a:lnTo>
                    <a:pt x="160" y="69"/>
                  </a:lnTo>
                  <a:lnTo>
                    <a:pt x="162" y="65"/>
                  </a:lnTo>
                  <a:lnTo>
                    <a:pt x="163" y="61"/>
                  </a:lnTo>
                  <a:lnTo>
                    <a:pt x="162" y="56"/>
                  </a:lnTo>
                  <a:lnTo>
                    <a:pt x="160" y="50"/>
                  </a:lnTo>
                  <a:lnTo>
                    <a:pt x="158" y="44"/>
                  </a:lnTo>
                  <a:close/>
                </a:path>
              </a:pathLst>
            </a:custGeom>
            <a:solidFill>
              <a:srgbClr val="8C8CB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43" name="Freeform 43"/>
            <p:cNvSpPr>
              <a:spLocks/>
            </p:cNvSpPr>
            <p:nvPr/>
          </p:nvSpPr>
          <p:spPr bwMode="auto">
            <a:xfrm>
              <a:off x="5111" y="2251"/>
              <a:ext cx="5" cy="11"/>
            </a:xfrm>
            <a:custGeom>
              <a:avLst/>
              <a:gdLst>
                <a:gd name="T0" fmla="*/ 5 w 9"/>
                <a:gd name="T1" fmla="*/ 22 h 22"/>
                <a:gd name="T2" fmla="*/ 9 w 9"/>
                <a:gd name="T3" fmla="*/ 1 h 22"/>
                <a:gd name="T4" fmla="*/ 7 w 9"/>
                <a:gd name="T5" fmla="*/ 1 h 22"/>
                <a:gd name="T6" fmla="*/ 5 w 9"/>
                <a:gd name="T7" fmla="*/ 1 h 22"/>
                <a:gd name="T8" fmla="*/ 2 w 9"/>
                <a:gd name="T9" fmla="*/ 1 h 22"/>
                <a:gd name="T10" fmla="*/ 0 w 9"/>
                <a:gd name="T11" fmla="*/ 0 h 22"/>
                <a:gd name="T12" fmla="*/ 0 w 9"/>
                <a:gd name="T13" fmla="*/ 20 h 22"/>
                <a:gd name="T14" fmla="*/ 1 w 9"/>
                <a:gd name="T15" fmla="*/ 20 h 22"/>
                <a:gd name="T16" fmla="*/ 2 w 9"/>
                <a:gd name="T17" fmla="*/ 20 h 22"/>
                <a:gd name="T18" fmla="*/ 4 w 9"/>
                <a:gd name="T19" fmla="*/ 22 h 22"/>
                <a:gd name="T20" fmla="*/ 5 w 9"/>
                <a:gd name="T21" fmla="*/ 22 h 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9" h="22">
                  <a:moveTo>
                    <a:pt x="5" y="22"/>
                  </a:moveTo>
                  <a:lnTo>
                    <a:pt x="9" y="1"/>
                  </a:lnTo>
                  <a:lnTo>
                    <a:pt x="7" y="1"/>
                  </a:lnTo>
                  <a:lnTo>
                    <a:pt x="5" y="1"/>
                  </a:lnTo>
                  <a:lnTo>
                    <a:pt x="2" y="1"/>
                  </a:lnTo>
                  <a:lnTo>
                    <a:pt x="0" y="0"/>
                  </a:lnTo>
                  <a:lnTo>
                    <a:pt x="0" y="20"/>
                  </a:lnTo>
                  <a:lnTo>
                    <a:pt x="1" y="20"/>
                  </a:lnTo>
                  <a:lnTo>
                    <a:pt x="2" y="20"/>
                  </a:lnTo>
                  <a:lnTo>
                    <a:pt x="4" y="22"/>
                  </a:lnTo>
                  <a:lnTo>
                    <a:pt x="5" y="22"/>
                  </a:lnTo>
                  <a:close/>
                </a:path>
              </a:pathLst>
            </a:custGeom>
            <a:solidFill>
              <a:srgbClr val="8C8CB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44" name="Freeform 44"/>
            <p:cNvSpPr>
              <a:spLocks/>
            </p:cNvSpPr>
            <p:nvPr/>
          </p:nvSpPr>
          <p:spPr bwMode="auto">
            <a:xfrm>
              <a:off x="5036" y="2250"/>
              <a:ext cx="68" cy="24"/>
            </a:xfrm>
            <a:custGeom>
              <a:avLst/>
              <a:gdLst>
                <a:gd name="T0" fmla="*/ 8 w 137"/>
                <a:gd name="T1" fmla="*/ 20 h 49"/>
                <a:gd name="T2" fmla="*/ 125 w 137"/>
                <a:gd name="T3" fmla="*/ 49 h 49"/>
                <a:gd name="T4" fmla="*/ 125 w 137"/>
                <a:gd name="T5" fmla="*/ 49 h 49"/>
                <a:gd name="T6" fmla="*/ 129 w 137"/>
                <a:gd name="T7" fmla="*/ 49 h 49"/>
                <a:gd name="T8" fmla="*/ 133 w 137"/>
                <a:gd name="T9" fmla="*/ 47 h 49"/>
                <a:gd name="T10" fmla="*/ 136 w 137"/>
                <a:gd name="T11" fmla="*/ 45 h 49"/>
                <a:gd name="T12" fmla="*/ 137 w 137"/>
                <a:gd name="T13" fmla="*/ 42 h 49"/>
                <a:gd name="T14" fmla="*/ 137 w 137"/>
                <a:gd name="T15" fmla="*/ 37 h 49"/>
                <a:gd name="T16" fmla="*/ 136 w 137"/>
                <a:gd name="T17" fmla="*/ 34 h 49"/>
                <a:gd name="T18" fmla="*/ 134 w 137"/>
                <a:gd name="T19" fmla="*/ 30 h 49"/>
                <a:gd name="T20" fmla="*/ 130 w 137"/>
                <a:gd name="T21" fmla="*/ 29 h 49"/>
                <a:gd name="T22" fmla="*/ 130 w 137"/>
                <a:gd name="T23" fmla="*/ 29 h 49"/>
                <a:gd name="T24" fmla="*/ 13 w 137"/>
                <a:gd name="T25" fmla="*/ 0 h 49"/>
                <a:gd name="T26" fmla="*/ 13 w 137"/>
                <a:gd name="T27" fmla="*/ 0 h 49"/>
                <a:gd name="T28" fmla="*/ 8 w 137"/>
                <a:gd name="T29" fmla="*/ 0 h 49"/>
                <a:gd name="T30" fmla="*/ 5 w 137"/>
                <a:gd name="T31" fmla="*/ 1 h 49"/>
                <a:gd name="T32" fmla="*/ 2 w 137"/>
                <a:gd name="T33" fmla="*/ 5 h 49"/>
                <a:gd name="T34" fmla="*/ 0 w 137"/>
                <a:gd name="T35" fmla="*/ 8 h 49"/>
                <a:gd name="T36" fmla="*/ 0 w 137"/>
                <a:gd name="T37" fmla="*/ 12 h 49"/>
                <a:gd name="T38" fmla="*/ 1 w 137"/>
                <a:gd name="T39" fmla="*/ 15 h 49"/>
                <a:gd name="T40" fmla="*/ 5 w 137"/>
                <a:gd name="T41" fmla="*/ 19 h 49"/>
                <a:gd name="T42" fmla="*/ 8 w 137"/>
                <a:gd name="T43" fmla="*/ 20 h 49"/>
                <a:gd name="T44" fmla="*/ 8 w 137"/>
                <a:gd name="T45" fmla="*/ 20 h 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37" h="49">
                  <a:moveTo>
                    <a:pt x="8" y="20"/>
                  </a:moveTo>
                  <a:lnTo>
                    <a:pt x="125" y="49"/>
                  </a:lnTo>
                  <a:lnTo>
                    <a:pt x="125" y="49"/>
                  </a:lnTo>
                  <a:lnTo>
                    <a:pt x="129" y="49"/>
                  </a:lnTo>
                  <a:lnTo>
                    <a:pt x="133" y="47"/>
                  </a:lnTo>
                  <a:lnTo>
                    <a:pt x="136" y="45"/>
                  </a:lnTo>
                  <a:lnTo>
                    <a:pt x="137" y="42"/>
                  </a:lnTo>
                  <a:lnTo>
                    <a:pt x="137" y="37"/>
                  </a:lnTo>
                  <a:lnTo>
                    <a:pt x="136" y="34"/>
                  </a:lnTo>
                  <a:lnTo>
                    <a:pt x="134" y="30"/>
                  </a:lnTo>
                  <a:lnTo>
                    <a:pt x="130" y="29"/>
                  </a:lnTo>
                  <a:lnTo>
                    <a:pt x="130" y="29"/>
                  </a:lnTo>
                  <a:lnTo>
                    <a:pt x="13" y="0"/>
                  </a:lnTo>
                  <a:lnTo>
                    <a:pt x="13" y="0"/>
                  </a:lnTo>
                  <a:lnTo>
                    <a:pt x="8" y="0"/>
                  </a:lnTo>
                  <a:lnTo>
                    <a:pt x="5" y="1"/>
                  </a:lnTo>
                  <a:lnTo>
                    <a:pt x="2" y="5"/>
                  </a:lnTo>
                  <a:lnTo>
                    <a:pt x="0" y="8"/>
                  </a:lnTo>
                  <a:lnTo>
                    <a:pt x="0" y="12"/>
                  </a:lnTo>
                  <a:lnTo>
                    <a:pt x="1" y="15"/>
                  </a:lnTo>
                  <a:lnTo>
                    <a:pt x="5" y="19"/>
                  </a:lnTo>
                  <a:lnTo>
                    <a:pt x="8" y="20"/>
                  </a:lnTo>
                  <a:lnTo>
                    <a:pt x="8" y="20"/>
                  </a:lnTo>
                  <a:close/>
                </a:path>
              </a:pathLst>
            </a:custGeom>
            <a:solidFill>
              <a:srgbClr val="8C8CB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45" name="Freeform 45"/>
            <p:cNvSpPr>
              <a:spLocks/>
            </p:cNvSpPr>
            <p:nvPr/>
          </p:nvSpPr>
          <p:spPr bwMode="auto">
            <a:xfrm>
              <a:off x="4840" y="2202"/>
              <a:ext cx="69" cy="24"/>
            </a:xfrm>
            <a:custGeom>
              <a:avLst/>
              <a:gdLst>
                <a:gd name="T0" fmla="*/ 8 w 138"/>
                <a:gd name="T1" fmla="*/ 19 h 48"/>
                <a:gd name="T2" fmla="*/ 125 w 138"/>
                <a:gd name="T3" fmla="*/ 48 h 48"/>
                <a:gd name="T4" fmla="*/ 125 w 138"/>
                <a:gd name="T5" fmla="*/ 48 h 48"/>
                <a:gd name="T6" fmla="*/ 129 w 138"/>
                <a:gd name="T7" fmla="*/ 48 h 48"/>
                <a:gd name="T8" fmla="*/ 133 w 138"/>
                <a:gd name="T9" fmla="*/ 47 h 48"/>
                <a:gd name="T10" fmla="*/ 136 w 138"/>
                <a:gd name="T11" fmla="*/ 43 h 48"/>
                <a:gd name="T12" fmla="*/ 138 w 138"/>
                <a:gd name="T13" fmla="*/ 40 h 48"/>
                <a:gd name="T14" fmla="*/ 138 w 138"/>
                <a:gd name="T15" fmla="*/ 36 h 48"/>
                <a:gd name="T16" fmla="*/ 136 w 138"/>
                <a:gd name="T17" fmla="*/ 33 h 48"/>
                <a:gd name="T18" fmla="*/ 134 w 138"/>
                <a:gd name="T19" fmla="*/ 30 h 48"/>
                <a:gd name="T20" fmla="*/ 131 w 138"/>
                <a:gd name="T21" fmla="*/ 28 h 48"/>
                <a:gd name="T22" fmla="*/ 131 w 138"/>
                <a:gd name="T23" fmla="*/ 28 h 48"/>
                <a:gd name="T24" fmla="*/ 13 w 138"/>
                <a:gd name="T25" fmla="*/ 0 h 48"/>
                <a:gd name="T26" fmla="*/ 13 w 138"/>
                <a:gd name="T27" fmla="*/ 0 h 48"/>
                <a:gd name="T28" fmla="*/ 8 w 138"/>
                <a:gd name="T29" fmla="*/ 0 h 48"/>
                <a:gd name="T30" fmla="*/ 5 w 138"/>
                <a:gd name="T31" fmla="*/ 1 h 48"/>
                <a:gd name="T32" fmla="*/ 3 w 138"/>
                <a:gd name="T33" fmla="*/ 3 h 48"/>
                <a:gd name="T34" fmla="*/ 0 w 138"/>
                <a:gd name="T35" fmla="*/ 6 h 48"/>
                <a:gd name="T36" fmla="*/ 0 w 138"/>
                <a:gd name="T37" fmla="*/ 11 h 48"/>
                <a:gd name="T38" fmla="*/ 2 w 138"/>
                <a:gd name="T39" fmla="*/ 15 h 48"/>
                <a:gd name="T40" fmla="*/ 5 w 138"/>
                <a:gd name="T41" fmla="*/ 18 h 48"/>
                <a:gd name="T42" fmla="*/ 8 w 138"/>
                <a:gd name="T43" fmla="*/ 19 h 48"/>
                <a:gd name="T44" fmla="*/ 8 w 138"/>
                <a:gd name="T45" fmla="*/ 19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38" h="48">
                  <a:moveTo>
                    <a:pt x="8" y="19"/>
                  </a:moveTo>
                  <a:lnTo>
                    <a:pt x="125" y="48"/>
                  </a:lnTo>
                  <a:lnTo>
                    <a:pt x="125" y="48"/>
                  </a:lnTo>
                  <a:lnTo>
                    <a:pt x="129" y="48"/>
                  </a:lnTo>
                  <a:lnTo>
                    <a:pt x="133" y="47"/>
                  </a:lnTo>
                  <a:lnTo>
                    <a:pt x="136" y="43"/>
                  </a:lnTo>
                  <a:lnTo>
                    <a:pt x="138" y="40"/>
                  </a:lnTo>
                  <a:lnTo>
                    <a:pt x="138" y="36"/>
                  </a:lnTo>
                  <a:lnTo>
                    <a:pt x="136" y="33"/>
                  </a:lnTo>
                  <a:lnTo>
                    <a:pt x="134" y="30"/>
                  </a:lnTo>
                  <a:lnTo>
                    <a:pt x="131" y="28"/>
                  </a:lnTo>
                  <a:lnTo>
                    <a:pt x="131" y="28"/>
                  </a:lnTo>
                  <a:lnTo>
                    <a:pt x="13" y="0"/>
                  </a:lnTo>
                  <a:lnTo>
                    <a:pt x="13" y="0"/>
                  </a:lnTo>
                  <a:lnTo>
                    <a:pt x="8" y="0"/>
                  </a:lnTo>
                  <a:lnTo>
                    <a:pt x="5" y="1"/>
                  </a:lnTo>
                  <a:lnTo>
                    <a:pt x="3" y="3"/>
                  </a:lnTo>
                  <a:lnTo>
                    <a:pt x="0" y="6"/>
                  </a:lnTo>
                  <a:lnTo>
                    <a:pt x="0" y="11"/>
                  </a:lnTo>
                  <a:lnTo>
                    <a:pt x="2" y="15"/>
                  </a:lnTo>
                  <a:lnTo>
                    <a:pt x="5" y="18"/>
                  </a:lnTo>
                  <a:lnTo>
                    <a:pt x="8" y="19"/>
                  </a:lnTo>
                  <a:lnTo>
                    <a:pt x="8" y="19"/>
                  </a:lnTo>
                  <a:close/>
                </a:path>
              </a:pathLst>
            </a:custGeom>
            <a:solidFill>
              <a:srgbClr val="8C8CB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46" name="Freeform 46"/>
            <p:cNvSpPr>
              <a:spLocks/>
            </p:cNvSpPr>
            <p:nvPr/>
          </p:nvSpPr>
          <p:spPr bwMode="auto">
            <a:xfrm>
              <a:off x="4671" y="2241"/>
              <a:ext cx="86" cy="45"/>
            </a:xfrm>
            <a:custGeom>
              <a:avLst/>
              <a:gdLst>
                <a:gd name="T0" fmla="*/ 154 w 172"/>
                <a:gd name="T1" fmla="*/ 10 h 90"/>
                <a:gd name="T2" fmla="*/ 136 w 172"/>
                <a:gd name="T3" fmla="*/ 5 h 90"/>
                <a:gd name="T4" fmla="*/ 116 w 172"/>
                <a:gd name="T5" fmla="*/ 1 h 90"/>
                <a:gd name="T6" fmla="*/ 93 w 172"/>
                <a:gd name="T7" fmla="*/ 1 h 90"/>
                <a:gd name="T8" fmla="*/ 77 w 172"/>
                <a:gd name="T9" fmla="*/ 3 h 90"/>
                <a:gd name="T10" fmla="*/ 70 w 172"/>
                <a:gd name="T11" fmla="*/ 3 h 90"/>
                <a:gd name="T12" fmla="*/ 70 w 172"/>
                <a:gd name="T13" fmla="*/ 26 h 90"/>
                <a:gd name="T14" fmla="*/ 75 w 172"/>
                <a:gd name="T15" fmla="*/ 25 h 90"/>
                <a:gd name="T16" fmla="*/ 83 w 172"/>
                <a:gd name="T17" fmla="*/ 24 h 90"/>
                <a:gd name="T18" fmla="*/ 105 w 172"/>
                <a:gd name="T19" fmla="*/ 23 h 90"/>
                <a:gd name="T20" fmla="*/ 124 w 172"/>
                <a:gd name="T21" fmla="*/ 24 h 90"/>
                <a:gd name="T22" fmla="*/ 138 w 172"/>
                <a:gd name="T23" fmla="*/ 26 h 90"/>
                <a:gd name="T24" fmla="*/ 147 w 172"/>
                <a:gd name="T25" fmla="*/ 31 h 90"/>
                <a:gd name="T26" fmla="*/ 149 w 172"/>
                <a:gd name="T27" fmla="*/ 33 h 90"/>
                <a:gd name="T28" fmla="*/ 150 w 172"/>
                <a:gd name="T29" fmla="*/ 36 h 90"/>
                <a:gd name="T30" fmla="*/ 147 w 172"/>
                <a:gd name="T31" fmla="*/ 43 h 90"/>
                <a:gd name="T32" fmla="*/ 135 w 172"/>
                <a:gd name="T33" fmla="*/ 52 h 90"/>
                <a:gd name="T34" fmla="*/ 116 w 172"/>
                <a:gd name="T35" fmla="*/ 61 h 90"/>
                <a:gd name="T36" fmla="*/ 89 w 172"/>
                <a:gd name="T37" fmla="*/ 67 h 90"/>
                <a:gd name="T38" fmla="*/ 67 w 172"/>
                <a:gd name="T39" fmla="*/ 68 h 90"/>
                <a:gd name="T40" fmla="*/ 49 w 172"/>
                <a:gd name="T41" fmla="*/ 67 h 90"/>
                <a:gd name="T42" fmla="*/ 34 w 172"/>
                <a:gd name="T43" fmla="*/ 63 h 90"/>
                <a:gd name="T44" fmla="*/ 25 w 172"/>
                <a:gd name="T45" fmla="*/ 59 h 90"/>
                <a:gd name="T46" fmla="*/ 22 w 172"/>
                <a:gd name="T47" fmla="*/ 56 h 90"/>
                <a:gd name="T48" fmla="*/ 21 w 172"/>
                <a:gd name="T49" fmla="*/ 54 h 90"/>
                <a:gd name="T50" fmla="*/ 22 w 172"/>
                <a:gd name="T51" fmla="*/ 51 h 90"/>
                <a:gd name="T52" fmla="*/ 23 w 172"/>
                <a:gd name="T53" fmla="*/ 48 h 90"/>
                <a:gd name="T54" fmla="*/ 29 w 172"/>
                <a:gd name="T55" fmla="*/ 43 h 90"/>
                <a:gd name="T56" fmla="*/ 38 w 172"/>
                <a:gd name="T57" fmla="*/ 38 h 90"/>
                <a:gd name="T58" fmla="*/ 50 w 172"/>
                <a:gd name="T59" fmla="*/ 32 h 90"/>
                <a:gd name="T60" fmla="*/ 64 w 172"/>
                <a:gd name="T61" fmla="*/ 28 h 90"/>
                <a:gd name="T62" fmla="*/ 44 w 172"/>
                <a:gd name="T63" fmla="*/ 10 h 90"/>
                <a:gd name="T64" fmla="*/ 23 w 172"/>
                <a:gd name="T65" fmla="*/ 21 h 90"/>
                <a:gd name="T66" fmla="*/ 7 w 172"/>
                <a:gd name="T67" fmla="*/ 33 h 90"/>
                <a:gd name="T68" fmla="*/ 0 w 172"/>
                <a:gd name="T69" fmla="*/ 48 h 90"/>
                <a:gd name="T70" fmla="*/ 0 w 172"/>
                <a:gd name="T71" fmla="*/ 60 h 90"/>
                <a:gd name="T72" fmla="*/ 6 w 172"/>
                <a:gd name="T73" fmla="*/ 70 h 90"/>
                <a:gd name="T74" fmla="*/ 19 w 172"/>
                <a:gd name="T75" fmla="*/ 79 h 90"/>
                <a:gd name="T76" fmla="*/ 35 w 172"/>
                <a:gd name="T77" fmla="*/ 85 h 90"/>
                <a:gd name="T78" fmla="*/ 56 w 172"/>
                <a:gd name="T79" fmla="*/ 89 h 90"/>
                <a:gd name="T80" fmla="*/ 79 w 172"/>
                <a:gd name="T81" fmla="*/ 89 h 90"/>
                <a:gd name="T82" fmla="*/ 104 w 172"/>
                <a:gd name="T83" fmla="*/ 85 h 90"/>
                <a:gd name="T84" fmla="*/ 126 w 172"/>
                <a:gd name="T85" fmla="*/ 79 h 90"/>
                <a:gd name="T86" fmla="*/ 146 w 172"/>
                <a:gd name="T87" fmla="*/ 70 h 90"/>
                <a:gd name="T88" fmla="*/ 161 w 172"/>
                <a:gd name="T89" fmla="*/ 60 h 90"/>
                <a:gd name="T90" fmla="*/ 169 w 172"/>
                <a:gd name="T91" fmla="*/ 48 h 90"/>
                <a:gd name="T92" fmla="*/ 172 w 172"/>
                <a:gd name="T93" fmla="*/ 38 h 90"/>
                <a:gd name="T94" fmla="*/ 171 w 172"/>
                <a:gd name="T95" fmla="*/ 30 h 90"/>
                <a:gd name="T96" fmla="*/ 165 w 172"/>
                <a:gd name="T97" fmla="*/ 20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72" h="90">
                  <a:moveTo>
                    <a:pt x="161" y="15"/>
                  </a:moveTo>
                  <a:lnTo>
                    <a:pt x="154" y="10"/>
                  </a:lnTo>
                  <a:lnTo>
                    <a:pt x="146" y="7"/>
                  </a:lnTo>
                  <a:lnTo>
                    <a:pt x="136" y="5"/>
                  </a:lnTo>
                  <a:lnTo>
                    <a:pt x="127" y="2"/>
                  </a:lnTo>
                  <a:lnTo>
                    <a:pt x="116" y="1"/>
                  </a:lnTo>
                  <a:lnTo>
                    <a:pt x="104" y="0"/>
                  </a:lnTo>
                  <a:lnTo>
                    <a:pt x="93" y="1"/>
                  </a:lnTo>
                  <a:lnTo>
                    <a:pt x="80" y="2"/>
                  </a:lnTo>
                  <a:lnTo>
                    <a:pt x="77" y="3"/>
                  </a:lnTo>
                  <a:lnTo>
                    <a:pt x="73" y="3"/>
                  </a:lnTo>
                  <a:lnTo>
                    <a:pt x="70" y="3"/>
                  </a:lnTo>
                  <a:lnTo>
                    <a:pt x="65" y="5"/>
                  </a:lnTo>
                  <a:lnTo>
                    <a:pt x="70" y="26"/>
                  </a:lnTo>
                  <a:lnTo>
                    <a:pt x="72" y="25"/>
                  </a:lnTo>
                  <a:lnTo>
                    <a:pt x="75" y="25"/>
                  </a:lnTo>
                  <a:lnTo>
                    <a:pt x="79" y="24"/>
                  </a:lnTo>
                  <a:lnTo>
                    <a:pt x="83" y="24"/>
                  </a:lnTo>
                  <a:lnTo>
                    <a:pt x="95" y="23"/>
                  </a:lnTo>
                  <a:lnTo>
                    <a:pt x="105" y="23"/>
                  </a:lnTo>
                  <a:lnTo>
                    <a:pt x="115" y="23"/>
                  </a:lnTo>
                  <a:lnTo>
                    <a:pt x="124" y="24"/>
                  </a:lnTo>
                  <a:lnTo>
                    <a:pt x="132" y="25"/>
                  </a:lnTo>
                  <a:lnTo>
                    <a:pt x="138" y="26"/>
                  </a:lnTo>
                  <a:lnTo>
                    <a:pt x="143" y="29"/>
                  </a:lnTo>
                  <a:lnTo>
                    <a:pt x="147" y="31"/>
                  </a:lnTo>
                  <a:lnTo>
                    <a:pt x="148" y="32"/>
                  </a:lnTo>
                  <a:lnTo>
                    <a:pt x="149" y="33"/>
                  </a:lnTo>
                  <a:lnTo>
                    <a:pt x="150" y="34"/>
                  </a:lnTo>
                  <a:lnTo>
                    <a:pt x="150" y="36"/>
                  </a:lnTo>
                  <a:lnTo>
                    <a:pt x="149" y="39"/>
                  </a:lnTo>
                  <a:lnTo>
                    <a:pt x="147" y="43"/>
                  </a:lnTo>
                  <a:lnTo>
                    <a:pt x="142" y="47"/>
                  </a:lnTo>
                  <a:lnTo>
                    <a:pt x="135" y="52"/>
                  </a:lnTo>
                  <a:lnTo>
                    <a:pt x="126" y="56"/>
                  </a:lnTo>
                  <a:lnTo>
                    <a:pt x="116" y="61"/>
                  </a:lnTo>
                  <a:lnTo>
                    <a:pt x="103" y="64"/>
                  </a:lnTo>
                  <a:lnTo>
                    <a:pt x="89" y="67"/>
                  </a:lnTo>
                  <a:lnTo>
                    <a:pt x="78" y="68"/>
                  </a:lnTo>
                  <a:lnTo>
                    <a:pt x="67" y="68"/>
                  </a:lnTo>
                  <a:lnTo>
                    <a:pt x="58" y="68"/>
                  </a:lnTo>
                  <a:lnTo>
                    <a:pt x="49" y="67"/>
                  </a:lnTo>
                  <a:lnTo>
                    <a:pt x="41" y="66"/>
                  </a:lnTo>
                  <a:lnTo>
                    <a:pt x="34" y="63"/>
                  </a:lnTo>
                  <a:lnTo>
                    <a:pt x="29" y="61"/>
                  </a:lnTo>
                  <a:lnTo>
                    <a:pt x="25" y="59"/>
                  </a:lnTo>
                  <a:lnTo>
                    <a:pt x="23" y="58"/>
                  </a:lnTo>
                  <a:lnTo>
                    <a:pt x="22" y="56"/>
                  </a:lnTo>
                  <a:lnTo>
                    <a:pt x="21" y="55"/>
                  </a:lnTo>
                  <a:lnTo>
                    <a:pt x="21" y="54"/>
                  </a:lnTo>
                  <a:lnTo>
                    <a:pt x="21" y="53"/>
                  </a:lnTo>
                  <a:lnTo>
                    <a:pt x="22" y="51"/>
                  </a:lnTo>
                  <a:lnTo>
                    <a:pt x="22" y="49"/>
                  </a:lnTo>
                  <a:lnTo>
                    <a:pt x="23" y="48"/>
                  </a:lnTo>
                  <a:lnTo>
                    <a:pt x="26" y="46"/>
                  </a:lnTo>
                  <a:lnTo>
                    <a:pt x="29" y="43"/>
                  </a:lnTo>
                  <a:lnTo>
                    <a:pt x="34" y="40"/>
                  </a:lnTo>
                  <a:lnTo>
                    <a:pt x="38" y="38"/>
                  </a:lnTo>
                  <a:lnTo>
                    <a:pt x="43" y="34"/>
                  </a:lnTo>
                  <a:lnTo>
                    <a:pt x="50" y="32"/>
                  </a:lnTo>
                  <a:lnTo>
                    <a:pt x="57" y="30"/>
                  </a:lnTo>
                  <a:lnTo>
                    <a:pt x="64" y="28"/>
                  </a:lnTo>
                  <a:lnTo>
                    <a:pt x="56" y="7"/>
                  </a:lnTo>
                  <a:lnTo>
                    <a:pt x="44" y="10"/>
                  </a:lnTo>
                  <a:lnTo>
                    <a:pt x="33" y="15"/>
                  </a:lnTo>
                  <a:lnTo>
                    <a:pt x="23" y="21"/>
                  </a:lnTo>
                  <a:lnTo>
                    <a:pt x="14" y="26"/>
                  </a:lnTo>
                  <a:lnTo>
                    <a:pt x="7" y="33"/>
                  </a:lnTo>
                  <a:lnTo>
                    <a:pt x="3" y="40"/>
                  </a:lnTo>
                  <a:lnTo>
                    <a:pt x="0" y="48"/>
                  </a:lnTo>
                  <a:lnTo>
                    <a:pt x="0" y="56"/>
                  </a:lnTo>
                  <a:lnTo>
                    <a:pt x="0" y="60"/>
                  </a:lnTo>
                  <a:lnTo>
                    <a:pt x="3" y="66"/>
                  </a:lnTo>
                  <a:lnTo>
                    <a:pt x="6" y="70"/>
                  </a:lnTo>
                  <a:lnTo>
                    <a:pt x="12" y="75"/>
                  </a:lnTo>
                  <a:lnTo>
                    <a:pt x="19" y="79"/>
                  </a:lnTo>
                  <a:lnTo>
                    <a:pt x="27" y="83"/>
                  </a:lnTo>
                  <a:lnTo>
                    <a:pt x="35" y="85"/>
                  </a:lnTo>
                  <a:lnTo>
                    <a:pt x="45" y="87"/>
                  </a:lnTo>
                  <a:lnTo>
                    <a:pt x="56" y="89"/>
                  </a:lnTo>
                  <a:lnTo>
                    <a:pt x="67" y="90"/>
                  </a:lnTo>
                  <a:lnTo>
                    <a:pt x="79" y="89"/>
                  </a:lnTo>
                  <a:lnTo>
                    <a:pt x="92" y="87"/>
                  </a:lnTo>
                  <a:lnTo>
                    <a:pt x="104" y="85"/>
                  </a:lnTo>
                  <a:lnTo>
                    <a:pt x="116" y="83"/>
                  </a:lnTo>
                  <a:lnTo>
                    <a:pt x="126" y="79"/>
                  </a:lnTo>
                  <a:lnTo>
                    <a:pt x="136" y="75"/>
                  </a:lnTo>
                  <a:lnTo>
                    <a:pt x="146" y="70"/>
                  </a:lnTo>
                  <a:lnTo>
                    <a:pt x="154" y="66"/>
                  </a:lnTo>
                  <a:lnTo>
                    <a:pt x="161" y="60"/>
                  </a:lnTo>
                  <a:lnTo>
                    <a:pt x="165" y="54"/>
                  </a:lnTo>
                  <a:lnTo>
                    <a:pt x="169" y="48"/>
                  </a:lnTo>
                  <a:lnTo>
                    <a:pt x="171" y="43"/>
                  </a:lnTo>
                  <a:lnTo>
                    <a:pt x="172" y="38"/>
                  </a:lnTo>
                  <a:lnTo>
                    <a:pt x="172" y="33"/>
                  </a:lnTo>
                  <a:lnTo>
                    <a:pt x="171" y="30"/>
                  </a:lnTo>
                  <a:lnTo>
                    <a:pt x="169" y="24"/>
                  </a:lnTo>
                  <a:lnTo>
                    <a:pt x="165" y="20"/>
                  </a:lnTo>
                  <a:lnTo>
                    <a:pt x="161" y="15"/>
                  </a:lnTo>
                  <a:close/>
                </a:path>
              </a:pathLst>
            </a:custGeom>
            <a:solidFill>
              <a:srgbClr val="8C8CB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47" name="Freeform 47"/>
            <p:cNvSpPr>
              <a:spLocks/>
            </p:cNvSpPr>
            <p:nvPr/>
          </p:nvSpPr>
          <p:spPr bwMode="auto">
            <a:xfrm>
              <a:off x="4698" y="2243"/>
              <a:ext cx="7" cy="12"/>
            </a:xfrm>
            <a:custGeom>
              <a:avLst/>
              <a:gdLst>
                <a:gd name="T0" fmla="*/ 14 w 14"/>
                <a:gd name="T1" fmla="*/ 21 h 23"/>
                <a:gd name="T2" fmla="*/ 9 w 14"/>
                <a:gd name="T3" fmla="*/ 0 h 23"/>
                <a:gd name="T4" fmla="*/ 7 w 14"/>
                <a:gd name="T5" fmla="*/ 1 h 23"/>
                <a:gd name="T6" fmla="*/ 4 w 14"/>
                <a:gd name="T7" fmla="*/ 1 h 23"/>
                <a:gd name="T8" fmla="*/ 2 w 14"/>
                <a:gd name="T9" fmla="*/ 2 h 23"/>
                <a:gd name="T10" fmla="*/ 0 w 14"/>
                <a:gd name="T11" fmla="*/ 2 h 23"/>
                <a:gd name="T12" fmla="*/ 8 w 14"/>
                <a:gd name="T13" fmla="*/ 23 h 23"/>
                <a:gd name="T14" fmla="*/ 9 w 14"/>
                <a:gd name="T15" fmla="*/ 21 h 23"/>
                <a:gd name="T16" fmla="*/ 11 w 14"/>
                <a:gd name="T17" fmla="*/ 21 h 23"/>
                <a:gd name="T18" fmla="*/ 12 w 14"/>
                <a:gd name="T19" fmla="*/ 21 h 23"/>
                <a:gd name="T20" fmla="*/ 14 w 14"/>
                <a:gd name="T21" fmla="*/ 21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 h="23">
                  <a:moveTo>
                    <a:pt x="14" y="21"/>
                  </a:moveTo>
                  <a:lnTo>
                    <a:pt x="9" y="0"/>
                  </a:lnTo>
                  <a:lnTo>
                    <a:pt x="7" y="1"/>
                  </a:lnTo>
                  <a:lnTo>
                    <a:pt x="4" y="1"/>
                  </a:lnTo>
                  <a:lnTo>
                    <a:pt x="2" y="2"/>
                  </a:lnTo>
                  <a:lnTo>
                    <a:pt x="0" y="2"/>
                  </a:lnTo>
                  <a:lnTo>
                    <a:pt x="8" y="23"/>
                  </a:lnTo>
                  <a:lnTo>
                    <a:pt x="9" y="21"/>
                  </a:lnTo>
                  <a:lnTo>
                    <a:pt x="11" y="21"/>
                  </a:lnTo>
                  <a:lnTo>
                    <a:pt x="12" y="21"/>
                  </a:lnTo>
                  <a:lnTo>
                    <a:pt x="14" y="21"/>
                  </a:lnTo>
                  <a:close/>
                </a:path>
              </a:pathLst>
            </a:custGeom>
            <a:solidFill>
              <a:srgbClr val="8C8CB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48" name="Freeform 48"/>
            <p:cNvSpPr>
              <a:spLocks/>
            </p:cNvSpPr>
            <p:nvPr/>
          </p:nvSpPr>
          <p:spPr bwMode="auto">
            <a:xfrm>
              <a:off x="4776" y="2227"/>
              <a:ext cx="86" cy="44"/>
            </a:xfrm>
            <a:custGeom>
              <a:avLst/>
              <a:gdLst>
                <a:gd name="T0" fmla="*/ 154 w 172"/>
                <a:gd name="T1" fmla="*/ 10 h 90"/>
                <a:gd name="T2" fmla="*/ 137 w 172"/>
                <a:gd name="T3" fmla="*/ 5 h 90"/>
                <a:gd name="T4" fmla="*/ 117 w 172"/>
                <a:gd name="T5" fmla="*/ 1 h 90"/>
                <a:gd name="T6" fmla="*/ 94 w 172"/>
                <a:gd name="T7" fmla="*/ 1 h 90"/>
                <a:gd name="T8" fmla="*/ 76 w 172"/>
                <a:gd name="T9" fmla="*/ 4 h 90"/>
                <a:gd name="T10" fmla="*/ 69 w 172"/>
                <a:gd name="T11" fmla="*/ 5 h 90"/>
                <a:gd name="T12" fmla="*/ 69 w 172"/>
                <a:gd name="T13" fmla="*/ 27 h 90"/>
                <a:gd name="T14" fmla="*/ 76 w 172"/>
                <a:gd name="T15" fmla="*/ 25 h 90"/>
                <a:gd name="T16" fmla="*/ 83 w 172"/>
                <a:gd name="T17" fmla="*/ 24 h 90"/>
                <a:gd name="T18" fmla="*/ 105 w 172"/>
                <a:gd name="T19" fmla="*/ 23 h 90"/>
                <a:gd name="T20" fmla="*/ 124 w 172"/>
                <a:gd name="T21" fmla="*/ 24 h 90"/>
                <a:gd name="T22" fmla="*/ 139 w 172"/>
                <a:gd name="T23" fmla="*/ 28 h 90"/>
                <a:gd name="T24" fmla="*/ 148 w 172"/>
                <a:gd name="T25" fmla="*/ 32 h 90"/>
                <a:gd name="T26" fmla="*/ 150 w 172"/>
                <a:gd name="T27" fmla="*/ 34 h 90"/>
                <a:gd name="T28" fmla="*/ 151 w 172"/>
                <a:gd name="T29" fmla="*/ 37 h 90"/>
                <a:gd name="T30" fmla="*/ 148 w 172"/>
                <a:gd name="T31" fmla="*/ 44 h 90"/>
                <a:gd name="T32" fmla="*/ 136 w 172"/>
                <a:gd name="T33" fmla="*/ 52 h 90"/>
                <a:gd name="T34" fmla="*/ 116 w 172"/>
                <a:gd name="T35" fmla="*/ 61 h 90"/>
                <a:gd name="T36" fmla="*/ 89 w 172"/>
                <a:gd name="T37" fmla="*/ 67 h 90"/>
                <a:gd name="T38" fmla="*/ 67 w 172"/>
                <a:gd name="T39" fmla="*/ 68 h 90"/>
                <a:gd name="T40" fmla="*/ 49 w 172"/>
                <a:gd name="T41" fmla="*/ 67 h 90"/>
                <a:gd name="T42" fmla="*/ 34 w 172"/>
                <a:gd name="T43" fmla="*/ 63 h 90"/>
                <a:gd name="T44" fmla="*/ 24 w 172"/>
                <a:gd name="T45" fmla="*/ 59 h 90"/>
                <a:gd name="T46" fmla="*/ 23 w 172"/>
                <a:gd name="T47" fmla="*/ 57 h 90"/>
                <a:gd name="T48" fmla="*/ 21 w 172"/>
                <a:gd name="T49" fmla="*/ 54 h 90"/>
                <a:gd name="T50" fmla="*/ 22 w 172"/>
                <a:gd name="T51" fmla="*/ 51 h 90"/>
                <a:gd name="T52" fmla="*/ 23 w 172"/>
                <a:gd name="T53" fmla="*/ 49 h 90"/>
                <a:gd name="T54" fmla="*/ 29 w 172"/>
                <a:gd name="T55" fmla="*/ 43 h 90"/>
                <a:gd name="T56" fmla="*/ 38 w 172"/>
                <a:gd name="T57" fmla="*/ 38 h 90"/>
                <a:gd name="T58" fmla="*/ 50 w 172"/>
                <a:gd name="T59" fmla="*/ 32 h 90"/>
                <a:gd name="T60" fmla="*/ 65 w 172"/>
                <a:gd name="T61" fmla="*/ 28 h 90"/>
                <a:gd name="T62" fmla="*/ 44 w 172"/>
                <a:gd name="T63" fmla="*/ 12 h 90"/>
                <a:gd name="T64" fmla="*/ 23 w 172"/>
                <a:gd name="T65" fmla="*/ 21 h 90"/>
                <a:gd name="T66" fmla="*/ 7 w 172"/>
                <a:gd name="T67" fmla="*/ 34 h 90"/>
                <a:gd name="T68" fmla="*/ 0 w 172"/>
                <a:gd name="T69" fmla="*/ 49 h 90"/>
                <a:gd name="T70" fmla="*/ 1 w 172"/>
                <a:gd name="T71" fmla="*/ 61 h 90"/>
                <a:gd name="T72" fmla="*/ 7 w 172"/>
                <a:gd name="T73" fmla="*/ 72 h 90"/>
                <a:gd name="T74" fmla="*/ 19 w 172"/>
                <a:gd name="T75" fmla="*/ 80 h 90"/>
                <a:gd name="T76" fmla="*/ 36 w 172"/>
                <a:gd name="T77" fmla="*/ 87 h 90"/>
                <a:gd name="T78" fmla="*/ 57 w 172"/>
                <a:gd name="T79" fmla="*/ 89 h 90"/>
                <a:gd name="T80" fmla="*/ 80 w 172"/>
                <a:gd name="T81" fmla="*/ 89 h 90"/>
                <a:gd name="T82" fmla="*/ 105 w 172"/>
                <a:gd name="T83" fmla="*/ 85 h 90"/>
                <a:gd name="T84" fmla="*/ 127 w 172"/>
                <a:gd name="T85" fmla="*/ 80 h 90"/>
                <a:gd name="T86" fmla="*/ 147 w 172"/>
                <a:gd name="T87" fmla="*/ 72 h 90"/>
                <a:gd name="T88" fmla="*/ 160 w 172"/>
                <a:gd name="T89" fmla="*/ 61 h 90"/>
                <a:gd name="T90" fmla="*/ 170 w 172"/>
                <a:gd name="T91" fmla="*/ 49 h 90"/>
                <a:gd name="T92" fmla="*/ 172 w 172"/>
                <a:gd name="T93" fmla="*/ 38 h 90"/>
                <a:gd name="T94" fmla="*/ 171 w 172"/>
                <a:gd name="T95" fmla="*/ 30 h 90"/>
                <a:gd name="T96" fmla="*/ 166 w 172"/>
                <a:gd name="T97" fmla="*/ 20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72" h="90">
                  <a:moveTo>
                    <a:pt x="160" y="15"/>
                  </a:moveTo>
                  <a:lnTo>
                    <a:pt x="154" y="10"/>
                  </a:lnTo>
                  <a:lnTo>
                    <a:pt x="146" y="7"/>
                  </a:lnTo>
                  <a:lnTo>
                    <a:pt x="137" y="5"/>
                  </a:lnTo>
                  <a:lnTo>
                    <a:pt x="127" y="2"/>
                  </a:lnTo>
                  <a:lnTo>
                    <a:pt x="117" y="1"/>
                  </a:lnTo>
                  <a:lnTo>
                    <a:pt x="105" y="0"/>
                  </a:lnTo>
                  <a:lnTo>
                    <a:pt x="94" y="1"/>
                  </a:lnTo>
                  <a:lnTo>
                    <a:pt x="81" y="2"/>
                  </a:lnTo>
                  <a:lnTo>
                    <a:pt x="76" y="4"/>
                  </a:lnTo>
                  <a:lnTo>
                    <a:pt x="73" y="4"/>
                  </a:lnTo>
                  <a:lnTo>
                    <a:pt x="69" y="5"/>
                  </a:lnTo>
                  <a:lnTo>
                    <a:pt x="66" y="6"/>
                  </a:lnTo>
                  <a:lnTo>
                    <a:pt x="69" y="27"/>
                  </a:lnTo>
                  <a:lnTo>
                    <a:pt x="73" y="25"/>
                  </a:lnTo>
                  <a:lnTo>
                    <a:pt x="76" y="25"/>
                  </a:lnTo>
                  <a:lnTo>
                    <a:pt x="80" y="24"/>
                  </a:lnTo>
                  <a:lnTo>
                    <a:pt x="83" y="24"/>
                  </a:lnTo>
                  <a:lnTo>
                    <a:pt x="95" y="23"/>
                  </a:lnTo>
                  <a:lnTo>
                    <a:pt x="105" y="23"/>
                  </a:lnTo>
                  <a:lnTo>
                    <a:pt x="114" y="23"/>
                  </a:lnTo>
                  <a:lnTo>
                    <a:pt x="124" y="24"/>
                  </a:lnTo>
                  <a:lnTo>
                    <a:pt x="132" y="25"/>
                  </a:lnTo>
                  <a:lnTo>
                    <a:pt x="139" y="28"/>
                  </a:lnTo>
                  <a:lnTo>
                    <a:pt x="143" y="30"/>
                  </a:lnTo>
                  <a:lnTo>
                    <a:pt x="148" y="32"/>
                  </a:lnTo>
                  <a:lnTo>
                    <a:pt x="149" y="32"/>
                  </a:lnTo>
                  <a:lnTo>
                    <a:pt x="150" y="34"/>
                  </a:lnTo>
                  <a:lnTo>
                    <a:pt x="151" y="36"/>
                  </a:lnTo>
                  <a:lnTo>
                    <a:pt x="151" y="37"/>
                  </a:lnTo>
                  <a:lnTo>
                    <a:pt x="150" y="40"/>
                  </a:lnTo>
                  <a:lnTo>
                    <a:pt x="148" y="44"/>
                  </a:lnTo>
                  <a:lnTo>
                    <a:pt x="143" y="49"/>
                  </a:lnTo>
                  <a:lnTo>
                    <a:pt x="136" y="52"/>
                  </a:lnTo>
                  <a:lnTo>
                    <a:pt x="127" y="57"/>
                  </a:lnTo>
                  <a:lnTo>
                    <a:pt x="116" y="61"/>
                  </a:lnTo>
                  <a:lnTo>
                    <a:pt x="103" y="65"/>
                  </a:lnTo>
                  <a:lnTo>
                    <a:pt x="89" y="67"/>
                  </a:lnTo>
                  <a:lnTo>
                    <a:pt x="77" y="68"/>
                  </a:lnTo>
                  <a:lnTo>
                    <a:pt x="67" y="68"/>
                  </a:lnTo>
                  <a:lnTo>
                    <a:pt x="58" y="68"/>
                  </a:lnTo>
                  <a:lnTo>
                    <a:pt x="49" y="67"/>
                  </a:lnTo>
                  <a:lnTo>
                    <a:pt x="41" y="66"/>
                  </a:lnTo>
                  <a:lnTo>
                    <a:pt x="34" y="63"/>
                  </a:lnTo>
                  <a:lnTo>
                    <a:pt x="29" y="61"/>
                  </a:lnTo>
                  <a:lnTo>
                    <a:pt x="24" y="59"/>
                  </a:lnTo>
                  <a:lnTo>
                    <a:pt x="23" y="58"/>
                  </a:lnTo>
                  <a:lnTo>
                    <a:pt x="23" y="57"/>
                  </a:lnTo>
                  <a:lnTo>
                    <a:pt x="22" y="55"/>
                  </a:lnTo>
                  <a:lnTo>
                    <a:pt x="21" y="54"/>
                  </a:lnTo>
                  <a:lnTo>
                    <a:pt x="21" y="53"/>
                  </a:lnTo>
                  <a:lnTo>
                    <a:pt x="22" y="51"/>
                  </a:lnTo>
                  <a:lnTo>
                    <a:pt x="23" y="50"/>
                  </a:lnTo>
                  <a:lnTo>
                    <a:pt x="23" y="49"/>
                  </a:lnTo>
                  <a:lnTo>
                    <a:pt x="26" y="46"/>
                  </a:lnTo>
                  <a:lnTo>
                    <a:pt x="29" y="43"/>
                  </a:lnTo>
                  <a:lnTo>
                    <a:pt x="34" y="40"/>
                  </a:lnTo>
                  <a:lnTo>
                    <a:pt x="38" y="38"/>
                  </a:lnTo>
                  <a:lnTo>
                    <a:pt x="44" y="35"/>
                  </a:lnTo>
                  <a:lnTo>
                    <a:pt x="50" y="32"/>
                  </a:lnTo>
                  <a:lnTo>
                    <a:pt x="57" y="30"/>
                  </a:lnTo>
                  <a:lnTo>
                    <a:pt x="65" y="28"/>
                  </a:lnTo>
                  <a:lnTo>
                    <a:pt x="56" y="8"/>
                  </a:lnTo>
                  <a:lnTo>
                    <a:pt x="44" y="12"/>
                  </a:lnTo>
                  <a:lnTo>
                    <a:pt x="33" y="16"/>
                  </a:lnTo>
                  <a:lnTo>
                    <a:pt x="23" y="21"/>
                  </a:lnTo>
                  <a:lnTo>
                    <a:pt x="14" y="27"/>
                  </a:lnTo>
                  <a:lnTo>
                    <a:pt x="7" y="34"/>
                  </a:lnTo>
                  <a:lnTo>
                    <a:pt x="3" y="40"/>
                  </a:lnTo>
                  <a:lnTo>
                    <a:pt x="0" y="49"/>
                  </a:lnTo>
                  <a:lnTo>
                    <a:pt x="0" y="57"/>
                  </a:lnTo>
                  <a:lnTo>
                    <a:pt x="1" y="61"/>
                  </a:lnTo>
                  <a:lnTo>
                    <a:pt x="4" y="66"/>
                  </a:lnTo>
                  <a:lnTo>
                    <a:pt x="7" y="72"/>
                  </a:lnTo>
                  <a:lnTo>
                    <a:pt x="12" y="76"/>
                  </a:lnTo>
                  <a:lnTo>
                    <a:pt x="19" y="80"/>
                  </a:lnTo>
                  <a:lnTo>
                    <a:pt x="27" y="83"/>
                  </a:lnTo>
                  <a:lnTo>
                    <a:pt x="36" y="87"/>
                  </a:lnTo>
                  <a:lnTo>
                    <a:pt x="45" y="88"/>
                  </a:lnTo>
                  <a:lnTo>
                    <a:pt x="57" y="89"/>
                  </a:lnTo>
                  <a:lnTo>
                    <a:pt x="68" y="90"/>
                  </a:lnTo>
                  <a:lnTo>
                    <a:pt x="80" y="89"/>
                  </a:lnTo>
                  <a:lnTo>
                    <a:pt x="92" y="88"/>
                  </a:lnTo>
                  <a:lnTo>
                    <a:pt x="105" y="85"/>
                  </a:lnTo>
                  <a:lnTo>
                    <a:pt x="117" y="83"/>
                  </a:lnTo>
                  <a:lnTo>
                    <a:pt x="127" y="80"/>
                  </a:lnTo>
                  <a:lnTo>
                    <a:pt x="137" y="75"/>
                  </a:lnTo>
                  <a:lnTo>
                    <a:pt x="147" y="72"/>
                  </a:lnTo>
                  <a:lnTo>
                    <a:pt x="154" y="66"/>
                  </a:lnTo>
                  <a:lnTo>
                    <a:pt x="160" y="61"/>
                  </a:lnTo>
                  <a:lnTo>
                    <a:pt x="166" y="55"/>
                  </a:lnTo>
                  <a:lnTo>
                    <a:pt x="170" y="49"/>
                  </a:lnTo>
                  <a:lnTo>
                    <a:pt x="172" y="43"/>
                  </a:lnTo>
                  <a:lnTo>
                    <a:pt x="172" y="38"/>
                  </a:lnTo>
                  <a:lnTo>
                    <a:pt x="172" y="34"/>
                  </a:lnTo>
                  <a:lnTo>
                    <a:pt x="171" y="30"/>
                  </a:lnTo>
                  <a:lnTo>
                    <a:pt x="170" y="24"/>
                  </a:lnTo>
                  <a:lnTo>
                    <a:pt x="166" y="20"/>
                  </a:lnTo>
                  <a:lnTo>
                    <a:pt x="160" y="15"/>
                  </a:lnTo>
                  <a:close/>
                </a:path>
              </a:pathLst>
            </a:custGeom>
            <a:solidFill>
              <a:srgbClr val="8C8CB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49" name="Freeform 49"/>
            <p:cNvSpPr>
              <a:spLocks/>
            </p:cNvSpPr>
            <p:nvPr/>
          </p:nvSpPr>
          <p:spPr bwMode="auto">
            <a:xfrm>
              <a:off x="4803" y="2229"/>
              <a:ext cx="7" cy="11"/>
            </a:xfrm>
            <a:custGeom>
              <a:avLst/>
              <a:gdLst>
                <a:gd name="T0" fmla="*/ 13 w 13"/>
                <a:gd name="T1" fmla="*/ 21 h 22"/>
                <a:gd name="T2" fmla="*/ 10 w 13"/>
                <a:gd name="T3" fmla="*/ 0 h 22"/>
                <a:gd name="T4" fmla="*/ 8 w 13"/>
                <a:gd name="T5" fmla="*/ 0 h 22"/>
                <a:gd name="T6" fmla="*/ 5 w 13"/>
                <a:gd name="T7" fmla="*/ 1 h 22"/>
                <a:gd name="T8" fmla="*/ 2 w 13"/>
                <a:gd name="T9" fmla="*/ 1 h 22"/>
                <a:gd name="T10" fmla="*/ 0 w 13"/>
                <a:gd name="T11" fmla="*/ 2 h 22"/>
                <a:gd name="T12" fmla="*/ 9 w 13"/>
                <a:gd name="T13" fmla="*/ 22 h 22"/>
                <a:gd name="T14" fmla="*/ 10 w 13"/>
                <a:gd name="T15" fmla="*/ 22 h 22"/>
                <a:gd name="T16" fmla="*/ 11 w 13"/>
                <a:gd name="T17" fmla="*/ 21 h 22"/>
                <a:gd name="T18" fmla="*/ 12 w 13"/>
                <a:gd name="T19" fmla="*/ 21 h 22"/>
                <a:gd name="T20" fmla="*/ 13 w 13"/>
                <a:gd name="T21" fmla="*/ 21 h 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3" h="22">
                  <a:moveTo>
                    <a:pt x="13" y="21"/>
                  </a:moveTo>
                  <a:lnTo>
                    <a:pt x="10" y="0"/>
                  </a:lnTo>
                  <a:lnTo>
                    <a:pt x="8" y="0"/>
                  </a:lnTo>
                  <a:lnTo>
                    <a:pt x="5" y="1"/>
                  </a:lnTo>
                  <a:lnTo>
                    <a:pt x="2" y="1"/>
                  </a:lnTo>
                  <a:lnTo>
                    <a:pt x="0" y="2"/>
                  </a:lnTo>
                  <a:lnTo>
                    <a:pt x="9" y="22"/>
                  </a:lnTo>
                  <a:lnTo>
                    <a:pt x="10" y="22"/>
                  </a:lnTo>
                  <a:lnTo>
                    <a:pt x="11" y="21"/>
                  </a:lnTo>
                  <a:lnTo>
                    <a:pt x="12" y="21"/>
                  </a:lnTo>
                  <a:lnTo>
                    <a:pt x="13" y="21"/>
                  </a:lnTo>
                  <a:close/>
                </a:path>
              </a:pathLst>
            </a:custGeom>
            <a:solidFill>
              <a:srgbClr val="8C8CB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50" name="Freeform 50"/>
            <p:cNvSpPr>
              <a:spLocks/>
            </p:cNvSpPr>
            <p:nvPr/>
          </p:nvSpPr>
          <p:spPr bwMode="auto">
            <a:xfrm>
              <a:off x="4733" y="2246"/>
              <a:ext cx="73" cy="19"/>
            </a:xfrm>
            <a:custGeom>
              <a:avLst/>
              <a:gdLst>
                <a:gd name="T0" fmla="*/ 11 w 146"/>
                <a:gd name="T1" fmla="*/ 38 h 38"/>
                <a:gd name="T2" fmla="*/ 137 w 146"/>
                <a:gd name="T3" fmla="*/ 22 h 38"/>
                <a:gd name="T4" fmla="*/ 137 w 146"/>
                <a:gd name="T5" fmla="*/ 22 h 38"/>
                <a:gd name="T6" fmla="*/ 142 w 146"/>
                <a:gd name="T7" fmla="*/ 21 h 38"/>
                <a:gd name="T8" fmla="*/ 144 w 146"/>
                <a:gd name="T9" fmla="*/ 18 h 38"/>
                <a:gd name="T10" fmla="*/ 146 w 146"/>
                <a:gd name="T11" fmla="*/ 14 h 38"/>
                <a:gd name="T12" fmla="*/ 146 w 146"/>
                <a:gd name="T13" fmla="*/ 10 h 38"/>
                <a:gd name="T14" fmla="*/ 145 w 146"/>
                <a:gd name="T15" fmla="*/ 6 h 38"/>
                <a:gd name="T16" fmla="*/ 142 w 146"/>
                <a:gd name="T17" fmla="*/ 3 h 38"/>
                <a:gd name="T18" fmla="*/ 138 w 146"/>
                <a:gd name="T19" fmla="*/ 1 h 38"/>
                <a:gd name="T20" fmla="*/ 134 w 146"/>
                <a:gd name="T21" fmla="*/ 0 h 38"/>
                <a:gd name="T22" fmla="*/ 134 w 146"/>
                <a:gd name="T23" fmla="*/ 0 h 38"/>
                <a:gd name="T24" fmla="*/ 9 w 146"/>
                <a:gd name="T25" fmla="*/ 18 h 38"/>
                <a:gd name="T26" fmla="*/ 9 w 146"/>
                <a:gd name="T27" fmla="*/ 18 h 38"/>
                <a:gd name="T28" fmla="*/ 6 w 146"/>
                <a:gd name="T29" fmla="*/ 19 h 38"/>
                <a:gd name="T30" fmla="*/ 2 w 146"/>
                <a:gd name="T31" fmla="*/ 21 h 38"/>
                <a:gd name="T32" fmla="*/ 0 w 146"/>
                <a:gd name="T33" fmla="*/ 24 h 38"/>
                <a:gd name="T34" fmla="*/ 0 w 146"/>
                <a:gd name="T35" fmla="*/ 29 h 38"/>
                <a:gd name="T36" fmla="*/ 1 w 146"/>
                <a:gd name="T37" fmla="*/ 34 h 38"/>
                <a:gd name="T38" fmla="*/ 3 w 146"/>
                <a:gd name="T39" fmla="*/ 37 h 38"/>
                <a:gd name="T40" fmla="*/ 7 w 146"/>
                <a:gd name="T41" fmla="*/ 38 h 38"/>
                <a:gd name="T42" fmla="*/ 11 w 146"/>
                <a:gd name="T43" fmla="*/ 38 h 38"/>
                <a:gd name="T44" fmla="*/ 11 w 146"/>
                <a:gd name="T45" fmla="*/ 38 h 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46" h="38">
                  <a:moveTo>
                    <a:pt x="11" y="38"/>
                  </a:moveTo>
                  <a:lnTo>
                    <a:pt x="137" y="22"/>
                  </a:lnTo>
                  <a:lnTo>
                    <a:pt x="137" y="22"/>
                  </a:lnTo>
                  <a:lnTo>
                    <a:pt x="142" y="21"/>
                  </a:lnTo>
                  <a:lnTo>
                    <a:pt x="144" y="18"/>
                  </a:lnTo>
                  <a:lnTo>
                    <a:pt x="146" y="14"/>
                  </a:lnTo>
                  <a:lnTo>
                    <a:pt x="146" y="10"/>
                  </a:lnTo>
                  <a:lnTo>
                    <a:pt x="145" y="6"/>
                  </a:lnTo>
                  <a:lnTo>
                    <a:pt x="142" y="3"/>
                  </a:lnTo>
                  <a:lnTo>
                    <a:pt x="138" y="1"/>
                  </a:lnTo>
                  <a:lnTo>
                    <a:pt x="134" y="0"/>
                  </a:lnTo>
                  <a:lnTo>
                    <a:pt x="134" y="0"/>
                  </a:lnTo>
                  <a:lnTo>
                    <a:pt x="9" y="18"/>
                  </a:lnTo>
                  <a:lnTo>
                    <a:pt x="9" y="18"/>
                  </a:lnTo>
                  <a:lnTo>
                    <a:pt x="6" y="19"/>
                  </a:lnTo>
                  <a:lnTo>
                    <a:pt x="2" y="21"/>
                  </a:lnTo>
                  <a:lnTo>
                    <a:pt x="0" y="24"/>
                  </a:lnTo>
                  <a:lnTo>
                    <a:pt x="0" y="29"/>
                  </a:lnTo>
                  <a:lnTo>
                    <a:pt x="1" y="34"/>
                  </a:lnTo>
                  <a:lnTo>
                    <a:pt x="3" y="37"/>
                  </a:lnTo>
                  <a:lnTo>
                    <a:pt x="7" y="38"/>
                  </a:lnTo>
                  <a:lnTo>
                    <a:pt x="11" y="38"/>
                  </a:lnTo>
                  <a:lnTo>
                    <a:pt x="11" y="38"/>
                  </a:lnTo>
                  <a:close/>
                </a:path>
              </a:pathLst>
            </a:custGeom>
            <a:solidFill>
              <a:srgbClr val="8C8CB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51" name="Freeform 51"/>
            <p:cNvSpPr>
              <a:spLocks/>
            </p:cNvSpPr>
            <p:nvPr/>
          </p:nvSpPr>
          <p:spPr bwMode="auto">
            <a:xfrm>
              <a:off x="4879" y="2213"/>
              <a:ext cx="86" cy="45"/>
            </a:xfrm>
            <a:custGeom>
              <a:avLst/>
              <a:gdLst>
                <a:gd name="T0" fmla="*/ 153 w 171"/>
                <a:gd name="T1" fmla="*/ 11 h 90"/>
                <a:gd name="T2" fmla="*/ 137 w 171"/>
                <a:gd name="T3" fmla="*/ 4 h 90"/>
                <a:gd name="T4" fmla="*/ 116 w 171"/>
                <a:gd name="T5" fmla="*/ 2 h 90"/>
                <a:gd name="T6" fmla="*/ 93 w 171"/>
                <a:gd name="T7" fmla="*/ 2 h 90"/>
                <a:gd name="T8" fmla="*/ 76 w 171"/>
                <a:gd name="T9" fmla="*/ 3 h 90"/>
                <a:gd name="T10" fmla="*/ 69 w 171"/>
                <a:gd name="T11" fmla="*/ 4 h 90"/>
                <a:gd name="T12" fmla="*/ 69 w 171"/>
                <a:gd name="T13" fmla="*/ 27 h 90"/>
                <a:gd name="T14" fmla="*/ 76 w 171"/>
                <a:gd name="T15" fmla="*/ 25 h 90"/>
                <a:gd name="T16" fmla="*/ 83 w 171"/>
                <a:gd name="T17" fmla="*/ 24 h 90"/>
                <a:gd name="T18" fmla="*/ 105 w 171"/>
                <a:gd name="T19" fmla="*/ 22 h 90"/>
                <a:gd name="T20" fmla="*/ 123 w 171"/>
                <a:gd name="T21" fmla="*/ 24 h 90"/>
                <a:gd name="T22" fmla="*/ 138 w 171"/>
                <a:gd name="T23" fmla="*/ 27 h 90"/>
                <a:gd name="T24" fmla="*/ 147 w 171"/>
                <a:gd name="T25" fmla="*/ 32 h 90"/>
                <a:gd name="T26" fmla="*/ 149 w 171"/>
                <a:gd name="T27" fmla="*/ 34 h 90"/>
                <a:gd name="T28" fmla="*/ 151 w 171"/>
                <a:gd name="T29" fmla="*/ 36 h 90"/>
                <a:gd name="T30" fmla="*/ 147 w 171"/>
                <a:gd name="T31" fmla="*/ 43 h 90"/>
                <a:gd name="T32" fmla="*/ 136 w 171"/>
                <a:gd name="T33" fmla="*/ 52 h 90"/>
                <a:gd name="T34" fmla="*/ 115 w 171"/>
                <a:gd name="T35" fmla="*/ 60 h 90"/>
                <a:gd name="T36" fmla="*/ 88 w 171"/>
                <a:gd name="T37" fmla="*/ 66 h 90"/>
                <a:gd name="T38" fmla="*/ 66 w 171"/>
                <a:gd name="T39" fmla="*/ 67 h 90"/>
                <a:gd name="T40" fmla="*/ 48 w 171"/>
                <a:gd name="T41" fmla="*/ 66 h 90"/>
                <a:gd name="T42" fmla="*/ 34 w 171"/>
                <a:gd name="T43" fmla="*/ 63 h 90"/>
                <a:gd name="T44" fmla="*/ 25 w 171"/>
                <a:gd name="T45" fmla="*/ 58 h 90"/>
                <a:gd name="T46" fmla="*/ 23 w 171"/>
                <a:gd name="T47" fmla="*/ 57 h 90"/>
                <a:gd name="T48" fmla="*/ 22 w 171"/>
                <a:gd name="T49" fmla="*/ 55 h 90"/>
                <a:gd name="T50" fmla="*/ 22 w 171"/>
                <a:gd name="T51" fmla="*/ 51 h 90"/>
                <a:gd name="T52" fmla="*/ 24 w 171"/>
                <a:gd name="T53" fmla="*/ 49 h 90"/>
                <a:gd name="T54" fmla="*/ 30 w 171"/>
                <a:gd name="T55" fmla="*/ 43 h 90"/>
                <a:gd name="T56" fmla="*/ 38 w 171"/>
                <a:gd name="T57" fmla="*/ 37 h 90"/>
                <a:gd name="T58" fmla="*/ 50 w 171"/>
                <a:gd name="T59" fmla="*/ 33 h 90"/>
                <a:gd name="T60" fmla="*/ 64 w 171"/>
                <a:gd name="T61" fmla="*/ 28 h 90"/>
                <a:gd name="T62" fmla="*/ 43 w 171"/>
                <a:gd name="T63" fmla="*/ 11 h 90"/>
                <a:gd name="T64" fmla="*/ 23 w 171"/>
                <a:gd name="T65" fmla="*/ 21 h 90"/>
                <a:gd name="T66" fmla="*/ 8 w 171"/>
                <a:gd name="T67" fmla="*/ 34 h 90"/>
                <a:gd name="T68" fmla="*/ 0 w 171"/>
                <a:gd name="T69" fmla="*/ 49 h 90"/>
                <a:gd name="T70" fmla="*/ 1 w 171"/>
                <a:gd name="T71" fmla="*/ 60 h 90"/>
                <a:gd name="T72" fmla="*/ 7 w 171"/>
                <a:gd name="T73" fmla="*/ 71 h 90"/>
                <a:gd name="T74" fmla="*/ 18 w 171"/>
                <a:gd name="T75" fmla="*/ 80 h 90"/>
                <a:gd name="T76" fmla="*/ 35 w 171"/>
                <a:gd name="T77" fmla="*/ 86 h 90"/>
                <a:gd name="T78" fmla="*/ 56 w 171"/>
                <a:gd name="T79" fmla="*/ 89 h 90"/>
                <a:gd name="T80" fmla="*/ 79 w 171"/>
                <a:gd name="T81" fmla="*/ 89 h 90"/>
                <a:gd name="T82" fmla="*/ 105 w 171"/>
                <a:gd name="T83" fmla="*/ 86 h 90"/>
                <a:gd name="T84" fmla="*/ 126 w 171"/>
                <a:gd name="T85" fmla="*/ 80 h 90"/>
                <a:gd name="T86" fmla="*/ 146 w 171"/>
                <a:gd name="T87" fmla="*/ 71 h 90"/>
                <a:gd name="T88" fmla="*/ 161 w 171"/>
                <a:gd name="T89" fmla="*/ 60 h 90"/>
                <a:gd name="T90" fmla="*/ 169 w 171"/>
                <a:gd name="T91" fmla="*/ 49 h 90"/>
                <a:gd name="T92" fmla="*/ 171 w 171"/>
                <a:gd name="T93" fmla="*/ 38 h 90"/>
                <a:gd name="T94" fmla="*/ 171 w 171"/>
                <a:gd name="T95" fmla="*/ 29 h 90"/>
                <a:gd name="T96" fmla="*/ 166 w 171"/>
                <a:gd name="T97" fmla="*/ 19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71" h="90">
                  <a:moveTo>
                    <a:pt x="160" y="14"/>
                  </a:moveTo>
                  <a:lnTo>
                    <a:pt x="153" y="11"/>
                  </a:lnTo>
                  <a:lnTo>
                    <a:pt x="145" y="7"/>
                  </a:lnTo>
                  <a:lnTo>
                    <a:pt x="137" y="4"/>
                  </a:lnTo>
                  <a:lnTo>
                    <a:pt x="126" y="3"/>
                  </a:lnTo>
                  <a:lnTo>
                    <a:pt x="116" y="2"/>
                  </a:lnTo>
                  <a:lnTo>
                    <a:pt x="105" y="0"/>
                  </a:lnTo>
                  <a:lnTo>
                    <a:pt x="93" y="2"/>
                  </a:lnTo>
                  <a:lnTo>
                    <a:pt x="80" y="3"/>
                  </a:lnTo>
                  <a:lnTo>
                    <a:pt x="76" y="3"/>
                  </a:lnTo>
                  <a:lnTo>
                    <a:pt x="72" y="4"/>
                  </a:lnTo>
                  <a:lnTo>
                    <a:pt x="69" y="4"/>
                  </a:lnTo>
                  <a:lnTo>
                    <a:pt x="65" y="5"/>
                  </a:lnTo>
                  <a:lnTo>
                    <a:pt x="69" y="27"/>
                  </a:lnTo>
                  <a:lnTo>
                    <a:pt x="72" y="26"/>
                  </a:lnTo>
                  <a:lnTo>
                    <a:pt x="76" y="25"/>
                  </a:lnTo>
                  <a:lnTo>
                    <a:pt x="79" y="25"/>
                  </a:lnTo>
                  <a:lnTo>
                    <a:pt x="83" y="24"/>
                  </a:lnTo>
                  <a:lnTo>
                    <a:pt x="94" y="22"/>
                  </a:lnTo>
                  <a:lnTo>
                    <a:pt x="105" y="22"/>
                  </a:lnTo>
                  <a:lnTo>
                    <a:pt x="114" y="22"/>
                  </a:lnTo>
                  <a:lnTo>
                    <a:pt x="123" y="24"/>
                  </a:lnTo>
                  <a:lnTo>
                    <a:pt x="131" y="25"/>
                  </a:lnTo>
                  <a:lnTo>
                    <a:pt x="138" y="27"/>
                  </a:lnTo>
                  <a:lnTo>
                    <a:pt x="143" y="29"/>
                  </a:lnTo>
                  <a:lnTo>
                    <a:pt x="147" y="32"/>
                  </a:lnTo>
                  <a:lnTo>
                    <a:pt x="148" y="33"/>
                  </a:lnTo>
                  <a:lnTo>
                    <a:pt x="149" y="34"/>
                  </a:lnTo>
                  <a:lnTo>
                    <a:pt x="151" y="35"/>
                  </a:lnTo>
                  <a:lnTo>
                    <a:pt x="151" y="36"/>
                  </a:lnTo>
                  <a:lnTo>
                    <a:pt x="149" y="40"/>
                  </a:lnTo>
                  <a:lnTo>
                    <a:pt x="147" y="43"/>
                  </a:lnTo>
                  <a:lnTo>
                    <a:pt x="143" y="48"/>
                  </a:lnTo>
                  <a:lnTo>
                    <a:pt x="136" y="52"/>
                  </a:lnTo>
                  <a:lnTo>
                    <a:pt x="126" y="57"/>
                  </a:lnTo>
                  <a:lnTo>
                    <a:pt x="115" y="60"/>
                  </a:lnTo>
                  <a:lnTo>
                    <a:pt x="102" y="64"/>
                  </a:lnTo>
                  <a:lnTo>
                    <a:pt x="88" y="66"/>
                  </a:lnTo>
                  <a:lnTo>
                    <a:pt x="77" y="67"/>
                  </a:lnTo>
                  <a:lnTo>
                    <a:pt x="66" y="67"/>
                  </a:lnTo>
                  <a:lnTo>
                    <a:pt x="57" y="67"/>
                  </a:lnTo>
                  <a:lnTo>
                    <a:pt x="48" y="66"/>
                  </a:lnTo>
                  <a:lnTo>
                    <a:pt x="41" y="65"/>
                  </a:lnTo>
                  <a:lnTo>
                    <a:pt x="34" y="63"/>
                  </a:lnTo>
                  <a:lnTo>
                    <a:pt x="30" y="60"/>
                  </a:lnTo>
                  <a:lnTo>
                    <a:pt x="25" y="58"/>
                  </a:lnTo>
                  <a:lnTo>
                    <a:pt x="24" y="58"/>
                  </a:lnTo>
                  <a:lnTo>
                    <a:pt x="23" y="57"/>
                  </a:lnTo>
                  <a:lnTo>
                    <a:pt x="22" y="56"/>
                  </a:lnTo>
                  <a:lnTo>
                    <a:pt x="22" y="55"/>
                  </a:lnTo>
                  <a:lnTo>
                    <a:pt x="22" y="53"/>
                  </a:lnTo>
                  <a:lnTo>
                    <a:pt x="22" y="51"/>
                  </a:lnTo>
                  <a:lnTo>
                    <a:pt x="23" y="50"/>
                  </a:lnTo>
                  <a:lnTo>
                    <a:pt x="24" y="49"/>
                  </a:lnTo>
                  <a:lnTo>
                    <a:pt x="26" y="47"/>
                  </a:lnTo>
                  <a:lnTo>
                    <a:pt x="30" y="43"/>
                  </a:lnTo>
                  <a:lnTo>
                    <a:pt x="33" y="41"/>
                  </a:lnTo>
                  <a:lnTo>
                    <a:pt x="38" y="37"/>
                  </a:lnTo>
                  <a:lnTo>
                    <a:pt x="43" y="35"/>
                  </a:lnTo>
                  <a:lnTo>
                    <a:pt x="50" y="33"/>
                  </a:lnTo>
                  <a:lnTo>
                    <a:pt x="56" y="30"/>
                  </a:lnTo>
                  <a:lnTo>
                    <a:pt x="64" y="28"/>
                  </a:lnTo>
                  <a:lnTo>
                    <a:pt x="56" y="7"/>
                  </a:lnTo>
                  <a:lnTo>
                    <a:pt x="43" y="11"/>
                  </a:lnTo>
                  <a:lnTo>
                    <a:pt x="33" y="15"/>
                  </a:lnTo>
                  <a:lnTo>
                    <a:pt x="23" y="21"/>
                  </a:lnTo>
                  <a:lnTo>
                    <a:pt x="15" y="27"/>
                  </a:lnTo>
                  <a:lnTo>
                    <a:pt x="8" y="34"/>
                  </a:lnTo>
                  <a:lnTo>
                    <a:pt x="3" y="41"/>
                  </a:lnTo>
                  <a:lnTo>
                    <a:pt x="0" y="49"/>
                  </a:lnTo>
                  <a:lnTo>
                    <a:pt x="0" y="57"/>
                  </a:lnTo>
                  <a:lnTo>
                    <a:pt x="1" y="60"/>
                  </a:lnTo>
                  <a:lnTo>
                    <a:pt x="3" y="66"/>
                  </a:lnTo>
                  <a:lnTo>
                    <a:pt x="7" y="71"/>
                  </a:lnTo>
                  <a:lnTo>
                    <a:pt x="11" y="75"/>
                  </a:lnTo>
                  <a:lnTo>
                    <a:pt x="18" y="80"/>
                  </a:lnTo>
                  <a:lnTo>
                    <a:pt x="26" y="83"/>
                  </a:lnTo>
                  <a:lnTo>
                    <a:pt x="35" y="86"/>
                  </a:lnTo>
                  <a:lnTo>
                    <a:pt x="45" y="88"/>
                  </a:lnTo>
                  <a:lnTo>
                    <a:pt x="56" y="89"/>
                  </a:lnTo>
                  <a:lnTo>
                    <a:pt x="68" y="90"/>
                  </a:lnTo>
                  <a:lnTo>
                    <a:pt x="79" y="89"/>
                  </a:lnTo>
                  <a:lnTo>
                    <a:pt x="92" y="88"/>
                  </a:lnTo>
                  <a:lnTo>
                    <a:pt x="105" y="86"/>
                  </a:lnTo>
                  <a:lnTo>
                    <a:pt x="116" y="83"/>
                  </a:lnTo>
                  <a:lnTo>
                    <a:pt x="126" y="80"/>
                  </a:lnTo>
                  <a:lnTo>
                    <a:pt x="137" y="75"/>
                  </a:lnTo>
                  <a:lnTo>
                    <a:pt x="146" y="71"/>
                  </a:lnTo>
                  <a:lnTo>
                    <a:pt x="154" y="66"/>
                  </a:lnTo>
                  <a:lnTo>
                    <a:pt x="161" y="60"/>
                  </a:lnTo>
                  <a:lnTo>
                    <a:pt x="166" y="55"/>
                  </a:lnTo>
                  <a:lnTo>
                    <a:pt x="169" y="49"/>
                  </a:lnTo>
                  <a:lnTo>
                    <a:pt x="171" y="43"/>
                  </a:lnTo>
                  <a:lnTo>
                    <a:pt x="171" y="38"/>
                  </a:lnTo>
                  <a:lnTo>
                    <a:pt x="171" y="34"/>
                  </a:lnTo>
                  <a:lnTo>
                    <a:pt x="171" y="29"/>
                  </a:lnTo>
                  <a:lnTo>
                    <a:pt x="169" y="25"/>
                  </a:lnTo>
                  <a:lnTo>
                    <a:pt x="166" y="19"/>
                  </a:lnTo>
                  <a:lnTo>
                    <a:pt x="160" y="14"/>
                  </a:lnTo>
                  <a:close/>
                </a:path>
              </a:pathLst>
            </a:custGeom>
            <a:solidFill>
              <a:srgbClr val="8C8CB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52" name="Freeform 52"/>
            <p:cNvSpPr>
              <a:spLocks/>
            </p:cNvSpPr>
            <p:nvPr/>
          </p:nvSpPr>
          <p:spPr bwMode="auto">
            <a:xfrm>
              <a:off x="4907" y="2215"/>
              <a:ext cx="6" cy="12"/>
            </a:xfrm>
            <a:custGeom>
              <a:avLst/>
              <a:gdLst>
                <a:gd name="T0" fmla="*/ 13 w 13"/>
                <a:gd name="T1" fmla="*/ 22 h 23"/>
                <a:gd name="T2" fmla="*/ 9 w 13"/>
                <a:gd name="T3" fmla="*/ 0 h 23"/>
                <a:gd name="T4" fmla="*/ 7 w 13"/>
                <a:gd name="T5" fmla="*/ 1 h 23"/>
                <a:gd name="T6" fmla="*/ 5 w 13"/>
                <a:gd name="T7" fmla="*/ 1 h 23"/>
                <a:gd name="T8" fmla="*/ 2 w 13"/>
                <a:gd name="T9" fmla="*/ 2 h 23"/>
                <a:gd name="T10" fmla="*/ 0 w 13"/>
                <a:gd name="T11" fmla="*/ 2 h 23"/>
                <a:gd name="T12" fmla="*/ 8 w 13"/>
                <a:gd name="T13" fmla="*/ 23 h 23"/>
                <a:gd name="T14" fmla="*/ 9 w 13"/>
                <a:gd name="T15" fmla="*/ 22 h 23"/>
                <a:gd name="T16" fmla="*/ 10 w 13"/>
                <a:gd name="T17" fmla="*/ 22 h 23"/>
                <a:gd name="T18" fmla="*/ 12 w 13"/>
                <a:gd name="T19" fmla="*/ 22 h 23"/>
                <a:gd name="T20" fmla="*/ 13 w 13"/>
                <a:gd name="T21" fmla="*/ 22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3" h="23">
                  <a:moveTo>
                    <a:pt x="13" y="22"/>
                  </a:moveTo>
                  <a:lnTo>
                    <a:pt x="9" y="0"/>
                  </a:lnTo>
                  <a:lnTo>
                    <a:pt x="7" y="1"/>
                  </a:lnTo>
                  <a:lnTo>
                    <a:pt x="5" y="1"/>
                  </a:lnTo>
                  <a:lnTo>
                    <a:pt x="2" y="2"/>
                  </a:lnTo>
                  <a:lnTo>
                    <a:pt x="0" y="2"/>
                  </a:lnTo>
                  <a:lnTo>
                    <a:pt x="8" y="23"/>
                  </a:lnTo>
                  <a:lnTo>
                    <a:pt x="9" y="22"/>
                  </a:lnTo>
                  <a:lnTo>
                    <a:pt x="10" y="22"/>
                  </a:lnTo>
                  <a:lnTo>
                    <a:pt x="12" y="22"/>
                  </a:lnTo>
                  <a:lnTo>
                    <a:pt x="13" y="22"/>
                  </a:lnTo>
                  <a:close/>
                </a:path>
              </a:pathLst>
            </a:custGeom>
            <a:solidFill>
              <a:srgbClr val="8C8CB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53" name="Freeform 53"/>
            <p:cNvSpPr>
              <a:spLocks/>
            </p:cNvSpPr>
            <p:nvPr/>
          </p:nvSpPr>
          <p:spPr bwMode="auto">
            <a:xfrm>
              <a:off x="4986" y="2198"/>
              <a:ext cx="86" cy="45"/>
            </a:xfrm>
            <a:custGeom>
              <a:avLst/>
              <a:gdLst>
                <a:gd name="T0" fmla="*/ 153 w 172"/>
                <a:gd name="T1" fmla="*/ 10 h 90"/>
                <a:gd name="T2" fmla="*/ 137 w 172"/>
                <a:gd name="T3" fmla="*/ 3 h 90"/>
                <a:gd name="T4" fmla="*/ 116 w 172"/>
                <a:gd name="T5" fmla="*/ 1 h 90"/>
                <a:gd name="T6" fmla="*/ 93 w 172"/>
                <a:gd name="T7" fmla="*/ 1 h 90"/>
                <a:gd name="T8" fmla="*/ 76 w 172"/>
                <a:gd name="T9" fmla="*/ 2 h 90"/>
                <a:gd name="T10" fmla="*/ 69 w 172"/>
                <a:gd name="T11" fmla="*/ 3 h 90"/>
                <a:gd name="T12" fmla="*/ 69 w 172"/>
                <a:gd name="T13" fmla="*/ 25 h 90"/>
                <a:gd name="T14" fmla="*/ 76 w 172"/>
                <a:gd name="T15" fmla="*/ 24 h 90"/>
                <a:gd name="T16" fmla="*/ 83 w 172"/>
                <a:gd name="T17" fmla="*/ 23 h 90"/>
                <a:gd name="T18" fmla="*/ 105 w 172"/>
                <a:gd name="T19" fmla="*/ 22 h 90"/>
                <a:gd name="T20" fmla="*/ 123 w 172"/>
                <a:gd name="T21" fmla="*/ 23 h 90"/>
                <a:gd name="T22" fmla="*/ 138 w 172"/>
                <a:gd name="T23" fmla="*/ 26 h 90"/>
                <a:gd name="T24" fmla="*/ 148 w 172"/>
                <a:gd name="T25" fmla="*/ 31 h 90"/>
                <a:gd name="T26" fmla="*/ 150 w 172"/>
                <a:gd name="T27" fmla="*/ 33 h 90"/>
                <a:gd name="T28" fmla="*/ 151 w 172"/>
                <a:gd name="T29" fmla="*/ 35 h 90"/>
                <a:gd name="T30" fmla="*/ 148 w 172"/>
                <a:gd name="T31" fmla="*/ 42 h 90"/>
                <a:gd name="T32" fmla="*/ 136 w 172"/>
                <a:gd name="T33" fmla="*/ 52 h 90"/>
                <a:gd name="T34" fmla="*/ 115 w 172"/>
                <a:gd name="T35" fmla="*/ 60 h 90"/>
                <a:gd name="T36" fmla="*/ 89 w 172"/>
                <a:gd name="T37" fmla="*/ 65 h 90"/>
                <a:gd name="T38" fmla="*/ 67 w 172"/>
                <a:gd name="T39" fmla="*/ 66 h 90"/>
                <a:gd name="T40" fmla="*/ 48 w 172"/>
                <a:gd name="T41" fmla="*/ 65 h 90"/>
                <a:gd name="T42" fmla="*/ 35 w 172"/>
                <a:gd name="T43" fmla="*/ 62 h 90"/>
                <a:gd name="T44" fmla="*/ 25 w 172"/>
                <a:gd name="T45" fmla="*/ 57 h 90"/>
                <a:gd name="T46" fmla="*/ 23 w 172"/>
                <a:gd name="T47" fmla="*/ 55 h 90"/>
                <a:gd name="T48" fmla="*/ 22 w 172"/>
                <a:gd name="T49" fmla="*/ 53 h 90"/>
                <a:gd name="T50" fmla="*/ 22 w 172"/>
                <a:gd name="T51" fmla="*/ 50 h 90"/>
                <a:gd name="T52" fmla="*/ 23 w 172"/>
                <a:gd name="T53" fmla="*/ 48 h 90"/>
                <a:gd name="T54" fmla="*/ 29 w 172"/>
                <a:gd name="T55" fmla="*/ 42 h 90"/>
                <a:gd name="T56" fmla="*/ 38 w 172"/>
                <a:gd name="T57" fmla="*/ 37 h 90"/>
                <a:gd name="T58" fmla="*/ 50 w 172"/>
                <a:gd name="T59" fmla="*/ 31 h 90"/>
                <a:gd name="T60" fmla="*/ 65 w 172"/>
                <a:gd name="T61" fmla="*/ 26 h 90"/>
                <a:gd name="T62" fmla="*/ 44 w 172"/>
                <a:gd name="T63" fmla="*/ 10 h 90"/>
                <a:gd name="T64" fmla="*/ 23 w 172"/>
                <a:gd name="T65" fmla="*/ 20 h 90"/>
                <a:gd name="T66" fmla="*/ 8 w 172"/>
                <a:gd name="T67" fmla="*/ 33 h 90"/>
                <a:gd name="T68" fmla="*/ 0 w 172"/>
                <a:gd name="T69" fmla="*/ 48 h 90"/>
                <a:gd name="T70" fmla="*/ 1 w 172"/>
                <a:gd name="T71" fmla="*/ 60 h 90"/>
                <a:gd name="T72" fmla="*/ 7 w 172"/>
                <a:gd name="T73" fmla="*/ 70 h 90"/>
                <a:gd name="T74" fmla="*/ 18 w 172"/>
                <a:gd name="T75" fmla="*/ 79 h 90"/>
                <a:gd name="T76" fmla="*/ 36 w 172"/>
                <a:gd name="T77" fmla="*/ 85 h 90"/>
                <a:gd name="T78" fmla="*/ 57 w 172"/>
                <a:gd name="T79" fmla="*/ 88 h 90"/>
                <a:gd name="T80" fmla="*/ 80 w 172"/>
                <a:gd name="T81" fmla="*/ 88 h 90"/>
                <a:gd name="T82" fmla="*/ 105 w 172"/>
                <a:gd name="T83" fmla="*/ 85 h 90"/>
                <a:gd name="T84" fmla="*/ 127 w 172"/>
                <a:gd name="T85" fmla="*/ 79 h 90"/>
                <a:gd name="T86" fmla="*/ 146 w 172"/>
                <a:gd name="T87" fmla="*/ 70 h 90"/>
                <a:gd name="T88" fmla="*/ 160 w 172"/>
                <a:gd name="T89" fmla="*/ 60 h 90"/>
                <a:gd name="T90" fmla="*/ 169 w 172"/>
                <a:gd name="T91" fmla="*/ 48 h 90"/>
                <a:gd name="T92" fmla="*/ 172 w 172"/>
                <a:gd name="T93" fmla="*/ 37 h 90"/>
                <a:gd name="T94" fmla="*/ 172 w 172"/>
                <a:gd name="T95" fmla="*/ 28 h 90"/>
                <a:gd name="T96" fmla="*/ 166 w 172"/>
                <a:gd name="T97" fmla="*/ 18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72" h="90">
                  <a:moveTo>
                    <a:pt x="160" y="13"/>
                  </a:moveTo>
                  <a:lnTo>
                    <a:pt x="153" y="10"/>
                  </a:lnTo>
                  <a:lnTo>
                    <a:pt x="145" y="7"/>
                  </a:lnTo>
                  <a:lnTo>
                    <a:pt x="137" y="3"/>
                  </a:lnTo>
                  <a:lnTo>
                    <a:pt x="127" y="2"/>
                  </a:lnTo>
                  <a:lnTo>
                    <a:pt x="116" y="1"/>
                  </a:lnTo>
                  <a:lnTo>
                    <a:pt x="105" y="0"/>
                  </a:lnTo>
                  <a:lnTo>
                    <a:pt x="93" y="1"/>
                  </a:lnTo>
                  <a:lnTo>
                    <a:pt x="81" y="2"/>
                  </a:lnTo>
                  <a:lnTo>
                    <a:pt x="76" y="2"/>
                  </a:lnTo>
                  <a:lnTo>
                    <a:pt x="73" y="3"/>
                  </a:lnTo>
                  <a:lnTo>
                    <a:pt x="69" y="3"/>
                  </a:lnTo>
                  <a:lnTo>
                    <a:pt x="66" y="4"/>
                  </a:lnTo>
                  <a:lnTo>
                    <a:pt x="69" y="25"/>
                  </a:lnTo>
                  <a:lnTo>
                    <a:pt x="73" y="25"/>
                  </a:lnTo>
                  <a:lnTo>
                    <a:pt x="76" y="24"/>
                  </a:lnTo>
                  <a:lnTo>
                    <a:pt x="80" y="24"/>
                  </a:lnTo>
                  <a:lnTo>
                    <a:pt x="83" y="23"/>
                  </a:lnTo>
                  <a:lnTo>
                    <a:pt x="95" y="22"/>
                  </a:lnTo>
                  <a:lnTo>
                    <a:pt x="105" y="22"/>
                  </a:lnTo>
                  <a:lnTo>
                    <a:pt x="114" y="22"/>
                  </a:lnTo>
                  <a:lnTo>
                    <a:pt x="123" y="23"/>
                  </a:lnTo>
                  <a:lnTo>
                    <a:pt x="131" y="24"/>
                  </a:lnTo>
                  <a:lnTo>
                    <a:pt x="138" y="26"/>
                  </a:lnTo>
                  <a:lnTo>
                    <a:pt x="143" y="28"/>
                  </a:lnTo>
                  <a:lnTo>
                    <a:pt x="148" y="31"/>
                  </a:lnTo>
                  <a:lnTo>
                    <a:pt x="149" y="32"/>
                  </a:lnTo>
                  <a:lnTo>
                    <a:pt x="150" y="33"/>
                  </a:lnTo>
                  <a:lnTo>
                    <a:pt x="151" y="34"/>
                  </a:lnTo>
                  <a:lnTo>
                    <a:pt x="151" y="35"/>
                  </a:lnTo>
                  <a:lnTo>
                    <a:pt x="150" y="39"/>
                  </a:lnTo>
                  <a:lnTo>
                    <a:pt x="148" y="42"/>
                  </a:lnTo>
                  <a:lnTo>
                    <a:pt x="143" y="47"/>
                  </a:lnTo>
                  <a:lnTo>
                    <a:pt x="136" y="52"/>
                  </a:lnTo>
                  <a:lnTo>
                    <a:pt x="127" y="55"/>
                  </a:lnTo>
                  <a:lnTo>
                    <a:pt x="115" y="60"/>
                  </a:lnTo>
                  <a:lnTo>
                    <a:pt x="103" y="63"/>
                  </a:lnTo>
                  <a:lnTo>
                    <a:pt x="89" y="65"/>
                  </a:lnTo>
                  <a:lnTo>
                    <a:pt x="77" y="66"/>
                  </a:lnTo>
                  <a:lnTo>
                    <a:pt x="67" y="66"/>
                  </a:lnTo>
                  <a:lnTo>
                    <a:pt x="58" y="66"/>
                  </a:lnTo>
                  <a:lnTo>
                    <a:pt x="48" y="65"/>
                  </a:lnTo>
                  <a:lnTo>
                    <a:pt x="40" y="64"/>
                  </a:lnTo>
                  <a:lnTo>
                    <a:pt x="35" y="62"/>
                  </a:lnTo>
                  <a:lnTo>
                    <a:pt x="29" y="60"/>
                  </a:lnTo>
                  <a:lnTo>
                    <a:pt x="25" y="57"/>
                  </a:lnTo>
                  <a:lnTo>
                    <a:pt x="24" y="56"/>
                  </a:lnTo>
                  <a:lnTo>
                    <a:pt x="23" y="55"/>
                  </a:lnTo>
                  <a:lnTo>
                    <a:pt x="22" y="54"/>
                  </a:lnTo>
                  <a:lnTo>
                    <a:pt x="22" y="53"/>
                  </a:lnTo>
                  <a:lnTo>
                    <a:pt x="22" y="52"/>
                  </a:lnTo>
                  <a:lnTo>
                    <a:pt x="22" y="50"/>
                  </a:lnTo>
                  <a:lnTo>
                    <a:pt x="23" y="49"/>
                  </a:lnTo>
                  <a:lnTo>
                    <a:pt x="23" y="48"/>
                  </a:lnTo>
                  <a:lnTo>
                    <a:pt x="25" y="46"/>
                  </a:lnTo>
                  <a:lnTo>
                    <a:pt x="29" y="42"/>
                  </a:lnTo>
                  <a:lnTo>
                    <a:pt x="33" y="40"/>
                  </a:lnTo>
                  <a:lnTo>
                    <a:pt x="38" y="37"/>
                  </a:lnTo>
                  <a:lnTo>
                    <a:pt x="44" y="34"/>
                  </a:lnTo>
                  <a:lnTo>
                    <a:pt x="50" y="31"/>
                  </a:lnTo>
                  <a:lnTo>
                    <a:pt x="57" y="28"/>
                  </a:lnTo>
                  <a:lnTo>
                    <a:pt x="65" y="26"/>
                  </a:lnTo>
                  <a:lnTo>
                    <a:pt x="57" y="7"/>
                  </a:lnTo>
                  <a:lnTo>
                    <a:pt x="44" y="10"/>
                  </a:lnTo>
                  <a:lnTo>
                    <a:pt x="33" y="15"/>
                  </a:lnTo>
                  <a:lnTo>
                    <a:pt x="23" y="20"/>
                  </a:lnTo>
                  <a:lnTo>
                    <a:pt x="15" y="26"/>
                  </a:lnTo>
                  <a:lnTo>
                    <a:pt x="8" y="33"/>
                  </a:lnTo>
                  <a:lnTo>
                    <a:pt x="2" y="40"/>
                  </a:lnTo>
                  <a:lnTo>
                    <a:pt x="0" y="48"/>
                  </a:lnTo>
                  <a:lnTo>
                    <a:pt x="0" y="56"/>
                  </a:lnTo>
                  <a:lnTo>
                    <a:pt x="1" y="60"/>
                  </a:lnTo>
                  <a:lnTo>
                    <a:pt x="3" y="64"/>
                  </a:lnTo>
                  <a:lnTo>
                    <a:pt x="7" y="70"/>
                  </a:lnTo>
                  <a:lnTo>
                    <a:pt x="12" y="75"/>
                  </a:lnTo>
                  <a:lnTo>
                    <a:pt x="18" y="79"/>
                  </a:lnTo>
                  <a:lnTo>
                    <a:pt x="27" y="83"/>
                  </a:lnTo>
                  <a:lnTo>
                    <a:pt x="36" y="85"/>
                  </a:lnTo>
                  <a:lnTo>
                    <a:pt x="45" y="87"/>
                  </a:lnTo>
                  <a:lnTo>
                    <a:pt x="57" y="88"/>
                  </a:lnTo>
                  <a:lnTo>
                    <a:pt x="68" y="90"/>
                  </a:lnTo>
                  <a:lnTo>
                    <a:pt x="80" y="88"/>
                  </a:lnTo>
                  <a:lnTo>
                    <a:pt x="92" y="87"/>
                  </a:lnTo>
                  <a:lnTo>
                    <a:pt x="105" y="85"/>
                  </a:lnTo>
                  <a:lnTo>
                    <a:pt x="116" y="83"/>
                  </a:lnTo>
                  <a:lnTo>
                    <a:pt x="127" y="79"/>
                  </a:lnTo>
                  <a:lnTo>
                    <a:pt x="137" y="75"/>
                  </a:lnTo>
                  <a:lnTo>
                    <a:pt x="146" y="70"/>
                  </a:lnTo>
                  <a:lnTo>
                    <a:pt x="153" y="65"/>
                  </a:lnTo>
                  <a:lnTo>
                    <a:pt x="160" y="60"/>
                  </a:lnTo>
                  <a:lnTo>
                    <a:pt x="166" y="54"/>
                  </a:lnTo>
                  <a:lnTo>
                    <a:pt x="169" y="48"/>
                  </a:lnTo>
                  <a:lnTo>
                    <a:pt x="172" y="42"/>
                  </a:lnTo>
                  <a:lnTo>
                    <a:pt x="172" y="37"/>
                  </a:lnTo>
                  <a:lnTo>
                    <a:pt x="172" y="32"/>
                  </a:lnTo>
                  <a:lnTo>
                    <a:pt x="172" y="28"/>
                  </a:lnTo>
                  <a:lnTo>
                    <a:pt x="169" y="24"/>
                  </a:lnTo>
                  <a:lnTo>
                    <a:pt x="166" y="18"/>
                  </a:lnTo>
                  <a:lnTo>
                    <a:pt x="160" y="13"/>
                  </a:lnTo>
                  <a:close/>
                </a:path>
              </a:pathLst>
            </a:custGeom>
            <a:solidFill>
              <a:srgbClr val="8C8CB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54" name="Freeform 54"/>
            <p:cNvSpPr>
              <a:spLocks/>
            </p:cNvSpPr>
            <p:nvPr/>
          </p:nvSpPr>
          <p:spPr bwMode="auto">
            <a:xfrm>
              <a:off x="5014" y="2201"/>
              <a:ext cx="7" cy="11"/>
            </a:xfrm>
            <a:custGeom>
              <a:avLst/>
              <a:gdLst>
                <a:gd name="T0" fmla="*/ 12 w 12"/>
                <a:gd name="T1" fmla="*/ 21 h 22"/>
                <a:gd name="T2" fmla="*/ 9 w 12"/>
                <a:gd name="T3" fmla="*/ 0 h 22"/>
                <a:gd name="T4" fmla="*/ 6 w 12"/>
                <a:gd name="T5" fmla="*/ 1 h 22"/>
                <a:gd name="T6" fmla="*/ 4 w 12"/>
                <a:gd name="T7" fmla="*/ 1 h 22"/>
                <a:gd name="T8" fmla="*/ 2 w 12"/>
                <a:gd name="T9" fmla="*/ 1 h 22"/>
                <a:gd name="T10" fmla="*/ 0 w 12"/>
                <a:gd name="T11" fmla="*/ 3 h 22"/>
                <a:gd name="T12" fmla="*/ 8 w 12"/>
                <a:gd name="T13" fmla="*/ 22 h 22"/>
                <a:gd name="T14" fmla="*/ 9 w 12"/>
                <a:gd name="T15" fmla="*/ 22 h 22"/>
                <a:gd name="T16" fmla="*/ 10 w 12"/>
                <a:gd name="T17" fmla="*/ 22 h 22"/>
                <a:gd name="T18" fmla="*/ 11 w 12"/>
                <a:gd name="T19" fmla="*/ 22 h 22"/>
                <a:gd name="T20" fmla="*/ 12 w 12"/>
                <a:gd name="T21" fmla="*/ 21 h 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2" h="22">
                  <a:moveTo>
                    <a:pt x="12" y="21"/>
                  </a:moveTo>
                  <a:lnTo>
                    <a:pt x="9" y="0"/>
                  </a:lnTo>
                  <a:lnTo>
                    <a:pt x="6" y="1"/>
                  </a:lnTo>
                  <a:lnTo>
                    <a:pt x="4" y="1"/>
                  </a:lnTo>
                  <a:lnTo>
                    <a:pt x="2" y="1"/>
                  </a:lnTo>
                  <a:lnTo>
                    <a:pt x="0" y="3"/>
                  </a:lnTo>
                  <a:lnTo>
                    <a:pt x="8" y="22"/>
                  </a:lnTo>
                  <a:lnTo>
                    <a:pt x="9" y="22"/>
                  </a:lnTo>
                  <a:lnTo>
                    <a:pt x="10" y="22"/>
                  </a:lnTo>
                  <a:lnTo>
                    <a:pt x="11" y="22"/>
                  </a:lnTo>
                  <a:lnTo>
                    <a:pt x="12" y="21"/>
                  </a:lnTo>
                  <a:close/>
                </a:path>
              </a:pathLst>
            </a:custGeom>
            <a:solidFill>
              <a:srgbClr val="8C8CB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55" name="Freeform 55"/>
            <p:cNvSpPr>
              <a:spLocks/>
            </p:cNvSpPr>
            <p:nvPr/>
          </p:nvSpPr>
          <p:spPr bwMode="auto">
            <a:xfrm>
              <a:off x="4942" y="2218"/>
              <a:ext cx="73" cy="19"/>
            </a:xfrm>
            <a:custGeom>
              <a:avLst/>
              <a:gdLst>
                <a:gd name="T0" fmla="*/ 12 w 147"/>
                <a:gd name="T1" fmla="*/ 38 h 38"/>
                <a:gd name="T2" fmla="*/ 137 w 147"/>
                <a:gd name="T3" fmla="*/ 22 h 38"/>
                <a:gd name="T4" fmla="*/ 137 w 147"/>
                <a:gd name="T5" fmla="*/ 22 h 38"/>
                <a:gd name="T6" fmla="*/ 142 w 147"/>
                <a:gd name="T7" fmla="*/ 21 h 38"/>
                <a:gd name="T8" fmla="*/ 144 w 147"/>
                <a:gd name="T9" fmla="*/ 17 h 38"/>
                <a:gd name="T10" fmla="*/ 147 w 147"/>
                <a:gd name="T11" fmla="*/ 14 h 38"/>
                <a:gd name="T12" fmla="*/ 147 w 147"/>
                <a:gd name="T13" fmla="*/ 9 h 38"/>
                <a:gd name="T14" fmla="*/ 146 w 147"/>
                <a:gd name="T15" fmla="*/ 4 h 38"/>
                <a:gd name="T16" fmla="*/ 142 w 147"/>
                <a:gd name="T17" fmla="*/ 2 h 38"/>
                <a:gd name="T18" fmla="*/ 139 w 147"/>
                <a:gd name="T19" fmla="*/ 0 h 38"/>
                <a:gd name="T20" fmla="*/ 134 w 147"/>
                <a:gd name="T21" fmla="*/ 0 h 38"/>
                <a:gd name="T22" fmla="*/ 134 w 147"/>
                <a:gd name="T23" fmla="*/ 0 h 38"/>
                <a:gd name="T24" fmla="*/ 9 w 147"/>
                <a:gd name="T25" fmla="*/ 17 h 38"/>
                <a:gd name="T26" fmla="*/ 9 w 147"/>
                <a:gd name="T27" fmla="*/ 17 h 38"/>
                <a:gd name="T28" fmla="*/ 6 w 147"/>
                <a:gd name="T29" fmla="*/ 18 h 38"/>
                <a:gd name="T30" fmla="*/ 3 w 147"/>
                <a:gd name="T31" fmla="*/ 21 h 38"/>
                <a:gd name="T32" fmla="*/ 0 w 147"/>
                <a:gd name="T33" fmla="*/ 24 h 38"/>
                <a:gd name="T34" fmla="*/ 0 w 147"/>
                <a:gd name="T35" fmla="*/ 29 h 38"/>
                <a:gd name="T36" fmla="*/ 1 w 147"/>
                <a:gd name="T37" fmla="*/ 32 h 38"/>
                <a:gd name="T38" fmla="*/ 4 w 147"/>
                <a:gd name="T39" fmla="*/ 36 h 38"/>
                <a:gd name="T40" fmla="*/ 7 w 147"/>
                <a:gd name="T41" fmla="*/ 38 h 38"/>
                <a:gd name="T42" fmla="*/ 12 w 147"/>
                <a:gd name="T43" fmla="*/ 38 h 38"/>
                <a:gd name="T44" fmla="*/ 12 w 147"/>
                <a:gd name="T45" fmla="*/ 38 h 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47" h="38">
                  <a:moveTo>
                    <a:pt x="12" y="38"/>
                  </a:moveTo>
                  <a:lnTo>
                    <a:pt x="137" y="22"/>
                  </a:lnTo>
                  <a:lnTo>
                    <a:pt x="137" y="22"/>
                  </a:lnTo>
                  <a:lnTo>
                    <a:pt x="142" y="21"/>
                  </a:lnTo>
                  <a:lnTo>
                    <a:pt x="144" y="17"/>
                  </a:lnTo>
                  <a:lnTo>
                    <a:pt x="147" y="14"/>
                  </a:lnTo>
                  <a:lnTo>
                    <a:pt x="147" y="9"/>
                  </a:lnTo>
                  <a:lnTo>
                    <a:pt x="146" y="4"/>
                  </a:lnTo>
                  <a:lnTo>
                    <a:pt x="142" y="2"/>
                  </a:lnTo>
                  <a:lnTo>
                    <a:pt x="139" y="0"/>
                  </a:lnTo>
                  <a:lnTo>
                    <a:pt x="134" y="0"/>
                  </a:lnTo>
                  <a:lnTo>
                    <a:pt x="134" y="0"/>
                  </a:lnTo>
                  <a:lnTo>
                    <a:pt x="9" y="17"/>
                  </a:lnTo>
                  <a:lnTo>
                    <a:pt x="9" y="17"/>
                  </a:lnTo>
                  <a:lnTo>
                    <a:pt x="6" y="18"/>
                  </a:lnTo>
                  <a:lnTo>
                    <a:pt x="3" y="21"/>
                  </a:lnTo>
                  <a:lnTo>
                    <a:pt x="0" y="24"/>
                  </a:lnTo>
                  <a:lnTo>
                    <a:pt x="0" y="29"/>
                  </a:lnTo>
                  <a:lnTo>
                    <a:pt x="1" y="32"/>
                  </a:lnTo>
                  <a:lnTo>
                    <a:pt x="4" y="36"/>
                  </a:lnTo>
                  <a:lnTo>
                    <a:pt x="7" y="38"/>
                  </a:lnTo>
                  <a:lnTo>
                    <a:pt x="12" y="38"/>
                  </a:lnTo>
                  <a:lnTo>
                    <a:pt x="12" y="38"/>
                  </a:lnTo>
                  <a:close/>
                </a:path>
              </a:pathLst>
            </a:custGeom>
            <a:solidFill>
              <a:srgbClr val="8C8CB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56" name="Freeform 56"/>
            <p:cNvSpPr>
              <a:spLocks/>
            </p:cNvSpPr>
            <p:nvPr/>
          </p:nvSpPr>
          <p:spPr bwMode="auto">
            <a:xfrm>
              <a:off x="5088" y="2185"/>
              <a:ext cx="86" cy="44"/>
            </a:xfrm>
            <a:custGeom>
              <a:avLst/>
              <a:gdLst>
                <a:gd name="T0" fmla="*/ 153 w 173"/>
                <a:gd name="T1" fmla="*/ 10 h 89"/>
                <a:gd name="T2" fmla="*/ 137 w 173"/>
                <a:gd name="T3" fmla="*/ 3 h 89"/>
                <a:gd name="T4" fmla="*/ 117 w 173"/>
                <a:gd name="T5" fmla="*/ 1 h 89"/>
                <a:gd name="T6" fmla="*/ 93 w 173"/>
                <a:gd name="T7" fmla="*/ 1 h 89"/>
                <a:gd name="T8" fmla="*/ 77 w 173"/>
                <a:gd name="T9" fmla="*/ 2 h 89"/>
                <a:gd name="T10" fmla="*/ 69 w 173"/>
                <a:gd name="T11" fmla="*/ 3 h 89"/>
                <a:gd name="T12" fmla="*/ 69 w 173"/>
                <a:gd name="T13" fmla="*/ 25 h 89"/>
                <a:gd name="T14" fmla="*/ 76 w 173"/>
                <a:gd name="T15" fmla="*/ 24 h 89"/>
                <a:gd name="T16" fmla="*/ 83 w 173"/>
                <a:gd name="T17" fmla="*/ 23 h 89"/>
                <a:gd name="T18" fmla="*/ 105 w 173"/>
                <a:gd name="T19" fmla="*/ 22 h 89"/>
                <a:gd name="T20" fmla="*/ 125 w 173"/>
                <a:gd name="T21" fmla="*/ 23 h 89"/>
                <a:gd name="T22" fmla="*/ 138 w 173"/>
                <a:gd name="T23" fmla="*/ 27 h 89"/>
                <a:gd name="T24" fmla="*/ 148 w 173"/>
                <a:gd name="T25" fmla="*/ 31 h 89"/>
                <a:gd name="T26" fmla="*/ 150 w 173"/>
                <a:gd name="T27" fmla="*/ 33 h 89"/>
                <a:gd name="T28" fmla="*/ 151 w 173"/>
                <a:gd name="T29" fmla="*/ 36 h 89"/>
                <a:gd name="T30" fmla="*/ 148 w 173"/>
                <a:gd name="T31" fmla="*/ 43 h 89"/>
                <a:gd name="T32" fmla="*/ 136 w 173"/>
                <a:gd name="T33" fmla="*/ 51 h 89"/>
                <a:gd name="T34" fmla="*/ 115 w 173"/>
                <a:gd name="T35" fmla="*/ 60 h 89"/>
                <a:gd name="T36" fmla="*/ 89 w 173"/>
                <a:gd name="T37" fmla="*/ 66 h 89"/>
                <a:gd name="T38" fmla="*/ 67 w 173"/>
                <a:gd name="T39" fmla="*/ 67 h 89"/>
                <a:gd name="T40" fmla="*/ 48 w 173"/>
                <a:gd name="T41" fmla="*/ 66 h 89"/>
                <a:gd name="T42" fmla="*/ 35 w 173"/>
                <a:gd name="T43" fmla="*/ 62 h 89"/>
                <a:gd name="T44" fmla="*/ 25 w 173"/>
                <a:gd name="T45" fmla="*/ 58 h 89"/>
                <a:gd name="T46" fmla="*/ 23 w 173"/>
                <a:gd name="T47" fmla="*/ 55 h 89"/>
                <a:gd name="T48" fmla="*/ 22 w 173"/>
                <a:gd name="T49" fmla="*/ 53 h 89"/>
                <a:gd name="T50" fmla="*/ 23 w 173"/>
                <a:gd name="T51" fmla="*/ 51 h 89"/>
                <a:gd name="T52" fmla="*/ 24 w 173"/>
                <a:gd name="T53" fmla="*/ 48 h 89"/>
                <a:gd name="T54" fmla="*/ 30 w 173"/>
                <a:gd name="T55" fmla="*/ 43 h 89"/>
                <a:gd name="T56" fmla="*/ 38 w 173"/>
                <a:gd name="T57" fmla="*/ 37 h 89"/>
                <a:gd name="T58" fmla="*/ 51 w 173"/>
                <a:gd name="T59" fmla="*/ 31 h 89"/>
                <a:gd name="T60" fmla="*/ 65 w 173"/>
                <a:gd name="T61" fmla="*/ 27 h 89"/>
                <a:gd name="T62" fmla="*/ 44 w 173"/>
                <a:gd name="T63" fmla="*/ 10 h 89"/>
                <a:gd name="T64" fmla="*/ 23 w 173"/>
                <a:gd name="T65" fmla="*/ 21 h 89"/>
                <a:gd name="T66" fmla="*/ 8 w 173"/>
                <a:gd name="T67" fmla="*/ 33 h 89"/>
                <a:gd name="T68" fmla="*/ 0 w 173"/>
                <a:gd name="T69" fmla="*/ 48 h 89"/>
                <a:gd name="T70" fmla="*/ 1 w 173"/>
                <a:gd name="T71" fmla="*/ 60 h 89"/>
                <a:gd name="T72" fmla="*/ 7 w 173"/>
                <a:gd name="T73" fmla="*/ 70 h 89"/>
                <a:gd name="T74" fmla="*/ 20 w 173"/>
                <a:gd name="T75" fmla="*/ 80 h 89"/>
                <a:gd name="T76" fmla="*/ 36 w 173"/>
                <a:gd name="T77" fmla="*/ 85 h 89"/>
                <a:gd name="T78" fmla="*/ 57 w 173"/>
                <a:gd name="T79" fmla="*/ 89 h 89"/>
                <a:gd name="T80" fmla="*/ 80 w 173"/>
                <a:gd name="T81" fmla="*/ 89 h 89"/>
                <a:gd name="T82" fmla="*/ 105 w 173"/>
                <a:gd name="T83" fmla="*/ 85 h 89"/>
                <a:gd name="T84" fmla="*/ 127 w 173"/>
                <a:gd name="T85" fmla="*/ 80 h 89"/>
                <a:gd name="T86" fmla="*/ 146 w 173"/>
                <a:gd name="T87" fmla="*/ 70 h 89"/>
                <a:gd name="T88" fmla="*/ 161 w 173"/>
                <a:gd name="T89" fmla="*/ 60 h 89"/>
                <a:gd name="T90" fmla="*/ 170 w 173"/>
                <a:gd name="T91" fmla="*/ 47 h 89"/>
                <a:gd name="T92" fmla="*/ 173 w 173"/>
                <a:gd name="T93" fmla="*/ 37 h 89"/>
                <a:gd name="T94" fmla="*/ 172 w 173"/>
                <a:gd name="T95" fmla="*/ 29 h 89"/>
                <a:gd name="T96" fmla="*/ 166 w 173"/>
                <a:gd name="T97" fmla="*/ 18 h 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73" h="89">
                  <a:moveTo>
                    <a:pt x="160" y="14"/>
                  </a:moveTo>
                  <a:lnTo>
                    <a:pt x="153" y="10"/>
                  </a:lnTo>
                  <a:lnTo>
                    <a:pt x="146" y="7"/>
                  </a:lnTo>
                  <a:lnTo>
                    <a:pt x="137" y="3"/>
                  </a:lnTo>
                  <a:lnTo>
                    <a:pt x="128" y="2"/>
                  </a:lnTo>
                  <a:lnTo>
                    <a:pt x="117" y="1"/>
                  </a:lnTo>
                  <a:lnTo>
                    <a:pt x="105" y="0"/>
                  </a:lnTo>
                  <a:lnTo>
                    <a:pt x="93" y="1"/>
                  </a:lnTo>
                  <a:lnTo>
                    <a:pt x="81" y="2"/>
                  </a:lnTo>
                  <a:lnTo>
                    <a:pt x="77" y="2"/>
                  </a:lnTo>
                  <a:lnTo>
                    <a:pt x="74" y="3"/>
                  </a:lnTo>
                  <a:lnTo>
                    <a:pt x="69" y="3"/>
                  </a:lnTo>
                  <a:lnTo>
                    <a:pt x="66" y="5"/>
                  </a:lnTo>
                  <a:lnTo>
                    <a:pt x="69" y="25"/>
                  </a:lnTo>
                  <a:lnTo>
                    <a:pt x="73" y="24"/>
                  </a:lnTo>
                  <a:lnTo>
                    <a:pt x="76" y="24"/>
                  </a:lnTo>
                  <a:lnTo>
                    <a:pt x="80" y="24"/>
                  </a:lnTo>
                  <a:lnTo>
                    <a:pt x="83" y="23"/>
                  </a:lnTo>
                  <a:lnTo>
                    <a:pt x="95" y="22"/>
                  </a:lnTo>
                  <a:lnTo>
                    <a:pt x="105" y="22"/>
                  </a:lnTo>
                  <a:lnTo>
                    <a:pt x="115" y="22"/>
                  </a:lnTo>
                  <a:lnTo>
                    <a:pt x="125" y="23"/>
                  </a:lnTo>
                  <a:lnTo>
                    <a:pt x="131" y="24"/>
                  </a:lnTo>
                  <a:lnTo>
                    <a:pt x="138" y="27"/>
                  </a:lnTo>
                  <a:lnTo>
                    <a:pt x="143" y="29"/>
                  </a:lnTo>
                  <a:lnTo>
                    <a:pt x="148" y="31"/>
                  </a:lnTo>
                  <a:lnTo>
                    <a:pt x="149" y="32"/>
                  </a:lnTo>
                  <a:lnTo>
                    <a:pt x="150" y="33"/>
                  </a:lnTo>
                  <a:lnTo>
                    <a:pt x="151" y="35"/>
                  </a:lnTo>
                  <a:lnTo>
                    <a:pt x="151" y="36"/>
                  </a:lnTo>
                  <a:lnTo>
                    <a:pt x="150" y="39"/>
                  </a:lnTo>
                  <a:lnTo>
                    <a:pt x="148" y="43"/>
                  </a:lnTo>
                  <a:lnTo>
                    <a:pt x="143" y="47"/>
                  </a:lnTo>
                  <a:lnTo>
                    <a:pt x="136" y="51"/>
                  </a:lnTo>
                  <a:lnTo>
                    <a:pt x="127" y="55"/>
                  </a:lnTo>
                  <a:lnTo>
                    <a:pt x="115" y="60"/>
                  </a:lnTo>
                  <a:lnTo>
                    <a:pt x="103" y="63"/>
                  </a:lnTo>
                  <a:lnTo>
                    <a:pt x="89" y="66"/>
                  </a:lnTo>
                  <a:lnTo>
                    <a:pt x="77" y="67"/>
                  </a:lnTo>
                  <a:lnTo>
                    <a:pt x="67" y="67"/>
                  </a:lnTo>
                  <a:lnTo>
                    <a:pt x="58" y="67"/>
                  </a:lnTo>
                  <a:lnTo>
                    <a:pt x="48" y="66"/>
                  </a:lnTo>
                  <a:lnTo>
                    <a:pt x="42" y="65"/>
                  </a:lnTo>
                  <a:lnTo>
                    <a:pt x="35" y="62"/>
                  </a:lnTo>
                  <a:lnTo>
                    <a:pt x="30" y="60"/>
                  </a:lnTo>
                  <a:lnTo>
                    <a:pt x="25" y="58"/>
                  </a:lnTo>
                  <a:lnTo>
                    <a:pt x="24" y="56"/>
                  </a:lnTo>
                  <a:lnTo>
                    <a:pt x="23" y="55"/>
                  </a:lnTo>
                  <a:lnTo>
                    <a:pt x="22" y="54"/>
                  </a:lnTo>
                  <a:lnTo>
                    <a:pt x="22" y="53"/>
                  </a:lnTo>
                  <a:lnTo>
                    <a:pt x="22" y="52"/>
                  </a:lnTo>
                  <a:lnTo>
                    <a:pt x="23" y="51"/>
                  </a:lnTo>
                  <a:lnTo>
                    <a:pt x="23" y="50"/>
                  </a:lnTo>
                  <a:lnTo>
                    <a:pt x="24" y="48"/>
                  </a:lnTo>
                  <a:lnTo>
                    <a:pt x="27" y="45"/>
                  </a:lnTo>
                  <a:lnTo>
                    <a:pt x="30" y="43"/>
                  </a:lnTo>
                  <a:lnTo>
                    <a:pt x="34" y="39"/>
                  </a:lnTo>
                  <a:lnTo>
                    <a:pt x="38" y="37"/>
                  </a:lnTo>
                  <a:lnTo>
                    <a:pt x="44" y="33"/>
                  </a:lnTo>
                  <a:lnTo>
                    <a:pt x="51" y="31"/>
                  </a:lnTo>
                  <a:lnTo>
                    <a:pt x="57" y="29"/>
                  </a:lnTo>
                  <a:lnTo>
                    <a:pt x="65" y="27"/>
                  </a:lnTo>
                  <a:lnTo>
                    <a:pt x="57" y="7"/>
                  </a:lnTo>
                  <a:lnTo>
                    <a:pt x="44" y="10"/>
                  </a:lnTo>
                  <a:lnTo>
                    <a:pt x="34" y="15"/>
                  </a:lnTo>
                  <a:lnTo>
                    <a:pt x="23" y="21"/>
                  </a:lnTo>
                  <a:lnTo>
                    <a:pt x="15" y="27"/>
                  </a:lnTo>
                  <a:lnTo>
                    <a:pt x="8" y="33"/>
                  </a:lnTo>
                  <a:lnTo>
                    <a:pt x="4" y="40"/>
                  </a:lnTo>
                  <a:lnTo>
                    <a:pt x="0" y="48"/>
                  </a:lnTo>
                  <a:lnTo>
                    <a:pt x="0" y="56"/>
                  </a:lnTo>
                  <a:lnTo>
                    <a:pt x="1" y="60"/>
                  </a:lnTo>
                  <a:lnTo>
                    <a:pt x="4" y="65"/>
                  </a:lnTo>
                  <a:lnTo>
                    <a:pt x="7" y="70"/>
                  </a:lnTo>
                  <a:lnTo>
                    <a:pt x="13" y="75"/>
                  </a:lnTo>
                  <a:lnTo>
                    <a:pt x="20" y="80"/>
                  </a:lnTo>
                  <a:lnTo>
                    <a:pt x="27" y="82"/>
                  </a:lnTo>
                  <a:lnTo>
                    <a:pt x="36" y="85"/>
                  </a:lnTo>
                  <a:lnTo>
                    <a:pt x="46" y="88"/>
                  </a:lnTo>
                  <a:lnTo>
                    <a:pt x="57" y="89"/>
                  </a:lnTo>
                  <a:lnTo>
                    <a:pt x="68" y="89"/>
                  </a:lnTo>
                  <a:lnTo>
                    <a:pt x="80" y="89"/>
                  </a:lnTo>
                  <a:lnTo>
                    <a:pt x="92" y="88"/>
                  </a:lnTo>
                  <a:lnTo>
                    <a:pt x="105" y="85"/>
                  </a:lnTo>
                  <a:lnTo>
                    <a:pt x="117" y="83"/>
                  </a:lnTo>
                  <a:lnTo>
                    <a:pt x="127" y="80"/>
                  </a:lnTo>
                  <a:lnTo>
                    <a:pt x="137" y="75"/>
                  </a:lnTo>
                  <a:lnTo>
                    <a:pt x="146" y="70"/>
                  </a:lnTo>
                  <a:lnTo>
                    <a:pt x="155" y="66"/>
                  </a:lnTo>
                  <a:lnTo>
                    <a:pt x="161" y="60"/>
                  </a:lnTo>
                  <a:lnTo>
                    <a:pt x="166" y="54"/>
                  </a:lnTo>
                  <a:lnTo>
                    <a:pt x="170" y="47"/>
                  </a:lnTo>
                  <a:lnTo>
                    <a:pt x="172" y="41"/>
                  </a:lnTo>
                  <a:lnTo>
                    <a:pt x="173" y="37"/>
                  </a:lnTo>
                  <a:lnTo>
                    <a:pt x="173" y="32"/>
                  </a:lnTo>
                  <a:lnTo>
                    <a:pt x="172" y="29"/>
                  </a:lnTo>
                  <a:lnTo>
                    <a:pt x="170" y="24"/>
                  </a:lnTo>
                  <a:lnTo>
                    <a:pt x="166" y="18"/>
                  </a:lnTo>
                  <a:lnTo>
                    <a:pt x="160" y="14"/>
                  </a:lnTo>
                  <a:close/>
                </a:path>
              </a:pathLst>
            </a:custGeom>
            <a:solidFill>
              <a:srgbClr val="8C8CB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57" name="Freeform 57"/>
            <p:cNvSpPr>
              <a:spLocks/>
            </p:cNvSpPr>
            <p:nvPr/>
          </p:nvSpPr>
          <p:spPr bwMode="auto">
            <a:xfrm>
              <a:off x="5116" y="2187"/>
              <a:ext cx="7" cy="11"/>
            </a:xfrm>
            <a:custGeom>
              <a:avLst/>
              <a:gdLst>
                <a:gd name="T0" fmla="*/ 12 w 12"/>
                <a:gd name="T1" fmla="*/ 20 h 22"/>
                <a:gd name="T2" fmla="*/ 9 w 12"/>
                <a:gd name="T3" fmla="*/ 0 h 22"/>
                <a:gd name="T4" fmla="*/ 6 w 12"/>
                <a:gd name="T5" fmla="*/ 1 h 22"/>
                <a:gd name="T6" fmla="*/ 4 w 12"/>
                <a:gd name="T7" fmla="*/ 1 h 22"/>
                <a:gd name="T8" fmla="*/ 2 w 12"/>
                <a:gd name="T9" fmla="*/ 1 h 22"/>
                <a:gd name="T10" fmla="*/ 0 w 12"/>
                <a:gd name="T11" fmla="*/ 2 h 22"/>
                <a:gd name="T12" fmla="*/ 8 w 12"/>
                <a:gd name="T13" fmla="*/ 22 h 22"/>
                <a:gd name="T14" fmla="*/ 9 w 12"/>
                <a:gd name="T15" fmla="*/ 22 h 22"/>
                <a:gd name="T16" fmla="*/ 10 w 12"/>
                <a:gd name="T17" fmla="*/ 22 h 22"/>
                <a:gd name="T18" fmla="*/ 11 w 12"/>
                <a:gd name="T19" fmla="*/ 22 h 22"/>
                <a:gd name="T20" fmla="*/ 12 w 12"/>
                <a:gd name="T21" fmla="*/ 20 h 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2" h="22">
                  <a:moveTo>
                    <a:pt x="12" y="20"/>
                  </a:moveTo>
                  <a:lnTo>
                    <a:pt x="9" y="0"/>
                  </a:lnTo>
                  <a:lnTo>
                    <a:pt x="6" y="1"/>
                  </a:lnTo>
                  <a:lnTo>
                    <a:pt x="4" y="1"/>
                  </a:lnTo>
                  <a:lnTo>
                    <a:pt x="2" y="1"/>
                  </a:lnTo>
                  <a:lnTo>
                    <a:pt x="0" y="2"/>
                  </a:lnTo>
                  <a:lnTo>
                    <a:pt x="8" y="22"/>
                  </a:lnTo>
                  <a:lnTo>
                    <a:pt x="9" y="22"/>
                  </a:lnTo>
                  <a:lnTo>
                    <a:pt x="10" y="22"/>
                  </a:lnTo>
                  <a:lnTo>
                    <a:pt x="11" y="22"/>
                  </a:lnTo>
                  <a:lnTo>
                    <a:pt x="12" y="20"/>
                  </a:lnTo>
                  <a:close/>
                </a:path>
              </a:pathLst>
            </a:custGeom>
            <a:solidFill>
              <a:srgbClr val="8C8CB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58" name="Freeform 58"/>
            <p:cNvSpPr>
              <a:spLocks/>
            </p:cNvSpPr>
            <p:nvPr/>
          </p:nvSpPr>
          <p:spPr bwMode="auto">
            <a:xfrm>
              <a:off x="5044" y="2204"/>
              <a:ext cx="73" cy="19"/>
            </a:xfrm>
            <a:custGeom>
              <a:avLst/>
              <a:gdLst>
                <a:gd name="T0" fmla="*/ 12 w 147"/>
                <a:gd name="T1" fmla="*/ 38 h 38"/>
                <a:gd name="T2" fmla="*/ 137 w 147"/>
                <a:gd name="T3" fmla="*/ 21 h 38"/>
                <a:gd name="T4" fmla="*/ 137 w 147"/>
                <a:gd name="T5" fmla="*/ 21 h 38"/>
                <a:gd name="T6" fmla="*/ 142 w 147"/>
                <a:gd name="T7" fmla="*/ 20 h 38"/>
                <a:gd name="T8" fmla="*/ 144 w 147"/>
                <a:gd name="T9" fmla="*/ 17 h 38"/>
                <a:gd name="T10" fmla="*/ 147 w 147"/>
                <a:gd name="T11" fmla="*/ 14 h 38"/>
                <a:gd name="T12" fmla="*/ 147 w 147"/>
                <a:gd name="T13" fmla="*/ 9 h 38"/>
                <a:gd name="T14" fmla="*/ 146 w 147"/>
                <a:gd name="T15" fmla="*/ 5 h 38"/>
                <a:gd name="T16" fmla="*/ 143 w 147"/>
                <a:gd name="T17" fmla="*/ 2 h 38"/>
                <a:gd name="T18" fmla="*/ 140 w 147"/>
                <a:gd name="T19" fmla="*/ 0 h 38"/>
                <a:gd name="T20" fmla="*/ 135 w 147"/>
                <a:gd name="T21" fmla="*/ 0 h 38"/>
                <a:gd name="T22" fmla="*/ 135 w 147"/>
                <a:gd name="T23" fmla="*/ 0 h 38"/>
                <a:gd name="T24" fmla="*/ 10 w 147"/>
                <a:gd name="T25" fmla="*/ 17 h 38"/>
                <a:gd name="T26" fmla="*/ 10 w 147"/>
                <a:gd name="T27" fmla="*/ 17 h 38"/>
                <a:gd name="T28" fmla="*/ 6 w 147"/>
                <a:gd name="T29" fmla="*/ 19 h 38"/>
                <a:gd name="T30" fmla="*/ 3 w 147"/>
                <a:gd name="T31" fmla="*/ 21 h 38"/>
                <a:gd name="T32" fmla="*/ 0 w 147"/>
                <a:gd name="T33" fmla="*/ 24 h 38"/>
                <a:gd name="T34" fmla="*/ 0 w 147"/>
                <a:gd name="T35" fmla="*/ 29 h 38"/>
                <a:gd name="T36" fmla="*/ 1 w 147"/>
                <a:gd name="T37" fmla="*/ 32 h 38"/>
                <a:gd name="T38" fmla="*/ 5 w 147"/>
                <a:gd name="T39" fmla="*/ 36 h 38"/>
                <a:gd name="T40" fmla="*/ 7 w 147"/>
                <a:gd name="T41" fmla="*/ 38 h 38"/>
                <a:gd name="T42" fmla="*/ 12 w 147"/>
                <a:gd name="T43" fmla="*/ 38 h 38"/>
                <a:gd name="T44" fmla="*/ 12 w 147"/>
                <a:gd name="T45" fmla="*/ 38 h 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47" h="38">
                  <a:moveTo>
                    <a:pt x="12" y="38"/>
                  </a:moveTo>
                  <a:lnTo>
                    <a:pt x="137" y="21"/>
                  </a:lnTo>
                  <a:lnTo>
                    <a:pt x="137" y="21"/>
                  </a:lnTo>
                  <a:lnTo>
                    <a:pt x="142" y="20"/>
                  </a:lnTo>
                  <a:lnTo>
                    <a:pt x="144" y="17"/>
                  </a:lnTo>
                  <a:lnTo>
                    <a:pt x="147" y="14"/>
                  </a:lnTo>
                  <a:lnTo>
                    <a:pt x="147" y="9"/>
                  </a:lnTo>
                  <a:lnTo>
                    <a:pt x="146" y="5"/>
                  </a:lnTo>
                  <a:lnTo>
                    <a:pt x="143" y="2"/>
                  </a:lnTo>
                  <a:lnTo>
                    <a:pt x="140" y="0"/>
                  </a:lnTo>
                  <a:lnTo>
                    <a:pt x="135" y="0"/>
                  </a:lnTo>
                  <a:lnTo>
                    <a:pt x="135" y="0"/>
                  </a:lnTo>
                  <a:lnTo>
                    <a:pt x="10" y="17"/>
                  </a:lnTo>
                  <a:lnTo>
                    <a:pt x="10" y="17"/>
                  </a:lnTo>
                  <a:lnTo>
                    <a:pt x="6" y="19"/>
                  </a:lnTo>
                  <a:lnTo>
                    <a:pt x="3" y="21"/>
                  </a:lnTo>
                  <a:lnTo>
                    <a:pt x="0" y="24"/>
                  </a:lnTo>
                  <a:lnTo>
                    <a:pt x="0" y="29"/>
                  </a:lnTo>
                  <a:lnTo>
                    <a:pt x="1" y="32"/>
                  </a:lnTo>
                  <a:lnTo>
                    <a:pt x="5" y="36"/>
                  </a:lnTo>
                  <a:lnTo>
                    <a:pt x="7" y="38"/>
                  </a:lnTo>
                  <a:lnTo>
                    <a:pt x="12" y="38"/>
                  </a:lnTo>
                  <a:lnTo>
                    <a:pt x="12" y="38"/>
                  </a:lnTo>
                  <a:close/>
                </a:path>
              </a:pathLst>
            </a:custGeom>
            <a:solidFill>
              <a:srgbClr val="8C8CB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59" name="Freeform 59"/>
            <p:cNvSpPr>
              <a:spLocks/>
            </p:cNvSpPr>
            <p:nvPr/>
          </p:nvSpPr>
          <p:spPr bwMode="auto">
            <a:xfrm>
              <a:off x="4834" y="2232"/>
              <a:ext cx="74" cy="20"/>
            </a:xfrm>
            <a:custGeom>
              <a:avLst/>
              <a:gdLst>
                <a:gd name="T0" fmla="*/ 11 w 146"/>
                <a:gd name="T1" fmla="*/ 39 h 39"/>
                <a:gd name="T2" fmla="*/ 137 w 146"/>
                <a:gd name="T3" fmla="*/ 22 h 39"/>
                <a:gd name="T4" fmla="*/ 137 w 146"/>
                <a:gd name="T5" fmla="*/ 22 h 39"/>
                <a:gd name="T6" fmla="*/ 142 w 146"/>
                <a:gd name="T7" fmla="*/ 20 h 39"/>
                <a:gd name="T8" fmla="*/ 144 w 146"/>
                <a:gd name="T9" fmla="*/ 17 h 39"/>
                <a:gd name="T10" fmla="*/ 146 w 146"/>
                <a:gd name="T11" fmla="*/ 13 h 39"/>
                <a:gd name="T12" fmla="*/ 146 w 146"/>
                <a:gd name="T13" fmla="*/ 9 h 39"/>
                <a:gd name="T14" fmla="*/ 145 w 146"/>
                <a:gd name="T15" fmla="*/ 5 h 39"/>
                <a:gd name="T16" fmla="*/ 142 w 146"/>
                <a:gd name="T17" fmla="*/ 2 h 39"/>
                <a:gd name="T18" fmla="*/ 138 w 146"/>
                <a:gd name="T19" fmla="*/ 1 h 39"/>
                <a:gd name="T20" fmla="*/ 134 w 146"/>
                <a:gd name="T21" fmla="*/ 0 h 39"/>
                <a:gd name="T22" fmla="*/ 134 w 146"/>
                <a:gd name="T23" fmla="*/ 0 h 39"/>
                <a:gd name="T24" fmla="*/ 9 w 146"/>
                <a:gd name="T25" fmla="*/ 17 h 39"/>
                <a:gd name="T26" fmla="*/ 9 w 146"/>
                <a:gd name="T27" fmla="*/ 17 h 39"/>
                <a:gd name="T28" fmla="*/ 6 w 146"/>
                <a:gd name="T29" fmla="*/ 18 h 39"/>
                <a:gd name="T30" fmla="*/ 2 w 146"/>
                <a:gd name="T31" fmla="*/ 22 h 39"/>
                <a:gd name="T32" fmla="*/ 0 w 146"/>
                <a:gd name="T33" fmla="*/ 25 h 39"/>
                <a:gd name="T34" fmla="*/ 0 w 146"/>
                <a:gd name="T35" fmla="*/ 30 h 39"/>
                <a:gd name="T36" fmla="*/ 1 w 146"/>
                <a:gd name="T37" fmla="*/ 33 h 39"/>
                <a:gd name="T38" fmla="*/ 3 w 146"/>
                <a:gd name="T39" fmla="*/ 37 h 39"/>
                <a:gd name="T40" fmla="*/ 7 w 146"/>
                <a:gd name="T41" fmla="*/ 38 h 39"/>
                <a:gd name="T42" fmla="*/ 11 w 146"/>
                <a:gd name="T43" fmla="*/ 39 h 39"/>
                <a:gd name="T44" fmla="*/ 11 w 146"/>
                <a:gd name="T45" fmla="*/ 39 h 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46" h="39">
                  <a:moveTo>
                    <a:pt x="11" y="39"/>
                  </a:moveTo>
                  <a:lnTo>
                    <a:pt x="137" y="22"/>
                  </a:lnTo>
                  <a:lnTo>
                    <a:pt x="137" y="22"/>
                  </a:lnTo>
                  <a:lnTo>
                    <a:pt x="142" y="20"/>
                  </a:lnTo>
                  <a:lnTo>
                    <a:pt x="144" y="17"/>
                  </a:lnTo>
                  <a:lnTo>
                    <a:pt x="146" y="13"/>
                  </a:lnTo>
                  <a:lnTo>
                    <a:pt x="146" y="9"/>
                  </a:lnTo>
                  <a:lnTo>
                    <a:pt x="145" y="5"/>
                  </a:lnTo>
                  <a:lnTo>
                    <a:pt x="142" y="2"/>
                  </a:lnTo>
                  <a:lnTo>
                    <a:pt x="138" y="1"/>
                  </a:lnTo>
                  <a:lnTo>
                    <a:pt x="134" y="0"/>
                  </a:lnTo>
                  <a:lnTo>
                    <a:pt x="134" y="0"/>
                  </a:lnTo>
                  <a:lnTo>
                    <a:pt x="9" y="17"/>
                  </a:lnTo>
                  <a:lnTo>
                    <a:pt x="9" y="17"/>
                  </a:lnTo>
                  <a:lnTo>
                    <a:pt x="6" y="18"/>
                  </a:lnTo>
                  <a:lnTo>
                    <a:pt x="2" y="22"/>
                  </a:lnTo>
                  <a:lnTo>
                    <a:pt x="0" y="25"/>
                  </a:lnTo>
                  <a:lnTo>
                    <a:pt x="0" y="30"/>
                  </a:lnTo>
                  <a:lnTo>
                    <a:pt x="1" y="33"/>
                  </a:lnTo>
                  <a:lnTo>
                    <a:pt x="3" y="37"/>
                  </a:lnTo>
                  <a:lnTo>
                    <a:pt x="7" y="38"/>
                  </a:lnTo>
                  <a:lnTo>
                    <a:pt x="11" y="39"/>
                  </a:lnTo>
                  <a:lnTo>
                    <a:pt x="11" y="39"/>
                  </a:lnTo>
                  <a:close/>
                </a:path>
              </a:pathLst>
            </a:custGeom>
            <a:solidFill>
              <a:srgbClr val="8C8CB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61" name="Freeform 61"/>
            <p:cNvSpPr>
              <a:spLocks/>
            </p:cNvSpPr>
            <p:nvPr/>
          </p:nvSpPr>
          <p:spPr bwMode="auto">
            <a:xfrm>
              <a:off x="4911" y="2342"/>
              <a:ext cx="43" cy="71"/>
            </a:xfrm>
            <a:custGeom>
              <a:avLst/>
              <a:gdLst>
                <a:gd name="T0" fmla="*/ 87 w 87"/>
                <a:gd name="T1" fmla="*/ 39 h 142"/>
                <a:gd name="T2" fmla="*/ 85 w 87"/>
                <a:gd name="T3" fmla="*/ 31 h 142"/>
                <a:gd name="T4" fmla="*/ 83 w 87"/>
                <a:gd name="T5" fmla="*/ 24 h 142"/>
                <a:gd name="T6" fmla="*/ 80 w 87"/>
                <a:gd name="T7" fmla="*/ 17 h 142"/>
                <a:gd name="T8" fmla="*/ 74 w 87"/>
                <a:gd name="T9" fmla="*/ 11 h 142"/>
                <a:gd name="T10" fmla="*/ 67 w 87"/>
                <a:gd name="T11" fmla="*/ 6 h 142"/>
                <a:gd name="T12" fmla="*/ 60 w 87"/>
                <a:gd name="T13" fmla="*/ 3 h 142"/>
                <a:gd name="T14" fmla="*/ 52 w 87"/>
                <a:gd name="T15" fmla="*/ 1 h 142"/>
                <a:gd name="T16" fmla="*/ 43 w 87"/>
                <a:gd name="T17" fmla="*/ 0 h 142"/>
                <a:gd name="T18" fmla="*/ 34 w 87"/>
                <a:gd name="T19" fmla="*/ 1 h 142"/>
                <a:gd name="T20" fmla="*/ 26 w 87"/>
                <a:gd name="T21" fmla="*/ 3 h 142"/>
                <a:gd name="T22" fmla="*/ 19 w 87"/>
                <a:gd name="T23" fmla="*/ 6 h 142"/>
                <a:gd name="T24" fmla="*/ 13 w 87"/>
                <a:gd name="T25" fmla="*/ 11 h 142"/>
                <a:gd name="T26" fmla="*/ 7 w 87"/>
                <a:gd name="T27" fmla="*/ 17 h 142"/>
                <a:gd name="T28" fmla="*/ 4 w 87"/>
                <a:gd name="T29" fmla="*/ 24 h 142"/>
                <a:gd name="T30" fmla="*/ 1 w 87"/>
                <a:gd name="T31" fmla="*/ 31 h 142"/>
                <a:gd name="T32" fmla="*/ 0 w 87"/>
                <a:gd name="T33" fmla="*/ 39 h 142"/>
                <a:gd name="T34" fmla="*/ 2 w 87"/>
                <a:gd name="T35" fmla="*/ 50 h 142"/>
                <a:gd name="T36" fmla="*/ 7 w 87"/>
                <a:gd name="T37" fmla="*/ 59 h 142"/>
                <a:gd name="T38" fmla="*/ 15 w 87"/>
                <a:gd name="T39" fmla="*/ 69 h 142"/>
                <a:gd name="T40" fmla="*/ 24 w 87"/>
                <a:gd name="T41" fmla="*/ 74 h 142"/>
                <a:gd name="T42" fmla="*/ 8 w 87"/>
                <a:gd name="T43" fmla="*/ 142 h 142"/>
                <a:gd name="T44" fmla="*/ 77 w 87"/>
                <a:gd name="T45" fmla="*/ 142 h 142"/>
                <a:gd name="T46" fmla="*/ 62 w 87"/>
                <a:gd name="T47" fmla="*/ 74 h 142"/>
                <a:gd name="T48" fmla="*/ 72 w 87"/>
                <a:gd name="T49" fmla="*/ 69 h 142"/>
                <a:gd name="T50" fmla="*/ 80 w 87"/>
                <a:gd name="T51" fmla="*/ 59 h 142"/>
                <a:gd name="T52" fmla="*/ 84 w 87"/>
                <a:gd name="T53" fmla="*/ 50 h 142"/>
                <a:gd name="T54" fmla="*/ 87 w 87"/>
                <a:gd name="T55" fmla="*/ 39 h 1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87" h="142">
                  <a:moveTo>
                    <a:pt x="87" y="39"/>
                  </a:moveTo>
                  <a:lnTo>
                    <a:pt x="85" y="31"/>
                  </a:lnTo>
                  <a:lnTo>
                    <a:pt x="83" y="24"/>
                  </a:lnTo>
                  <a:lnTo>
                    <a:pt x="80" y="17"/>
                  </a:lnTo>
                  <a:lnTo>
                    <a:pt x="74" y="11"/>
                  </a:lnTo>
                  <a:lnTo>
                    <a:pt x="67" y="6"/>
                  </a:lnTo>
                  <a:lnTo>
                    <a:pt x="60" y="3"/>
                  </a:lnTo>
                  <a:lnTo>
                    <a:pt x="52" y="1"/>
                  </a:lnTo>
                  <a:lnTo>
                    <a:pt x="43" y="0"/>
                  </a:lnTo>
                  <a:lnTo>
                    <a:pt x="34" y="1"/>
                  </a:lnTo>
                  <a:lnTo>
                    <a:pt x="26" y="3"/>
                  </a:lnTo>
                  <a:lnTo>
                    <a:pt x="19" y="6"/>
                  </a:lnTo>
                  <a:lnTo>
                    <a:pt x="13" y="11"/>
                  </a:lnTo>
                  <a:lnTo>
                    <a:pt x="7" y="17"/>
                  </a:lnTo>
                  <a:lnTo>
                    <a:pt x="4" y="24"/>
                  </a:lnTo>
                  <a:lnTo>
                    <a:pt x="1" y="31"/>
                  </a:lnTo>
                  <a:lnTo>
                    <a:pt x="0" y="39"/>
                  </a:lnTo>
                  <a:lnTo>
                    <a:pt x="2" y="50"/>
                  </a:lnTo>
                  <a:lnTo>
                    <a:pt x="7" y="59"/>
                  </a:lnTo>
                  <a:lnTo>
                    <a:pt x="15" y="69"/>
                  </a:lnTo>
                  <a:lnTo>
                    <a:pt x="24" y="74"/>
                  </a:lnTo>
                  <a:lnTo>
                    <a:pt x="8" y="142"/>
                  </a:lnTo>
                  <a:lnTo>
                    <a:pt x="77" y="142"/>
                  </a:lnTo>
                  <a:lnTo>
                    <a:pt x="62" y="74"/>
                  </a:lnTo>
                  <a:lnTo>
                    <a:pt x="72" y="69"/>
                  </a:lnTo>
                  <a:lnTo>
                    <a:pt x="80" y="59"/>
                  </a:lnTo>
                  <a:lnTo>
                    <a:pt x="84" y="50"/>
                  </a:lnTo>
                  <a:lnTo>
                    <a:pt x="87" y="39"/>
                  </a:lnTo>
                  <a:close/>
                </a:path>
              </a:pathLst>
            </a:custGeom>
            <a:solidFill>
              <a:srgbClr val="00007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nvGrpSpPr>
          <p:cNvPr id="1069" name="Group 1068"/>
          <p:cNvGrpSpPr/>
          <p:nvPr/>
        </p:nvGrpSpPr>
        <p:grpSpPr>
          <a:xfrm>
            <a:off x="4648200" y="2590800"/>
            <a:ext cx="2680541" cy="1644134"/>
            <a:chOff x="3599271" y="5010329"/>
            <a:chExt cx="2680541" cy="1644134"/>
          </a:xfrm>
        </p:grpSpPr>
        <p:cxnSp>
          <p:nvCxnSpPr>
            <p:cNvPr id="1065" name="Straight Arrow Connector 1064"/>
            <p:cNvCxnSpPr/>
            <p:nvPr/>
          </p:nvCxnSpPr>
          <p:spPr>
            <a:xfrm>
              <a:off x="3599271" y="5010329"/>
              <a:ext cx="1326003" cy="879430"/>
            </a:xfrm>
            <a:prstGeom prst="straightConnector1">
              <a:avLst/>
            </a:prstGeom>
            <a:ln w="57150">
              <a:solidFill>
                <a:schemeClr val="bg1"/>
              </a:solidFill>
              <a:tailEnd type="arrow"/>
            </a:ln>
          </p:spPr>
          <p:style>
            <a:lnRef idx="1">
              <a:schemeClr val="accent1"/>
            </a:lnRef>
            <a:fillRef idx="0">
              <a:schemeClr val="accent1"/>
            </a:fillRef>
            <a:effectRef idx="0">
              <a:schemeClr val="accent1"/>
            </a:effectRef>
            <a:fontRef idx="minor">
              <a:schemeClr val="tx1"/>
            </a:fontRef>
          </p:style>
        </p:cxnSp>
        <p:sp>
          <p:nvSpPr>
            <p:cNvPr id="1066" name="TextBox 1065"/>
            <p:cNvSpPr txBox="1"/>
            <p:nvPr/>
          </p:nvSpPr>
          <p:spPr>
            <a:xfrm>
              <a:off x="4828773" y="5638800"/>
              <a:ext cx="1451039" cy="1015663"/>
            </a:xfrm>
            <a:prstGeom prst="rect">
              <a:avLst/>
            </a:prstGeom>
            <a:noFill/>
            <a:effectLst>
              <a:outerShdw blurRad="50800" dist="38100" dir="2700000" algn="tl" rotWithShape="0">
                <a:prstClr val="black">
                  <a:alpha val="40000"/>
                </a:prstClr>
              </a:outerShdw>
            </a:effectLst>
          </p:spPr>
          <p:txBody>
            <a:bodyPr wrap="none" rtlCol="0">
              <a:spAutoFit/>
            </a:bodyPr>
            <a:lstStyle/>
            <a:p>
              <a:pPr algn="ctr"/>
              <a:r>
                <a:rPr lang="en-US" sz="2000" dirty="0" smtClean="0">
                  <a:solidFill>
                    <a:schemeClr val="bg1"/>
                  </a:solidFill>
                  <a:latin typeface="Arial Black" pitchFamily="34" charset="0"/>
                </a:rPr>
                <a:t>Eagerly</a:t>
              </a:r>
            </a:p>
            <a:p>
              <a:pPr algn="ctr"/>
              <a:r>
                <a:rPr lang="en-US" sz="2000" dirty="0" smtClean="0">
                  <a:solidFill>
                    <a:schemeClr val="bg1"/>
                  </a:solidFill>
                  <a:latin typeface="Arial Black" pitchFamily="34" charset="0"/>
                </a:rPr>
                <a:t>Waiting</a:t>
              </a:r>
              <a:br>
                <a:rPr lang="en-US" sz="2000" dirty="0" smtClean="0">
                  <a:solidFill>
                    <a:schemeClr val="bg1"/>
                  </a:solidFill>
                  <a:latin typeface="Arial Black" pitchFamily="34" charset="0"/>
                </a:rPr>
              </a:br>
              <a:r>
                <a:rPr lang="en-US" sz="2000" dirty="0" smtClean="0">
                  <a:solidFill>
                    <a:schemeClr val="bg1"/>
                  </a:solidFill>
                  <a:latin typeface="Arial Black" pitchFamily="34" charset="0"/>
                </a:rPr>
                <a:t>(Gal. 5:5)</a:t>
              </a:r>
              <a:endParaRPr lang="en-US" sz="2000" dirty="0">
                <a:solidFill>
                  <a:schemeClr val="bg1"/>
                </a:solidFill>
                <a:latin typeface="Arial Black" pitchFamily="34" charset="0"/>
              </a:endParaRPr>
            </a:p>
          </p:txBody>
        </p:sp>
      </p:grpSp>
      <p:sp>
        <p:nvSpPr>
          <p:cNvPr id="1071" name="TextBox 1070"/>
          <p:cNvSpPr txBox="1"/>
          <p:nvPr/>
        </p:nvSpPr>
        <p:spPr>
          <a:xfrm>
            <a:off x="3276600" y="3429000"/>
            <a:ext cx="2593980" cy="523220"/>
          </a:xfrm>
          <a:prstGeom prst="rect">
            <a:avLst/>
          </a:prstGeom>
          <a:noFill/>
        </p:spPr>
        <p:txBody>
          <a:bodyPr wrap="none" rtlCol="0">
            <a:spAutoFit/>
          </a:bodyPr>
          <a:lstStyle/>
          <a:p>
            <a:r>
              <a:rPr lang="en-US" sz="2800" dirty="0" smtClean="0">
                <a:solidFill>
                  <a:srgbClr val="FFFF00"/>
                </a:solidFill>
                <a:effectLst>
                  <a:outerShdw blurRad="38100" dist="38100" dir="2700000" algn="tl">
                    <a:srgbClr val="000000">
                      <a:alpha val="43137"/>
                    </a:srgbClr>
                  </a:outerShdw>
                </a:effectLst>
                <a:latin typeface="Aharoni" pitchFamily="2" charset="-79"/>
                <a:cs typeface="Aharoni" pitchFamily="2" charset="-79"/>
              </a:rPr>
              <a:t>A QUALITY OF</a:t>
            </a:r>
            <a:endParaRPr lang="en-US" sz="2800" dirty="0">
              <a:solidFill>
                <a:srgbClr val="FFFF00"/>
              </a:solidFill>
              <a:effectLst>
                <a:outerShdw blurRad="38100" dist="38100" dir="2700000" algn="tl">
                  <a:srgbClr val="000000">
                    <a:alpha val="43137"/>
                  </a:srgbClr>
                </a:outerShdw>
              </a:effectLst>
              <a:latin typeface="Aharoni" pitchFamily="2" charset="-79"/>
              <a:cs typeface="Aharoni" pitchFamily="2" charset="-79"/>
            </a:endParaRPr>
          </a:p>
        </p:txBody>
      </p:sp>
    </p:spTree>
    <p:extLst>
      <p:ext uri="{BB962C8B-B14F-4D97-AF65-F5344CB8AC3E}">
        <p14:creationId xmlns:p14="http://schemas.microsoft.com/office/powerpoint/2010/main" val="3511844913"/>
      </p:ext>
    </p:extLst>
  </p:cSld>
  <p:clrMapOvr>
    <a:masterClrMapping/>
  </p:clrMapOvr>
  <mc:AlternateContent xmlns:mc="http://schemas.openxmlformats.org/markup-compatibility/2006">
    <mc:Choice xmlns:p14="http://schemas.microsoft.com/office/powerpoint/2010/main" Requires="p14">
      <p:transition spd="slow" p14:dur="1600">
        <p14:gallery dir="l"/>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nodeType="after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1250" fill="hold"/>
                                        <p:tgtEl>
                                          <p:spTgt spid="10"/>
                                        </p:tgtEl>
                                        <p:attrNameLst>
                                          <p:attrName>ppt_x</p:attrName>
                                        </p:attrNameLst>
                                      </p:cBhvr>
                                      <p:tavLst>
                                        <p:tav tm="0">
                                          <p:val>
                                            <p:strVal val="1+#ppt_w/2"/>
                                          </p:val>
                                        </p:tav>
                                        <p:tav tm="100000">
                                          <p:val>
                                            <p:strVal val="#ppt_x"/>
                                          </p:val>
                                        </p:tav>
                                      </p:tavLst>
                                    </p:anim>
                                    <p:anim calcmode="lin" valueType="num">
                                      <p:cBhvr additive="base">
                                        <p:cTn id="8" dur="1250" fill="hold"/>
                                        <p:tgtEl>
                                          <p:spTgt spid="10"/>
                                        </p:tgtEl>
                                        <p:attrNameLst>
                                          <p:attrName>ppt_y</p:attrName>
                                        </p:attrNameLst>
                                      </p:cBhvr>
                                      <p:tavLst>
                                        <p:tav tm="0">
                                          <p:val>
                                            <p:strVal val="#ppt_y"/>
                                          </p:val>
                                        </p:tav>
                                        <p:tav tm="100000">
                                          <p:val>
                                            <p:strVal val="#ppt_y"/>
                                          </p:val>
                                        </p:tav>
                                      </p:tavLst>
                                    </p:anim>
                                  </p:childTnLst>
                                </p:cTn>
                              </p:par>
                              <p:par>
                                <p:cTn id="9" presetID="2" presetClass="entr" presetSubtype="8" fill="hold" nodeType="with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1250" fill="hold"/>
                                        <p:tgtEl>
                                          <p:spTgt spid="5"/>
                                        </p:tgtEl>
                                        <p:attrNameLst>
                                          <p:attrName>ppt_x</p:attrName>
                                        </p:attrNameLst>
                                      </p:cBhvr>
                                      <p:tavLst>
                                        <p:tav tm="0">
                                          <p:val>
                                            <p:strVal val="0-#ppt_w/2"/>
                                          </p:val>
                                        </p:tav>
                                        <p:tav tm="100000">
                                          <p:val>
                                            <p:strVal val="#ppt_x"/>
                                          </p:val>
                                        </p:tav>
                                      </p:tavLst>
                                    </p:anim>
                                    <p:anim calcmode="lin" valueType="num">
                                      <p:cBhvr additive="base">
                                        <p:cTn id="12" dur="125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xit" presetSubtype="8" fill="hold" nodeType="clickEffect">
                                  <p:stCondLst>
                                    <p:cond delay="0"/>
                                  </p:stCondLst>
                                  <p:childTnLst>
                                    <p:anim calcmode="lin" valueType="num">
                                      <p:cBhvr additive="base">
                                        <p:cTn id="16" dur="750"/>
                                        <p:tgtEl>
                                          <p:spTgt spid="10"/>
                                        </p:tgtEl>
                                        <p:attrNameLst>
                                          <p:attrName>ppt_x</p:attrName>
                                        </p:attrNameLst>
                                      </p:cBhvr>
                                      <p:tavLst>
                                        <p:tav tm="0">
                                          <p:val>
                                            <p:strVal val="ppt_x"/>
                                          </p:val>
                                        </p:tav>
                                        <p:tav tm="100000">
                                          <p:val>
                                            <p:strVal val="0-ppt_w/2"/>
                                          </p:val>
                                        </p:tav>
                                      </p:tavLst>
                                    </p:anim>
                                    <p:anim calcmode="lin" valueType="num">
                                      <p:cBhvr additive="base">
                                        <p:cTn id="17" dur="750"/>
                                        <p:tgtEl>
                                          <p:spTgt spid="10"/>
                                        </p:tgtEl>
                                        <p:attrNameLst>
                                          <p:attrName>ppt_y</p:attrName>
                                        </p:attrNameLst>
                                      </p:cBhvr>
                                      <p:tavLst>
                                        <p:tav tm="0">
                                          <p:val>
                                            <p:strVal val="ppt_y"/>
                                          </p:val>
                                        </p:tav>
                                        <p:tav tm="100000">
                                          <p:val>
                                            <p:strVal val="ppt_y"/>
                                          </p:val>
                                        </p:tav>
                                      </p:tavLst>
                                    </p:anim>
                                    <p:set>
                                      <p:cBhvr>
                                        <p:cTn id="18" dur="1" fill="hold">
                                          <p:stCondLst>
                                            <p:cond delay="749"/>
                                          </p:stCondLst>
                                        </p:cTn>
                                        <p:tgtEl>
                                          <p:spTgt spid="10"/>
                                        </p:tgtEl>
                                        <p:attrNameLst>
                                          <p:attrName>style.visibility</p:attrName>
                                        </p:attrNameLst>
                                      </p:cBhvr>
                                      <p:to>
                                        <p:strVal val="hidden"/>
                                      </p:to>
                                    </p:set>
                                  </p:childTnLst>
                                </p:cTn>
                              </p:par>
                              <p:par>
                                <p:cTn id="19" presetID="2" presetClass="exit" presetSubtype="8" fill="hold" nodeType="withEffect">
                                  <p:stCondLst>
                                    <p:cond delay="0"/>
                                  </p:stCondLst>
                                  <p:childTnLst>
                                    <p:anim calcmode="lin" valueType="num">
                                      <p:cBhvr additive="base">
                                        <p:cTn id="20" dur="750"/>
                                        <p:tgtEl>
                                          <p:spTgt spid="5"/>
                                        </p:tgtEl>
                                        <p:attrNameLst>
                                          <p:attrName>ppt_x</p:attrName>
                                        </p:attrNameLst>
                                      </p:cBhvr>
                                      <p:tavLst>
                                        <p:tav tm="0">
                                          <p:val>
                                            <p:strVal val="ppt_x"/>
                                          </p:val>
                                        </p:tav>
                                        <p:tav tm="100000">
                                          <p:val>
                                            <p:strVal val="0-ppt_w/2"/>
                                          </p:val>
                                        </p:tav>
                                      </p:tavLst>
                                    </p:anim>
                                    <p:anim calcmode="lin" valueType="num">
                                      <p:cBhvr additive="base">
                                        <p:cTn id="21" dur="750"/>
                                        <p:tgtEl>
                                          <p:spTgt spid="5"/>
                                        </p:tgtEl>
                                        <p:attrNameLst>
                                          <p:attrName>ppt_y</p:attrName>
                                        </p:attrNameLst>
                                      </p:cBhvr>
                                      <p:tavLst>
                                        <p:tav tm="0">
                                          <p:val>
                                            <p:strVal val="ppt_y"/>
                                          </p:val>
                                        </p:tav>
                                        <p:tav tm="100000">
                                          <p:val>
                                            <p:strVal val="ppt_y"/>
                                          </p:val>
                                        </p:tav>
                                      </p:tavLst>
                                    </p:anim>
                                    <p:set>
                                      <p:cBhvr>
                                        <p:cTn id="22" dur="1" fill="hold">
                                          <p:stCondLst>
                                            <p:cond delay="749"/>
                                          </p:stCondLst>
                                        </p:cTn>
                                        <p:tgtEl>
                                          <p:spTgt spid="5"/>
                                        </p:tgtEl>
                                        <p:attrNameLst>
                                          <p:attrName>style.visibility</p:attrName>
                                        </p:attrNameLst>
                                      </p:cBhvr>
                                      <p:to>
                                        <p:strVal val="hidden"/>
                                      </p:to>
                                    </p:set>
                                  </p:childTnLst>
                                </p:cTn>
                              </p:par>
                              <p:par>
                                <p:cTn id="23" presetID="1" presetClass="entr" presetSubtype="0" fill="hold" grpId="0" nodeType="withEffect">
                                  <p:stCondLst>
                                    <p:cond delay="0"/>
                                  </p:stCondLst>
                                  <p:childTnLst>
                                    <p:set>
                                      <p:cBhvr>
                                        <p:cTn id="24" dur="1" fill="hold">
                                          <p:stCondLst>
                                            <p:cond delay="0"/>
                                          </p:stCondLst>
                                        </p:cTn>
                                        <p:tgtEl>
                                          <p:spTgt spid="7">
                                            <p:txEl>
                                              <p:pRg st="0" end="0"/>
                                            </p:txEl>
                                          </p:spTgt>
                                        </p:tgtEl>
                                        <p:attrNameLst>
                                          <p:attrName>style.visibility</p:attrName>
                                        </p:attrNameLst>
                                      </p:cBhvr>
                                      <p:to>
                                        <p:strVal val="visible"/>
                                      </p:to>
                                    </p:set>
                                  </p:childTnLst>
                                </p:cTn>
                              </p:par>
                              <p:par>
                                <p:cTn id="25" presetID="16" presetClass="entr" presetSubtype="21" fill="hold" grpId="0" nodeType="with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barn(inVertical)">
                                      <p:cBhvr>
                                        <p:cTn id="27" dur="500"/>
                                        <p:tgtEl>
                                          <p:spTgt spid="6"/>
                                        </p:tgtEl>
                                      </p:cBhvr>
                                    </p:animEffect>
                                  </p:childTnLst>
                                </p:cTn>
                              </p:par>
                            </p:childTnLst>
                          </p:cTn>
                        </p:par>
                        <p:par>
                          <p:cTn id="28" fill="hold">
                            <p:stCondLst>
                              <p:cond delay="750"/>
                            </p:stCondLst>
                            <p:childTnLst>
                              <p:par>
                                <p:cTn id="29" presetID="10" presetClass="entr" presetSubtype="0" fill="hold" nodeType="afterEffect">
                                  <p:stCondLst>
                                    <p:cond delay="0"/>
                                  </p:stCondLst>
                                  <p:childTnLst>
                                    <p:set>
                                      <p:cBhvr>
                                        <p:cTn id="30" dur="1" fill="hold">
                                          <p:stCondLst>
                                            <p:cond delay="0"/>
                                          </p:stCondLst>
                                        </p:cTn>
                                        <p:tgtEl>
                                          <p:spTgt spid="11"/>
                                        </p:tgtEl>
                                        <p:attrNameLst>
                                          <p:attrName>style.visibility</p:attrName>
                                        </p:attrNameLst>
                                      </p:cBhvr>
                                      <p:to>
                                        <p:strVal val="visible"/>
                                      </p:to>
                                    </p:set>
                                    <p:animEffect transition="in" filter="fade">
                                      <p:cBhvr>
                                        <p:cTn id="31" dur="500"/>
                                        <p:tgtEl>
                                          <p:spTgt spid="11"/>
                                        </p:tgtEl>
                                      </p:cBhvr>
                                    </p:animEffect>
                                  </p:childTnLst>
                                </p:cTn>
                              </p:par>
                            </p:childTnLst>
                          </p:cTn>
                        </p:par>
                      </p:childTnLst>
                    </p:cTn>
                  </p:par>
                  <p:par>
                    <p:cTn id="32" fill="hold">
                      <p:stCondLst>
                        <p:cond delay="indefinite"/>
                      </p:stCondLst>
                      <p:childTnLst>
                        <p:par>
                          <p:cTn id="33" fill="hold">
                            <p:stCondLst>
                              <p:cond delay="0"/>
                            </p:stCondLst>
                            <p:childTnLst>
                              <p:par>
                                <p:cTn id="34" presetID="1" presetClass="entr" presetSubtype="0" fill="hold" grpId="0" nodeType="clickEffect">
                                  <p:stCondLst>
                                    <p:cond delay="0"/>
                                  </p:stCondLst>
                                  <p:childTnLst>
                                    <p:set>
                                      <p:cBhvr>
                                        <p:cTn id="35" dur="1" fill="hold">
                                          <p:stCondLst>
                                            <p:cond delay="0"/>
                                          </p:stCondLst>
                                        </p:cTn>
                                        <p:tgtEl>
                                          <p:spTgt spid="7">
                                            <p:txEl>
                                              <p:pRg st="1" end="1"/>
                                            </p:txEl>
                                          </p:spTgt>
                                        </p:tgtEl>
                                        <p:attrNameLst>
                                          <p:attrName>style.visibility</p:attrName>
                                        </p:attrNameLst>
                                      </p:cBhvr>
                                      <p:to>
                                        <p:strVal val="visible"/>
                                      </p:to>
                                    </p:set>
                                  </p:childTnLst>
                                </p:cTn>
                              </p:par>
                            </p:childTnLst>
                          </p:cTn>
                        </p:par>
                        <p:par>
                          <p:cTn id="36" fill="hold">
                            <p:stCondLst>
                              <p:cond delay="0"/>
                            </p:stCondLst>
                            <p:childTnLst>
                              <p:par>
                                <p:cTn id="37" presetID="16" presetClass="entr" presetSubtype="21" fill="hold" grpId="0" nodeType="afterEffect">
                                  <p:stCondLst>
                                    <p:cond delay="0"/>
                                  </p:stCondLst>
                                  <p:childTnLst>
                                    <p:set>
                                      <p:cBhvr>
                                        <p:cTn id="38" dur="1" fill="hold">
                                          <p:stCondLst>
                                            <p:cond delay="0"/>
                                          </p:stCondLst>
                                        </p:cTn>
                                        <p:tgtEl>
                                          <p:spTgt spid="8"/>
                                        </p:tgtEl>
                                        <p:attrNameLst>
                                          <p:attrName>style.visibility</p:attrName>
                                        </p:attrNameLst>
                                      </p:cBhvr>
                                      <p:to>
                                        <p:strVal val="visible"/>
                                      </p:to>
                                    </p:set>
                                    <p:animEffect transition="in" filter="barn(inVertical)">
                                      <p:cBhvr>
                                        <p:cTn id="39" dur="500"/>
                                        <p:tgtEl>
                                          <p:spTgt spid="8"/>
                                        </p:tgtEl>
                                      </p:cBhvr>
                                    </p:animEffect>
                                  </p:childTnLst>
                                </p:cTn>
                              </p:par>
                            </p:childTnLst>
                          </p:cTn>
                        </p:par>
                      </p:childTnLst>
                    </p:cTn>
                  </p:par>
                  <p:par>
                    <p:cTn id="40" fill="hold">
                      <p:stCondLst>
                        <p:cond delay="indefinite"/>
                      </p:stCondLst>
                      <p:childTnLst>
                        <p:par>
                          <p:cTn id="41" fill="hold">
                            <p:stCondLst>
                              <p:cond delay="0"/>
                            </p:stCondLst>
                            <p:childTnLst>
                              <p:par>
                                <p:cTn id="42" presetID="22" presetClass="entr" presetSubtype="8" fill="hold" nodeType="clickEffect">
                                  <p:stCondLst>
                                    <p:cond delay="0"/>
                                  </p:stCondLst>
                                  <p:childTnLst>
                                    <p:set>
                                      <p:cBhvr>
                                        <p:cTn id="43" dur="1" fill="hold">
                                          <p:stCondLst>
                                            <p:cond delay="0"/>
                                          </p:stCondLst>
                                        </p:cTn>
                                        <p:tgtEl>
                                          <p:spTgt spid="1069"/>
                                        </p:tgtEl>
                                        <p:attrNameLst>
                                          <p:attrName>style.visibility</p:attrName>
                                        </p:attrNameLst>
                                      </p:cBhvr>
                                      <p:to>
                                        <p:strVal val="visible"/>
                                      </p:to>
                                    </p:set>
                                    <p:animEffect transition="in" filter="wipe(left)">
                                      <p:cBhvr>
                                        <p:cTn id="44" dur="500"/>
                                        <p:tgtEl>
                                          <p:spTgt spid="1069"/>
                                        </p:tgtEl>
                                      </p:cBhvr>
                                    </p:animEffect>
                                  </p:childTnLst>
                                </p:cTn>
                              </p:par>
                              <p:par>
                                <p:cTn id="45" presetID="10" presetClass="entr" presetSubtype="0" fill="hold" grpId="0" nodeType="withEffect">
                                  <p:stCondLst>
                                    <p:cond delay="0"/>
                                  </p:stCondLst>
                                  <p:childTnLst>
                                    <p:set>
                                      <p:cBhvr>
                                        <p:cTn id="46" dur="1" fill="hold">
                                          <p:stCondLst>
                                            <p:cond delay="0"/>
                                          </p:stCondLst>
                                        </p:cTn>
                                        <p:tgtEl>
                                          <p:spTgt spid="1071"/>
                                        </p:tgtEl>
                                        <p:attrNameLst>
                                          <p:attrName>style.visibility</p:attrName>
                                        </p:attrNameLst>
                                      </p:cBhvr>
                                      <p:to>
                                        <p:strVal val="visible"/>
                                      </p:to>
                                    </p:set>
                                    <p:animEffect transition="in" filter="fade">
                                      <p:cBhvr>
                                        <p:cTn id="47" dur="500"/>
                                        <p:tgtEl>
                                          <p:spTgt spid="107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6" grpId="0" animBg="1"/>
      <p:bldP spid="7" grpId="0" uiExpand="1" build="p"/>
      <p:bldP spid="1071"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209800" y="2209800"/>
            <a:ext cx="2362200" cy="381000"/>
          </a:xfrm>
          <a:prstGeom prst="rect">
            <a:avLst/>
          </a:prstGeom>
          <a:ln/>
        </p:spPr>
        <p:style>
          <a:lnRef idx="2">
            <a:schemeClr val="accent5"/>
          </a:lnRef>
          <a:fillRef idx="1">
            <a:schemeClr val="lt1"/>
          </a:fillRef>
          <a:effectRef idx="0">
            <a:schemeClr val="accent5"/>
          </a:effectRef>
          <a:fontRef idx="minor">
            <a:schemeClr val="dk1"/>
          </a:fontRef>
        </p:style>
        <p:txBody>
          <a:bodyPr rtlCol="0" anchor="ctr"/>
          <a:lstStyle/>
          <a:p>
            <a:pPr algn="ctr"/>
            <a:endParaRPr lang="en-US"/>
          </a:p>
        </p:txBody>
      </p:sp>
      <p:sp>
        <p:nvSpPr>
          <p:cNvPr id="2" name="Content Placeholder 1"/>
          <p:cNvSpPr>
            <a:spLocks noGrp="1"/>
          </p:cNvSpPr>
          <p:nvPr>
            <p:ph idx="1"/>
          </p:nvPr>
        </p:nvSpPr>
        <p:spPr>
          <a:xfrm>
            <a:off x="380999" y="1719071"/>
            <a:ext cx="8407893" cy="2167129"/>
          </a:xfrm>
        </p:spPr>
        <p:txBody>
          <a:bodyPr>
            <a:normAutofit/>
          </a:bodyPr>
          <a:lstStyle/>
          <a:p>
            <a:pPr marL="45720" indent="0">
              <a:buNone/>
            </a:pPr>
            <a:r>
              <a:rPr lang="en-US" sz="2600" dirty="0" smtClean="0"/>
              <a:t>13  Therefore </a:t>
            </a:r>
            <a:r>
              <a:rPr lang="en-US" sz="2600" dirty="0"/>
              <a:t>gird up the loins of your mind, be sober, and rest your hope fully upon the grace that is to be brought to you at the revelation of Jesus </a:t>
            </a:r>
            <a:r>
              <a:rPr lang="en-US" sz="2600" dirty="0" smtClean="0"/>
              <a:t>Christ</a:t>
            </a:r>
          </a:p>
          <a:p>
            <a:pPr marL="45720" indent="0">
              <a:buNone/>
            </a:pPr>
            <a:endParaRPr lang="en-US" sz="2600" dirty="0"/>
          </a:p>
        </p:txBody>
      </p:sp>
      <p:sp>
        <p:nvSpPr>
          <p:cNvPr id="3" name="Title 2"/>
          <p:cNvSpPr>
            <a:spLocks noGrp="1"/>
          </p:cNvSpPr>
          <p:nvPr>
            <p:ph type="title"/>
          </p:nvPr>
        </p:nvSpPr>
        <p:spPr/>
        <p:txBody>
          <a:bodyPr/>
          <a:lstStyle/>
          <a:p>
            <a:r>
              <a:rPr lang="en-US" dirty="0" smtClean="0"/>
              <a:t>The solution To Complacency</a:t>
            </a:r>
            <a:br>
              <a:rPr lang="en-US" dirty="0" smtClean="0"/>
            </a:br>
            <a:r>
              <a:rPr lang="en-US" sz="4400" dirty="0" smtClean="0">
                <a:latin typeface="Bauhaus 93" pitchFamily="82" charset="0"/>
              </a:rPr>
              <a:t>1 Peter 1:13-16</a:t>
            </a:r>
            <a:endParaRPr lang="en-US" sz="4400" dirty="0">
              <a:latin typeface="Bauhaus 93" pitchFamily="82" charset="0"/>
            </a:endParaRPr>
          </a:p>
        </p:txBody>
      </p:sp>
      <p:sp>
        <p:nvSpPr>
          <p:cNvPr id="8" name="TextBox 7"/>
          <p:cNvSpPr txBox="1"/>
          <p:nvPr/>
        </p:nvSpPr>
        <p:spPr>
          <a:xfrm>
            <a:off x="5181600" y="3581400"/>
            <a:ext cx="3581400" cy="2985433"/>
          </a:xfrm>
          <a:prstGeom prst="rect">
            <a:avLst/>
          </a:prstGeom>
          <a:noFill/>
        </p:spPr>
        <p:txBody>
          <a:bodyPr wrap="square" rtlCol="0">
            <a:spAutoFit/>
          </a:bodyPr>
          <a:lstStyle/>
          <a:p>
            <a:pPr marL="285750" indent="-285750">
              <a:buFont typeface="Arial" pitchFamily="34" charset="0"/>
              <a:buChar char="•"/>
            </a:pPr>
            <a:r>
              <a:rPr lang="en-US" sz="2600" dirty="0" smtClean="0"/>
              <a:t>A </a:t>
            </a:r>
            <a:r>
              <a:rPr lang="en-US" sz="2800" b="1" dirty="0" smtClean="0">
                <a:ln w="12700">
                  <a:solidFill>
                    <a:schemeClr val="tx2">
                      <a:satMod val="155000"/>
                    </a:schemeClr>
                  </a:solidFill>
                  <a:prstDash val="solid"/>
                </a:ln>
                <a:solidFill>
                  <a:schemeClr val="bg1"/>
                </a:solidFill>
                <a:effectLst>
                  <a:outerShdw blurRad="41275" dist="20320" dir="1800000" algn="tl" rotWithShape="0">
                    <a:srgbClr val="000000">
                      <a:alpha val="40000"/>
                    </a:srgbClr>
                  </a:outerShdw>
                </a:effectLst>
                <a:latin typeface="Bauhaus 93" pitchFamily="82" charset="0"/>
              </a:rPr>
              <a:t>command</a:t>
            </a:r>
            <a:r>
              <a:rPr lang="en-US" sz="2800" b="1" dirty="0" smtClean="0">
                <a:ln w="12700">
                  <a:solidFill>
                    <a:schemeClr val="tx2">
                      <a:satMod val="155000"/>
                    </a:schemeClr>
                  </a:solidFill>
                  <a:prstDash val="solid"/>
                </a:ln>
                <a:solidFill>
                  <a:schemeClr val="bg1"/>
                </a:solidFill>
                <a:effectLst>
                  <a:outerShdw blurRad="41275" dist="20320" dir="1800000" algn="tl" rotWithShape="0">
                    <a:srgbClr val="000000">
                      <a:alpha val="40000"/>
                    </a:srgbClr>
                  </a:outerShdw>
                </a:effectLst>
              </a:rPr>
              <a:t> </a:t>
            </a:r>
            <a:r>
              <a:rPr lang="en-US" sz="2600" dirty="0" smtClean="0"/>
              <a:t>toward your </a:t>
            </a:r>
            <a:r>
              <a:rPr lang="en-US" sz="2600" dirty="0" smtClean="0">
                <a:latin typeface="Bauhaus 93" pitchFamily="82" charset="0"/>
                <a:cs typeface="Aharoni" pitchFamily="2" charset="-79"/>
              </a:rPr>
              <a:t>will</a:t>
            </a:r>
            <a:r>
              <a:rPr lang="en-US" sz="2600" dirty="0" smtClean="0"/>
              <a:t> not </a:t>
            </a:r>
            <a:r>
              <a:rPr lang="en-US" sz="2600" dirty="0" smtClean="0">
                <a:latin typeface="Bauhaus 93" pitchFamily="82" charset="0"/>
              </a:rPr>
              <a:t>emotion</a:t>
            </a:r>
            <a:r>
              <a:rPr lang="en-US" sz="2600" dirty="0" smtClean="0"/>
              <a:t> (</a:t>
            </a:r>
            <a:r>
              <a:rPr lang="en-US" sz="2600" i="1" dirty="0" smtClean="0"/>
              <a:t>imperative mood</a:t>
            </a:r>
            <a:r>
              <a:rPr lang="en-US" sz="2600" dirty="0" smtClean="0"/>
              <a:t>)</a:t>
            </a:r>
          </a:p>
          <a:p>
            <a:pPr marL="285750" indent="-285750">
              <a:buFont typeface="Arial" pitchFamily="34" charset="0"/>
              <a:buChar char="•"/>
            </a:pPr>
            <a:r>
              <a:rPr lang="en-US" sz="2600" dirty="0" smtClean="0">
                <a:latin typeface="Bauhaus 93" pitchFamily="82" charset="0"/>
              </a:rPr>
              <a:t>“</a:t>
            </a:r>
            <a:r>
              <a:rPr lang="en-US" sz="2800" b="1" dirty="0" smtClean="0">
                <a:ln w="12700">
                  <a:solidFill>
                    <a:schemeClr val="tx2">
                      <a:satMod val="155000"/>
                    </a:schemeClr>
                  </a:solidFill>
                  <a:prstDash val="solid"/>
                </a:ln>
                <a:solidFill>
                  <a:schemeClr val="bg1"/>
                </a:solidFill>
                <a:effectLst>
                  <a:outerShdw blurRad="41275" dist="20320" dir="1800000" algn="tl" rotWithShape="0">
                    <a:srgbClr val="000000">
                      <a:alpha val="40000"/>
                    </a:srgbClr>
                  </a:outerShdw>
                </a:effectLst>
                <a:latin typeface="Bauhaus 93" pitchFamily="82" charset="0"/>
              </a:rPr>
              <a:t>Faith</a:t>
            </a:r>
            <a:r>
              <a:rPr lang="en-US" sz="2600" dirty="0" smtClean="0">
                <a:latin typeface="Bauhaus 93" pitchFamily="82" charset="0"/>
              </a:rPr>
              <a:t>” </a:t>
            </a:r>
            <a:r>
              <a:rPr lang="en-US" sz="2600" dirty="0" smtClean="0"/>
              <a:t>embraces what God has </a:t>
            </a:r>
            <a:r>
              <a:rPr lang="en-US" sz="2600" dirty="0" smtClean="0"/>
              <a:t>done</a:t>
            </a:r>
            <a:endParaRPr lang="en-US" sz="2600" dirty="0"/>
          </a:p>
          <a:p>
            <a:pPr marL="285750" indent="-285750">
              <a:buFont typeface="Arial" pitchFamily="34" charset="0"/>
              <a:buChar char="•"/>
            </a:pPr>
            <a:r>
              <a:rPr lang="en-US" sz="2600" dirty="0" smtClean="0">
                <a:latin typeface="Bauhaus 93" pitchFamily="82" charset="0"/>
              </a:rPr>
              <a:t>“</a:t>
            </a:r>
            <a:r>
              <a:rPr lang="en-US" sz="2800" b="1" dirty="0" smtClean="0">
                <a:ln w="12700">
                  <a:solidFill>
                    <a:schemeClr val="tx2">
                      <a:satMod val="155000"/>
                    </a:schemeClr>
                  </a:solidFill>
                  <a:prstDash val="solid"/>
                </a:ln>
                <a:solidFill>
                  <a:schemeClr val="bg1"/>
                </a:solidFill>
                <a:effectLst>
                  <a:outerShdw blurRad="41275" dist="20320" dir="1800000" algn="tl" rotWithShape="0">
                    <a:srgbClr val="000000">
                      <a:alpha val="40000"/>
                    </a:srgbClr>
                  </a:outerShdw>
                </a:effectLst>
                <a:latin typeface="Bauhaus 93" pitchFamily="82" charset="0"/>
                <a:cs typeface="Aharoni" pitchFamily="2" charset="-79"/>
              </a:rPr>
              <a:t>hope</a:t>
            </a:r>
            <a:r>
              <a:rPr lang="en-US" sz="2600" dirty="0" smtClean="0">
                <a:latin typeface="Bauhaus 93" pitchFamily="82" charset="0"/>
              </a:rPr>
              <a:t>” </a:t>
            </a:r>
            <a:r>
              <a:rPr lang="en-US" sz="2600" dirty="0" smtClean="0"/>
              <a:t>anticipates </a:t>
            </a:r>
            <a:r>
              <a:rPr lang="en-US" sz="2600" dirty="0" smtClean="0"/>
              <a:t>what </a:t>
            </a:r>
            <a:r>
              <a:rPr lang="en-US" sz="2600" dirty="0" smtClean="0"/>
              <a:t>God will yet do</a:t>
            </a:r>
            <a:endParaRPr lang="en-US" sz="2600" dirty="0"/>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0" y="3634590"/>
            <a:ext cx="2511425" cy="271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1"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782887" y="3630869"/>
            <a:ext cx="2170113" cy="271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8688145"/>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50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fade">
                                      <p:cBhvr>
                                        <p:cTn id="7" dur="1250"/>
                                        <p:tgtEl>
                                          <p:spTgt spid="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txEl>
                                              <p:pRg st="1" end="1"/>
                                            </p:txEl>
                                          </p:spTgt>
                                        </p:tgtEl>
                                        <p:attrNameLst>
                                          <p:attrName>style.visibility</p:attrName>
                                        </p:attrNameLst>
                                      </p:cBhvr>
                                      <p:to>
                                        <p:strVal val="visible"/>
                                      </p:to>
                                    </p:set>
                                    <p:animEffect transition="in" filter="fade">
                                      <p:cBhvr>
                                        <p:cTn id="12" dur="1000"/>
                                        <p:tgtEl>
                                          <p:spTgt spid="8">
                                            <p:txEl>
                                              <p:pRg st="1" end="1"/>
                                            </p:txEl>
                                          </p:spTgt>
                                        </p:tgtEl>
                                      </p:cBhvr>
                                    </p:animEffect>
                                  </p:childTnLst>
                                </p:cTn>
                              </p:par>
                            </p:childTnLst>
                          </p:cTn>
                        </p:par>
                        <p:par>
                          <p:cTn id="13" fill="hold">
                            <p:stCondLst>
                              <p:cond delay="1000"/>
                            </p:stCondLst>
                            <p:childTnLst>
                              <p:par>
                                <p:cTn id="14" presetID="10" presetClass="entr" presetSubtype="0" fill="hold" grpId="0" nodeType="afterEffect">
                                  <p:stCondLst>
                                    <p:cond delay="0"/>
                                  </p:stCondLst>
                                  <p:childTnLst>
                                    <p:set>
                                      <p:cBhvr>
                                        <p:cTn id="15" dur="1" fill="hold">
                                          <p:stCondLst>
                                            <p:cond delay="0"/>
                                          </p:stCondLst>
                                        </p:cTn>
                                        <p:tgtEl>
                                          <p:spTgt spid="8">
                                            <p:txEl>
                                              <p:pRg st="2" end="2"/>
                                            </p:txEl>
                                          </p:spTgt>
                                        </p:tgtEl>
                                        <p:attrNameLst>
                                          <p:attrName>style.visibility</p:attrName>
                                        </p:attrNameLst>
                                      </p:cBhvr>
                                      <p:to>
                                        <p:strVal val="visible"/>
                                      </p:to>
                                    </p:set>
                                    <p:animEffect transition="in" filter="fade">
                                      <p:cBhvr>
                                        <p:cTn id="16" dur="1000"/>
                                        <p:tgtEl>
                                          <p:spTgt spid="8">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1" presetClass="entr" presetSubtype="1" fill="hold" nodeType="clickEffect">
                                  <p:stCondLst>
                                    <p:cond delay="0"/>
                                  </p:stCondLst>
                                  <p:childTnLst>
                                    <p:set>
                                      <p:cBhvr>
                                        <p:cTn id="20" dur="1" fill="hold">
                                          <p:stCondLst>
                                            <p:cond delay="0"/>
                                          </p:stCondLst>
                                        </p:cTn>
                                        <p:tgtEl>
                                          <p:spTgt spid="2050"/>
                                        </p:tgtEl>
                                        <p:attrNameLst>
                                          <p:attrName>style.visibility</p:attrName>
                                        </p:attrNameLst>
                                      </p:cBhvr>
                                      <p:to>
                                        <p:strVal val="visible"/>
                                      </p:to>
                                    </p:set>
                                    <p:animEffect transition="in" filter="wheel(1)">
                                      <p:cBhvr>
                                        <p:cTn id="21" dur="2000"/>
                                        <p:tgtEl>
                                          <p:spTgt spid="2050"/>
                                        </p:tgtEl>
                                      </p:cBhvr>
                                    </p:animEffect>
                                  </p:childTnLst>
                                </p:cTn>
                              </p:par>
                            </p:childTnLst>
                          </p:cTn>
                        </p:par>
                      </p:childTnLst>
                    </p:cTn>
                  </p:par>
                  <p:par>
                    <p:cTn id="22" fill="hold">
                      <p:stCondLst>
                        <p:cond delay="indefinite"/>
                      </p:stCondLst>
                      <p:childTnLst>
                        <p:par>
                          <p:cTn id="23" fill="hold">
                            <p:stCondLst>
                              <p:cond delay="0"/>
                            </p:stCondLst>
                            <p:childTnLst>
                              <p:par>
                                <p:cTn id="24" presetID="21" presetClass="entr" presetSubtype="1" fill="hold" nodeType="clickEffect">
                                  <p:stCondLst>
                                    <p:cond delay="0"/>
                                  </p:stCondLst>
                                  <p:childTnLst>
                                    <p:set>
                                      <p:cBhvr>
                                        <p:cTn id="25" dur="1" fill="hold">
                                          <p:stCondLst>
                                            <p:cond delay="0"/>
                                          </p:stCondLst>
                                        </p:cTn>
                                        <p:tgtEl>
                                          <p:spTgt spid="2051"/>
                                        </p:tgtEl>
                                        <p:attrNameLst>
                                          <p:attrName>style.visibility</p:attrName>
                                        </p:attrNameLst>
                                      </p:cBhvr>
                                      <p:to>
                                        <p:strVal val="visible"/>
                                      </p:to>
                                    </p:set>
                                    <p:animEffect transition="in" filter="wheel(1)">
                                      <p:cBhvr>
                                        <p:cTn id="26" dur="2000"/>
                                        <p:tgtEl>
                                          <p:spTgt spid="205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2209800" y="2209800"/>
            <a:ext cx="2362200" cy="381000"/>
          </a:xfrm>
          <a:prstGeom prst="rect">
            <a:avLst/>
          </a:prstGeom>
          <a:ln/>
        </p:spPr>
        <p:style>
          <a:lnRef idx="2">
            <a:schemeClr val="accent5"/>
          </a:lnRef>
          <a:fillRef idx="1">
            <a:schemeClr val="lt1"/>
          </a:fillRef>
          <a:effectRef idx="0">
            <a:schemeClr val="accent5"/>
          </a:effectRef>
          <a:fontRef idx="minor">
            <a:schemeClr val="dk1"/>
          </a:fontRef>
        </p:style>
        <p:txBody>
          <a:bodyPr rtlCol="0" anchor="ctr"/>
          <a:lstStyle/>
          <a:p>
            <a:pPr algn="ctr"/>
            <a:endParaRPr lang="en-US"/>
          </a:p>
        </p:txBody>
      </p:sp>
      <p:sp>
        <p:nvSpPr>
          <p:cNvPr id="4" name="TextBox 3"/>
          <p:cNvSpPr txBox="1"/>
          <p:nvPr/>
        </p:nvSpPr>
        <p:spPr>
          <a:xfrm>
            <a:off x="533400" y="4495800"/>
            <a:ext cx="4038600" cy="1371600"/>
          </a:xfrm>
          <a:prstGeom prst="wedgeRectCallout">
            <a:avLst>
              <a:gd name="adj1" fmla="val 43091"/>
              <a:gd name="adj2" fmla="val -259006"/>
            </a:avLst>
          </a:prstGeom>
          <a:effectLst>
            <a:outerShdw blurRad="31750" dist="25400" dir="5400000" rotWithShape="0">
              <a:srgbClr val="000000">
                <a:alpha val="50000"/>
              </a:srgbClr>
            </a:outerShdw>
            <a:softEdge rad="317500"/>
          </a:effectLst>
        </p:spPr>
        <p:style>
          <a:lnRef idx="1">
            <a:schemeClr val="accent2"/>
          </a:lnRef>
          <a:fillRef idx="3">
            <a:schemeClr val="accent2"/>
          </a:fillRef>
          <a:effectRef idx="2">
            <a:schemeClr val="accent2"/>
          </a:effectRef>
          <a:fontRef idx="minor">
            <a:schemeClr val="lt1"/>
          </a:fontRef>
        </p:style>
        <p:txBody>
          <a:bodyPr wrap="none" rtlCol="0">
            <a:prstTxWarp prst="textPlain">
              <a:avLst/>
            </a:prstTxWarp>
            <a:spAutoFit/>
          </a:bodyPr>
          <a:lstStyle/>
          <a:p>
            <a:r>
              <a:rPr lang="en-US" dirty="0" smtClean="0">
                <a:ln>
                  <a:solidFill>
                    <a:schemeClr val="tx1">
                      <a:lumMod val="65000"/>
                      <a:lumOff val="35000"/>
                    </a:schemeClr>
                  </a:solidFill>
                </a:ln>
                <a:effectLst>
                  <a:glow rad="101600">
                    <a:schemeClr val="accent2">
                      <a:satMod val="175000"/>
                      <a:alpha val="40000"/>
                    </a:schemeClr>
                  </a:glow>
                </a:effectLst>
                <a:latin typeface="Aharoni" pitchFamily="2" charset="-79"/>
                <a:cs typeface="Aharoni" pitchFamily="2" charset="-79"/>
              </a:rPr>
              <a:t>HOPE</a:t>
            </a:r>
            <a:endParaRPr lang="en-US" dirty="0">
              <a:ln>
                <a:solidFill>
                  <a:schemeClr val="tx1">
                    <a:lumMod val="65000"/>
                    <a:lumOff val="35000"/>
                  </a:schemeClr>
                </a:solidFill>
              </a:ln>
              <a:effectLst>
                <a:glow rad="101600">
                  <a:schemeClr val="accent2">
                    <a:satMod val="175000"/>
                    <a:alpha val="40000"/>
                  </a:schemeClr>
                </a:glow>
              </a:effectLst>
              <a:latin typeface="Aharoni" pitchFamily="2" charset="-79"/>
              <a:cs typeface="Aharoni" pitchFamily="2" charset="-79"/>
            </a:endParaRPr>
          </a:p>
        </p:txBody>
      </p:sp>
      <p:sp>
        <p:nvSpPr>
          <p:cNvPr id="2" name="Content Placeholder 1"/>
          <p:cNvSpPr>
            <a:spLocks noGrp="1"/>
          </p:cNvSpPr>
          <p:nvPr>
            <p:ph idx="1"/>
          </p:nvPr>
        </p:nvSpPr>
        <p:spPr>
          <a:xfrm>
            <a:off x="380999" y="1719071"/>
            <a:ext cx="8407893" cy="1862329"/>
          </a:xfrm>
        </p:spPr>
        <p:txBody>
          <a:bodyPr>
            <a:normAutofit/>
          </a:bodyPr>
          <a:lstStyle/>
          <a:p>
            <a:pPr marL="45720" indent="0">
              <a:buNone/>
            </a:pPr>
            <a:r>
              <a:rPr lang="en-US" sz="2600" dirty="0" smtClean="0"/>
              <a:t>13  Therefore </a:t>
            </a:r>
            <a:r>
              <a:rPr lang="en-US" sz="2600" dirty="0"/>
              <a:t>gird up the loins of your mind, be sober, and rest your hope fully upon the grace that is to be brought to you at the revelation of Jesus </a:t>
            </a:r>
            <a:r>
              <a:rPr lang="en-US" sz="2600" dirty="0" smtClean="0"/>
              <a:t>Christ</a:t>
            </a:r>
          </a:p>
        </p:txBody>
      </p:sp>
      <p:sp>
        <p:nvSpPr>
          <p:cNvPr id="3" name="Title 2"/>
          <p:cNvSpPr>
            <a:spLocks noGrp="1"/>
          </p:cNvSpPr>
          <p:nvPr>
            <p:ph type="title"/>
          </p:nvPr>
        </p:nvSpPr>
        <p:spPr/>
        <p:txBody>
          <a:bodyPr/>
          <a:lstStyle/>
          <a:p>
            <a:r>
              <a:rPr lang="en-US" dirty="0" smtClean="0"/>
              <a:t>The solution To Complacency</a:t>
            </a:r>
            <a:br>
              <a:rPr lang="en-US" dirty="0" smtClean="0"/>
            </a:br>
            <a:r>
              <a:rPr lang="en-US" sz="4400" dirty="0" smtClean="0">
                <a:latin typeface="Bauhaus 93" pitchFamily="82" charset="0"/>
              </a:rPr>
              <a:t>1 Peter 1:13-16</a:t>
            </a:r>
            <a:endParaRPr lang="en-US" sz="4400" dirty="0">
              <a:latin typeface="Bauhaus 93" pitchFamily="82" charset="0"/>
            </a:endParaRPr>
          </a:p>
        </p:txBody>
      </p:sp>
      <p:cxnSp>
        <p:nvCxnSpPr>
          <p:cNvPr id="7" name="Straight Connector 6"/>
          <p:cNvCxnSpPr/>
          <p:nvPr/>
        </p:nvCxnSpPr>
        <p:spPr>
          <a:xfrm>
            <a:off x="4724400" y="2590800"/>
            <a:ext cx="3886200" cy="0"/>
          </a:xfrm>
          <a:prstGeom prst="line">
            <a:avLst/>
          </a:prstGeom>
          <a:ln w="38100">
            <a:solidFill>
              <a:schemeClr val="accent5"/>
            </a:solidFill>
          </a:ln>
        </p:spPr>
        <p:style>
          <a:lnRef idx="2">
            <a:schemeClr val="accent2"/>
          </a:lnRef>
          <a:fillRef idx="0">
            <a:schemeClr val="accent2"/>
          </a:fillRef>
          <a:effectRef idx="1">
            <a:schemeClr val="accent2"/>
          </a:effectRef>
          <a:fontRef idx="minor">
            <a:schemeClr val="tx1"/>
          </a:fontRef>
        </p:style>
      </p:cxnSp>
      <p:sp>
        <p:nvSpPr>
          <p:cNvPr id="8" name="TextBox 7"/>
          <p:cNvSpPr txBox="1"/>
          <p:nvPr/>
        </p:nvSpPr>
        <p:spPr>
          <a:xfrm>
            <a:off x="5334000" y="3429000"/>
            <a:ext cx="3276600" cy="3046988"/>
          </a:xfrm>
          <a:prstGeom prst="rect">
            <a:avLst/>
          </a:prstGeom>
          <a:noFill/>
        </p:spPr>
        <p:txBody>
          <a:bodyPr wrap="square" rtlCol="0">
            <a:spAutoFit/>
          </a:bodyPr>
          <a:lstStyle/>
          <a:p>
            <a:pPr marL="285750" indent="-285750">
              <a:buFont typeface="Arial" pitchFamily="34" charset="0"/>
              <a:buChar char="•"/>
            </a:pPr>
            <a:r>
              <a:rPr lang="en-US" sz="2400" dirty="0" smtClean="0"/>
              <a:t>Hope rests upon what?</a:t>
            </a:r>
          </a:p>
          <a:p>
            <a:pPr marL="285750" indent="-285750">
              <a:buFont typeface="Arial" pitchFamily="34" charset="0"/>
              <a:buChar char="•"/>
            </a:pPr>
            <a:r>
              <a:rPr lang="en-US" sz="2400" dirty="0" smtClean="0"/>
              <a:t>What is the grace that is to be brought to you?</a:t>
            </a:r>
          </a:p>
          <a:p>
            <a:pPr marL="285750" indent="-285750">
              <a:buFont typeface="Arial" pitchFamily="34" charset="0"/>
              <a:buChar char="•"/>
            </a:pPr>
            <a:r>
              <a:rPr lang="en-US" sz="2400" dirty="0" smtClean="0"/>
              <a:t>When is the grace going to be brought to you?</a:t>
            </a:r>
            <a:endParaRPr lang="en-US" sz="2400" dirty="0"/>
          </a:p>
        </p:txBody>
      </p:sp>
      <p:cxnSp>
        <p:nvCxnSpPr>
          <p:cNvPr id="9" name="Straight Connector 8"/>
          <p:cNvCxnSpPr/>
          <p:nvPr/>
        </p:nvCxnSpPr>
        <p:spPr>
          <a:xfrm>
            <a:off x="533400" y="2971800"/>
            <a:ext cx="7620000" cy="0"/>
          </a:xfrm>
          <a:prstGeom prst="line">
            <a:avLst/>
          </a:prstGeom>
          <a:ln w="38100">
            <a:solidFill>
              <a:schemeClr val="accent5"/>
            </a:solidFill>
          </a:ln>
        </p:spPr>
        <p:style>
          <a:lnRef idx="2">
            <a:schemeClr val="accent2"/>
          </a:lnRef>
          <a:fillRef idx="0">
            <a:schemeClr val="accent2"/>
          </a:fillRef>
          <a:effectRef idx="1">
            <a:schemeClr val="accent2"/>
          </a:effectRef>
          <a:fontRef idx="minor">
            <a:schemeClr val="tx1"/>
          </a:fontRef>
        </p:style>
      </p:cxnSp>
      <p:cxnSp>
        <p:nvCxnSpPr>
          <p:cNvPr id="11" name="Straight Connector 10"/>
          <p:cNvCxnSpPr/>
          <p:nvPr/>
        </p:nvCxnSpPr>
        <p:spPr>
          <a:xfrm>
            <a:off x="533400" y="3352800"/>
            <a:ext cx="914400" cy="0"/>
          </a:xfrm>
          <a:prstGeom prst="line">
            <a:avLst/>
          </a:prstGeom>
          <a:ln w="38100">
            <a:solidFill>
              <a:schemeClr val="accent5"/>
            </a:solidFill>
          </a:ln>
        </p:spPr>
        <p:style>
          <a:lnRef idx="2">
            <a:schemeClr val="accent2"/>
          </a:lnRef>
          <a:fillRef idx="0">
            <a:schemeClr val="accent2"/>
          </a:fillRef>
          <a:effectRef idx="1">
            <a:schemeClr val="accent2"/>
          </a:effectRef>
          <a:fontRef idx="minor">
            <a:schemeClr val="tx1"/>
          </a:fontRef>
        </p:style>
      </p:cxnSp>
      <p:cxnSp>
        <p:nvCxnSpPr>
          <p:cNvPr id="6" name="Straight Connector 5"/>
          <p:cNvCxnSpPr/>
          <p:nvPr/>
        </p:nvCxnSpPr>
        <p:spPr>
          <a:xfrm>
            <a:off x="533400" y="6019800"/>
            <a:ext cx="40386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533400" y="6057900"/>
            <a:ext cx="4019550" cy="523220"/>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pPr algn="ctr"/>
            <a:r>
              <a:rPr lang="en-US" sz="2800" spc="300" dirty="0" smtClean="0">
                <a:latin typeface="Impact" pitchFamily="34" charset="0"/>
              </a:rPr>
              <a:t>Grace To Be Brought</a:t>
            </a:r>
            <a:endParaRPr lang="en-US" sz="2800" spc="300" dirty="0">
              <a:latin typeface="Impact" pitchFamily="34" charset="0"/>
            </a:endParaRPr>
          </a:p>
        </p:txBody>
      </p:sp>
    </p:spTree>
    <p:extLst>
      <p:ext uri="{BB962C8B-B14F-4D97-AF65-F5344CB8AC3E}">
        <p14:creationId xmlns:p14="http://schemas.microsoft.com/office/powerpoint/2010/main" val="31118203"/>
      </p:ext>
    </p:extLst>
  </p:cSld>
  <p:clrMapOvr>
    <a:masterClrMapping/>
  </p:clrMapOvr>
  <mc:AlternateContent xmlns:mc="http://schemas.openxmlformats.org/markup-compatibility/2006" xmlns:p14="http://schemas.microsoft.com/office/powerpoint/2010/main">
    <mc:Choice Requires="p14">
      <p:transition spd="slow" p14:dur="1500">
        <p:split orient="vert" dir="in"/>
      </p:transition>
    </mc:Choice>
    <mc:Fallback xmlns="">
      <p:transition spd="slow">
        <p:split orient="vert" dir="in"/>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8"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33400" y="4495800"/>
            <a:ext cx="4038600" cy="1371600"/>
          </a:xfrm>
          <a:prstGeom prst="wedgeRectCallout">
            <a:avLst>
              <a:gd name="adj1" fmla="val 43091"/>
              <a:gd name="adj2" fmla="val -259006"/>
            </a:avLst>
          </a:prstGeom>
          <a:effectLst>
            <a:outerShdw blurRad="31750" dist="25400" dir="5400000" rotWithShape="0">
              <a:srgbClr val="000000">
                <a:alpha val="50000"/>
              </a:srgbClr>
            </a:outerShdw>
            <a:softEdge rad="317500"/>
          </a:effectLst>
        </p:spPr>
        <p:style>
          <a:lnRef idx="1">
            <a:schemeClr val="accent2"/>
          </a:lnRef>
          <a:fillRef idx="3">
            <a:schemeClr val="accent2"/>
          </a:fillRef>
          <a:effectRef idx="2">
            <a:schemeClr val="accent2"/>
          </a:effectRef>
          <a:fontRef idx="minor">
            <a:schemeClr val="lt1"/>
          </a:fontRef>
        </p:style>
        <p:txBody>
          <a:bodyPr wrap="none" rtlCol="0">
            <a:prstTxWarp prst="textPlain">
              <a:avLst/>
            </a:prstTxWarp>
            <a:spAutoFit/>
          </a:bodyPr>
          <a:lstStyle/>
          <a:p>
            <a:r>
              <a:rPr lang="en-US" dirty="0" smtClean="0">
                <a:ln>
                  <a:solidFill>
                    <a:schemeClr val="tx1">
                      <a:lumMod val="65000"/>
                      <a:lumOff val="35000"/>
                    </a:schemeClr>
                  </a:solidFill>
                </a:ln>
                <a:effectLst>
                  <a:glow rad="101600">
                    <a:schemeClr val="accent2">
                      <a:satMod val="175000"/>
                      <a:alpha val="40000"/>
                    </a:schemeClr>
                  </a:glow>
                </a:effectLst>
                <a:latin typeface="Aharoni" pitchFamily="2" charset="-79"/>
                <a:cs typeface="Aharoni" pitchFamily="2" charset="-79"/>
              </a:rPr>
              <a:t>HOPE</a:t>
            </a:r>
            <a:endParaRPr lang="en-US" dirty="0">
              <a:ln>
                <a:solidFill>
                  <a:schemeClr val="tx1">
                    <a:lumMod val="65000"/>
                    <a:lumOff val="35000"/>
                  </a:schemeClr>
                </a:solidFill>
              </a:ln>
              <a:effectLst>
                <a:glow rad="101600">
                  <a:schemeClr val="accent2">
                    <a:satMod val="175000"/>
                    <a:alpha val="40000"/>
                  </a:schemeClr>
                </a:glow>
              </a:effectLst>
              <a:latin typeface="Aharoni" pitchFamily="2" charset="-79"/>
              <a:cs typeface="Aharoni" pitchFamily="2" charset="-79"/>
            </a:endParaRPr>
          </a:p>
        </p:txBody>
      </p:sp>
      <p:sp>
        <p:nvSpPr>
          <p:cNvPr id="2" name="Content Placeholder 1"/>
          <p:cNvSpPr>
            <a:spLocks noGrp="1"/>
          </p:cNvSpPr>
          <p:nvPr>
            <p:ph idx="1"/>
          </p:nvPr>
        </p:nvSpPr>
        <p:spPr>
          <a:xfrm>
            <a:off x="380999" y="1719071"/>
            <a:ext cx="8407893" cy="1862329"/>
          </a:xfrm>
        </p:spPr>
        <p:txBody>
          <a:bodyPr>
            <a:normAutofit/>
          </a:bodyPr>
          <a:lstStyle/>
          <a:p>
            <a:pPr marL="45720" indent="0">
              <a:buNone/>
            </a:pPr>
            <a:r>
              <a:rPr lang="en-US" sz="2600" dirty="0" smtClean="0"/>
              <a:t>13  Therefore </a:t>
            </a:r>
            <a:r>
              <a:rPr lang="en-US" sz="2600" dirty="0"/>
              <a:t>gird up the loins of your mind, be sober, and rest your hope fully upon the grace that is to be brought to you at the revelation of Jesus </a:t>
            </a:r>
            <a:r>
              <a:rPr lang="en-US" sz="2600" dirty="0" smtClean="0"/>
              <a:t>Christ</a:t>
            </a:r>
          </a:p>
        </p:txBody>
      </p:sp>
      <p:sp>
        <p:nvSpPr>
          <p:cNvPr id="3" name="Title 2"/>
          <p:cNvSpPr>
            <a:spLocks noGrp="1"/>
          </p:cNvSpPr>
          <p:nvPr>
            <p:ph type="title"/>
          </p:nvPr>
        </p:nvSpPr>
        <p:spPr/>
        <p:txBody>
          <a:bodyPr/>
          <a:lstStyle/>
          <a:p>
            <a:r>
              <a:rPr lang="en-US" dirty="0" smtClean="0"/>
              <a:t>The solution To Complacency</a:t>
            </a:r>
            <a:br>
              <a:rPr lang="en-US" dirty="0" smtClean="0"/>
            </a:br>
            <a:r>
              <a:rPr lang="en-US" sz="4400" dirty="0" smtClean="0">
                <a:latin typeface="Bauhaus 93" pitchFamily="82" charset="0"/>
              </a:rPr>
              <a:t>1 Peter 1:13-16</a:t>
            </a:r>
            <a:endParaRPr lang="en-US" sz="4400" dirty="0">
              <a:latin typeface="Bauhaus 93" pitchFamily="82" charset="0"/>
            </a:endParaRPr>
          </a:p>
        </p:txBody>
      </p:sp>
      <p:cxnSp>
        <p:nvCxnSpPr>
          <p:cNvPr id="7" name="Straight Connector 6"/>
          <p:cNvCxnSpPr/>
          <p:nvPr/>
        </p:nvCxnSpPr>
        <p:spPr>
          <a:xfrm>
            <a:off x="4724400" y="2590800"/>
            <a:ext cx="3886200" cy="0"/>
          </a:xfrm>
          <a:prstGeom prst="line">
            <a:avLst/>
          </a:prstGeom>
          <a:ln w="38100">
            <a:solidFill>
              <a:schemeClr val="accent5"/>
            </a:solidFill>
          </a:ln>
        </p:spPr>
        <p:style>
          <a:lnRef idx="2">
            <a:schemeClr val="accent2"/>
          </a:lnRef>
          <a:fillRef idx="0">
            <a:schemeClr val="accent2"/>
          </a:fillRef>
          <a:effectRef idx="1">
            <a:schemeClr val="accent2"/>
          </a:effectRef>
          <a:fontRef idx="minor">
            <a:schemeClr val="tx1"/>
          </a:fontRef>
        </p:style>
      </p:cxnSp>
      <p:sp>
        <p:nvSpPr>
          <p:cNvPr id="8" name="TextBox 7"/>
          <p:cNvSpPr txBox="1"/>
          <p:nvPr/>
        </p:nvSpPr>
        <p:spPr>
          <a:xfrm>
            <a:off x="5334000" y="3429000"/>
            <a:ext cx="3429000" cy="3108543"/>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sz="2800" dirty="0"/>
              <a:t>“because of the hope which is laid up for you in heaven, of which you heard before in the word of the truth of the </a:t>
            </a:r>
            <a:r>
              <a:rPr lang="en-US" sz="2800" dirty="0" smtClean="0"/>
              <a:t>gospel” (Col. 1:5)</a:t>
            </a:r>
            <a:endParaRPr lang="en-US" sz="2800" dirty="0"/>
          </a:p>
        </p:txBody>
      </p:sp>
      <p:cxnSp>
        <p:nvCxnSpPr>
          <p:cNvPr id="9" name="Straight Connector 8"/>
          <p:cNvCxnSpPr/>
          <p:nvPr/>
        </p:nvCxnSpPr>
        <p:spPr>
          <a:xfrm>
            <a:off x="533400" y="2971800"/>
            <a:ext cx="7620000" cy="0"/>
          </a:xfrm>
          <a:prstGeom prst="line">
            <a:avLst/>
          </a:prstGeom>
          <a:ln w="38100">
            <a:solidFill>
              <a:schemeClr val="accent5"/>
            </a:solidFill>
          </a:ln>
        </p:spPr>
        <p:style>
          <a:lnRef idx="2">
            <a:schemeClr val="accent2"/>
          </a:lnRef>
          <a:fillRef idx="0">
            <a:schemeClr val="accent2"/>
          </a:fillRef>
          <a:effectRef idx="1">
            <a:schemeClr val="accent2"/>
          </a:effectRef>
          <a:fontRef idx="minor">
            <a:schemeClr val="tx1"/>
          </a:fontRef>
        </p:style>
      </p:cxnSp>
      <p:cxnSp>
        <p:nvCxnSpPr>
          <p:cNvPr id="11" name="Straight Connector 10"/>
          <p:cNvCxnSpPr/>
          <p:nvPr/>
        </p:nvCxnSpPr>
        <p:spPr>
          <a:xfrm>
            <a:off x="533400" y="3352800"/>
            <a:ext cx="914400" cy="0"/>
          </a:xfrm>
          <a:prstGeom prst="line">
            <a:avLst/>
          </a:prstGeom>
          <a:ln w="38100">
            <a:solidFill>
              <a:schemeClr val="accent5"/>
            </a:solidFill>
          </a:ln>
        </p:spPr>
        <p:style>
          <a:lnRef idx="2">
            <a:schemeClr val="accent2"/>
          </a:lnRef>
          <a:fillRef idx="0">
            <a:schemeClr val="accent2"/>
          </a:fillRef>
          <a:effectRef idx="1">
            <a:schemeClr val="accent2"/>
          </a:effectRef>
          <a:fontRef idx="minor">
            <a:schemeClr val="tx1"/>
          </a:fontRef>
        </p:style>
      </p:cxnSp>
      <p:cxnSp>
        <p:nvCxnSpPr>
          <p:cNvPr id="10" name="Straight Connector 9"/>
          <p:cNvCxnSpPr/>
          <p:nvPr/>
        </p:nvCxnSpPr>
        <p:spPr>
          <a:xfrm>
            <a:off x="533400" y="6019800"/>
            <a:ext cx="40386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533400" y="6057900"/>
            <a:ext cx="4019550" cy="523220"/>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pPr algn="ctr"/>
            <a:r>
              <a:rPr lang="en-US" sz="2800" spc="300" dirty="0" smtClean="0">
                <a:latin typeface="Impact" pitchFamily="34" charset="0"/>
              </a:rPr>
              <a:t>Grace To Be Brought</a:t>
            </a:r>
            <a:endParaRPr lang="en-US" sz="2800" spc="300" dirty="0">
              <a:latin typeface="Impact" pitchFamily="34" charset="0"/>
            </a:endParaRPr>
          </a:p>
        </p:txBody>
      </p:sp>
    </p:spTree>
    <p:extLst>
      <p:ext uri="{BB962C8B-B14F-4D97-AF65-F5344CB8AC3E}">
        <p14:creationId xmlns:p14="http://schemas.microsoft.com/office/powerpoint/2010/main" val="224797857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33400" y="4495800"/>
            <a:ext cx="4038600" cy="1371600"/>
          </a:xfrm>
          <a:prstGeom prst="wedgeRectCallout">
            <a:avLst>
              <a:gd name="adj1" fmla="val 43091"/>
              <a:gd name="adj2" fmla="val -259006"/>
            </a:avLst>
          </a:prstGeom>
          <a:effectLst>
            <a:outerShdw blurRad="31750" dist="25400" dir="5400000" rotWithShape="0">
              <a:srgbClr val="000000">
                <a:alpha val="50000"/>
              </a:srgbClr>
            </a:outerShdw>
            <a:softEdge rad="317500"/>
          </a:effectLst>
        </p:spPr>
        <p:style>
          <a:lnRef idx="1">
            <a:schemeClr val="accent2"/>
          </a:lnRef>
          <a:fillRef idx="3">
            <a:schemeClr val="accent2"/>
          </a:fillRef>
          <a:effectRef idx="2">
            <a:schemeClr val="accent2"/>
          </a:effectRef>
          <a:fontRef idx="minor">
            <a:schemeClr val="lt1"/>
          </a:fontRef>
        </p:style>
        <p:txBody>
          <a:bodyPr wrap="none" rtlCol="0">
            <a:prstTxWarp prst="textPlain">
              <a:avLst/>
            </a:prstTxWarp>
            <a:spAutoFit/>
          </a:bodyPr>
          <a:lstStyle/>
          <a:p>
            <a:r>
              <a:rPr lang="en-US" dirty="0" smtClean="0">
                <a:ln>
                  <a:solidFill>
                    <a:schemeClr val="tx1">
                      <a:lumMod val="65000"/>
                      <a:lumOff val="35000"/>
                    </a:schemeClr>
                  </a:solidFill>
                </a:ln>
                <a:solidFill>
                  <a:prstClr val="white"/>
                </a:solidFill>
                <a:effectLst>
                  <a:glow rad="101600">
                    <a:srgbClr val="BF974D">
                      <a:satMod val="175000"/>
                      <a:alpha val="40000"/>
                    </a:srgbClr>
                  </a:glow>
                </a:effectLst>
                <a:latin typeface="Aharoni" pitchFamily="2" charset="-79"/>
                <a:cs typeface="Aharoni" pitchFamily="2" charset="-79"/>
              </a:rPr>
              <a:t>HOPE</a:t>
            </a:r>
            <a:endParaRPr lang="en-US" dirty="0">
              <a:ln>
                <a:solidFill>
                  <a:schemeClr val="tx1">
                    <a:lumMod val="65000"/>
                    <a:lumOff val="35000"/>
                  </a:schemeClr>
                </a:solidFill>
              </a:ln>
              <a:solidFill>
                <a:prstClr val="white"/>
              </a:solidFill>
              <a:effectLst>
                <a:glow rad="101600">
                  <a:srgbClr val="BF974D">
                    <a:satMod val="175000"/>
                    <a:alpha val="40000"/>
                  </a:srgbClr>
                </a:glow>
              </a:effectLst>
              <a:latin typeface="Aharoni" pitchFamily="2" charset="-79"/>
              <a:cs typeface="Aharoni" pitchFamily="2" charset="-79"/>
            </a:endParaRPr>
          </a:p>
        </p:txBody>
      </p:sp>
      <p:sp>
        <p:nvSpPr>
          <p:cNvPr id="2" name="Content Placeholder 1"/>
          <p:cNvSpPr>
            <a:spLocks noGrp="1"/>
          </p:cNvSpPr>
          <p:nvPr>
            <p:ph idx="1"/>
          </p:nvPr>
        </p:nvSpPr>
        <p:spPr>
          <a:xfrm>
            <a:off x="380999" y="1719071"/>
            <a:ext cx="8407893" cy="1862329"/>
          </a:xfrm>
        </p:spPr>
        <p:txBody>
          <a:bodyPr>
            <a:normAutofit/>
          </a:bodyPr>
          <a:lstStyle/>
          <a:p>
            <a:pPr marL="45720" indent="0">
              <a:buNone/>
            </a:pPr>
            <a:r>
              <a:rPr lang="en-US" sz="2600" dirty="0" smtClean="0"/>
              <a:t>13  Therefore </a:t>
            </a:r>
            <a:r>
              <a:rPr lang="en-US" sz="2600" dirty="0"/>
              <a:t>gird up the loins of your mind, be sober, and rest your hope fully upon the grace that is to be brought to you at the revelation of Jesus </a:t>
            </a:r>
            <a:r>
              <a:rPr lang="en-US" sz="2600" dirty="0" smtClean="0"/>
              <a:t>Christ</a:t>
            </a:r>
          </a:p>
        </p:txBody>
      </p:sp>
      <p:sp>
        <p:nvSpPr>
          <p:cNvPr id="3" name="Title 2"/>
          <p:cNvSpPr>
            <a:spLocks noGrp="1"/>
          </p:cNvSpPr>
          <p:nvPr>
            <p:ph type="title"/>
          </p:nvPr>
        </p:nvSpPr>
        <p:spPr/>
        <p:txBody>
          <a:bodyPr/>
          <a:lstStyle/>
          <a:p>
            <a:r>
              <a:rPr lang="en-US" dirty="0" smtClean="0"/>
              <a:t>The solution To Complacency</a:t>
            </a:r>
            <a:br>
              <a:rPr lang="en-US" dirty="0" smtClean="0"/>
            </a:br>
            <a:r>
              <a:rPr lang="en-US" sz="4400" dirty="0" smtClean="0">
                <a:latin typeface="Bauhaus 93" pitchFamily="82" charset="0"/>
              </a:rPr>
              <a:t>1 Peter 1:13-16</a:t>
            </a:r>
            <a:endParaRPr lang="en-US" sz="4400" dirty="0">
              <a:latin typeface="Bauhaus 93" pitchFamily="82" charset="0"/>
            </a:endParaRPr>
          </a:p>
        </p:txBody>
      </p:sp>
      <p:cxnSp>
        <p:nvCxnSpPr>
          <p:cNvPr id="7" name="Straight Connector 6"/>
          <p:cNvCxnSpPr/>
          <p:nvPr/>
        </p:nvCxnSpPr>
        <p:spPr>
          <a:xfrm>
            <a:off x="4724400" y="2590800"/>
            <a:ext cx="3886200" cy="0"/>
          </a:xfrm>
          <a:prstGeom prst="line">
            <a:avLst/>
          </a:prstGeom>
          <a:ln w="38100">
            <a:solidFill>
              <a:schemeClr val="accent5"/>
            </a:solidFill>
          </a:ln>
        </p:spPr>
        <p:style>
          <a:lnRef idx="2">
            <a:schemeClr val="accent2"/>
          </a:lnRef>
          <a:fillRef idx="0">
            <a:schemeClr val="accent2"/>
          </a:fillRef>
          <a:effectRef idx="1">
            <a:schemeClr val="accent2"/>
          </a:effectRef>
          <a:fontRef idx="minor">
            <a:schemeClr val="tx1"/>
          </a:fontRef>
        </p:style>
      </p:cxnSp>
      <p:sp>
        <p:nvSpPr>
          <p:cNvPr id="8" name="TextBox 7"/>
          <p:cNvSpPr txBox="1"/>
          <p:nvPr/>
        </p:nvSpPr>
        <p:spPr>
          <a:xfrm>
            <a:off x="5334000" y="3124200"/>
            <a:ext cx="3429000" cy="3539430"/>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en-US" sz="2800" dirty="0" smtClean="0">
                <a:solidFill>
                  <a:prstClr val="black"/>
                </a:solidFill>
              </a:rPr>
              <a:t>“For </a:t>
            </a:r>
            <a:r>
              <a:rPr lang="en-US" sz="2800" dirty="0">
                <a:solidFill>
                  <a:prstClr val="black"/>
                </a:solidFill>
              </a:rPr>
              <a:t>you died, and your life is hidden with Christ in </a:t>
            </a:r>
            <a:r>
              <a:rPr lang="en-US" sz="2800" dirty="0" smtClean="0">
                <a:solidFill>
                  <a:prstClr val="black"/>
                </a:solidFill>
              </a:rPr>
              <a:t>God. When </a:t>
            </a:r>
            <a:r>
              <a:rPr lang="en-US" sz="2800" dirty="0">
                <a:solidFill>
                  <a:prstClr val="black"/>
                </a:solidFill>
              </a:rPr>
              <a:t>Christ who is our life appears, then you also will appear with Him in </a:t>
            </a:r>
            <a:r>
              <a:rPr lang="en-US" sz="2800" dirty="0" smtClean="0">
                <a:solidFill>
                  <a:prstClr val="black"/>
                </a:solidFill>
              </a:rPr>
              <a:t>glory” (Col. 3:3, 4)</a:t>
            </a:r>
            <a:endParaRPr lang="en-US" sz="2800" dirty="0">
              <a:solidFill>
                <a:prstClr val="black"/>
              </a:solidFill>
            </a:endParaRPr>
          </a:p>
        </p:txBody>
      </p:sp>
      <p:cxnSp>
        <p:nvCxnSpPr>
          <p:cNvPr id="9" name="Straight Connector 8"/>
          <p:cNvCxnSpPr/>
          <p:nvPr/>
        </p:nvCxnSpPr>
        <p:spPr>
          <a:xfrm>
            <a:off x="533400" y="2971800"/>
            <a:ext cx="7620000" cy="0"/>
          </a:xfrm>
          <a:prstGeom prst="line">
            <a:avLst/>
          </a:prstGeom>
          <a:ln w="38100">
            <a:solidFill>
              <a:schemeClr val="accent5"/>
            </a:solidFill>
          </a:ln>
        </p:spPr>
        <p:style>
          <a:lnRef idx="2">
            <a:schemeClr val="accent2"/>
          </a:lnRef>
          <a:fillRef idx="0">
            <a:schemeClr val="accent2"/>
          </a:fillRef>
          <a:effectRef idx="1">
            <a:schemeClr val="accent2"/>
          </a:effectRef>
          <a:fontRef idx="minor">
            <a:schemeClr val="tx1"/>
          </a:fontRef>
        </p:style>
      </p:cxnSp>
      <p:cxnSp>
        <p:nvCxnSpPr>
          <p:cNvPr id="11" name="Straight Connector 10"/>
          <p:cNvCxnSpPr/>
          <p:nvPr/>
        </p:nvCxnSpPr>
        <p:spPr>
          <a:xfrm>
            <a:off x="533400" y="3352800"/>
            <a:ext cx="914400" cy="0"/>
          </a:xfrm>
          <a:prstGeom prst="line">
            <a:avLst/>
          </a:prstGeom>
          <a:ln w="38100">
            <a:solidFill>
              <a:schemeClr val="accent5"/>
            </a:solidFill>
          </a:ln>
        </p:spPr>
        <p:style>
          <a:lnRef idx="2">
            <a:schemeClr val="accent2"/>
          </a:lnRef>
          <a:fillRef idx="0">
            <a:schemeClr val="accent2"/>
          </a:fillRef>
          <a:effectRef idx="1">
            <a:schemeClr val="accent2"/>
          </a:effectRef>
          <a:fontRef idx="minor">
            <a:schemeClr val="tx1"/>
          </a:fontRef>
        </p:style>
      </p:cxnSp>
      <p:cxnSp>
        <p:nvCxnSpPr>
          <p:cNvPr id="10" name="Straight Connector 9"/>
          <p:cNvCxnSpPr/>
          <p:nvPr/>
        </p:nvCxnSpPr>
        <p:spPr>
          <a:xfrm>
            <a:off x="533400" y="6019800"/>
            <a:ext cx="40386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533400" y="6057900"/>
            <a:ext cx="4019550" cy="523220"/>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pPr algn="ctr"/>
            <a:r>
              <a:rPr lang="en-US" sz="2800" spc="300" dirty="0" smtClean="0">
                <a:latin typeface="Impact" pitchFamily="34" charset="0"/>
              </a:rPr>
              <a:t>Grace To Be Brought</a:t>
            </a:r>
            <a:endParaRPr lang="en-US" sz="2800" spc="300" dirty="0">
              <a:latin typeface="Impact" pitchFamily="34" charset="0"/>
            </a:endParaRPr>
          </a:p>
        </p:txBody>
      </p:sp>
    </p:spTree>
    <p:extLst>
      <p:ext uri="{BB962C8B-B14F-4D97-AF65-F5344CB8AC3E}">
        <p14:creationId xmlns:p14="http://schemas.microsoft.com/office/powerpoint/2010/main" val="215773803"/>
      </p:ext>
    </p:extLst>
  </p:cSld>
  <p:clrMapOvr>
    <a:masterClrMapping/>
  </p:clrMapOvr>
  <p:transition spd="slow">
    <p:randomBar dir="vert"/>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Steven\AppData\Local\Microsoft\Windows\Temporary Internet Files\Content.IE5\PH0PN3PQ\MC900437084[1].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80160" y="2971800"/>
            <a:ext cx="2194560" cy="219456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533400" y="4495800"/>
            <a:ext cx="4038600" cy="1371600"/>
          </a:xfrm>
          <a:prstGeom prst="wedgeRectCallout">
            <a:avLst>
              <a:gd name="adj1" fmla="val 43091"/>
              <a:gd name="adj2" fmla="val -259006"/>
            </a:avLst>
          </a:prstGeom>
          <a:effectLst>
            <a:outerShdw blurRad="31750" dist="25400" dir="5400000" rotWithShape="0">
              <a:srgbClr val="000000">
                <a:alpha val="50000"/>
              </a:srgbClr>
            </a:outerShdw>
            <a:softEdge rad="317500"/>
          </a:effectLst>
        </p:spPr>
        <p:style>
          <a:lnRef idx="1">
            <a:schemeClr val="accent2"/>
          </a:lnRef>
          <a:fillRef idx="3">
            <a:schemeClr val="accent2"/>
          </a:fillRef>
          <a:effectRef idx="2">
            <a:schemeClr val="accent2"/>
          </a:effectRef>
          <a:fontRef idx="minor">
            <a:schemeClr val="lt1"/>
          </a:fontRef>
        </p:style>
        <p:txBody>
          <a:bodyPr wrap="none" rtlCol="0">
            <a:prstTxWarp prst="textPlain">
              <a:avLst/>
            </a:prstTxWarp>
            <a:spAutoFit/>
          </a:bodyPr>
          <a:lstStyle/>
          <a:p>
            <a:r>
              <a:rPr lang="en-US" dirty="0" smtClean="0">
                <a:ln>
                  <a:solidFill>
                    <a:schemeClr val="tx1">
                      <a:lumMod val="65000"/>
                      <a:lumOff val="35000"/>
                    </a:schemeClr>
                  </a:solidFill>
                </a:ln>
                <a:solidFill>
                  <a:prstClr val="white"/>
                </a:solidFill>
                <a:effectLst>
                  <a:glow rad="101600">
                    <a:srgbClr val="BF974D">
                      <a:satMod val="175000"/>
                      <a:alpha val="40000"/>
                    </a:srgbClr>
                  </a:glow>
                </a:effectLst>
                <a:latin typeface="Aharoni" pitchFamily="2" charset="-79"/>
                <a:cs typeface="Aharoni" pitchFamily="2" charset="-79"/>
              </a:rPr>
              <a:t>HOPE</a:t>
            </a:r>
            <a:endParaRPr lang="en-US" dirty="0">
              <a:ln>
                <a:solidFill>
                  <a:schemeClr val="tx1">
                    <a:lumMod val="65000"/>
                    <a:lumOff val="35000"/>
                  </a:schemeClr>
                </a:solidFill>
              </a:ln>
              <a:solidFill>
                <a:prstClr val="white"/>
              </a:solidFill>
              <a:effectLst>
                <a:glow rad="101600">
                  <a:srgbClr val="BF974D">
                    <a:satMod val="175000"/>
                    <a:alpha val="40000"/>
                  </a:srgbClr>
                </a:glow>
              </a:effectLst>
              <a:latin typeface="Aharoni" pitchFamily="2" charset="-79"/>
              <a:cs typeface="Aharoni" pitchFamily="2" charset="-79"/>
            </a:endParaRPr>
          </a:p>
        </p:txBody>
      </p:sp>
      <p:sp>
        <p:nvSpPr>
          <p:cNvPr id="2" name="Content Placeholder 1"/>
          <p:cNvSpPr>
            <a:spLocks noGrp="1"/>
          </p:cNvSpPr>
          <p:nvPr>
            <p:ph idx="1"/>
          </p:nvPr>
        </p:nvSpPr>
        <p:spPr>
          <a:xfrm>
            <a:off x="380999" y="1719071"/>
            <a:ext cx="8407893" cy="1862329"/>
          </a:xfrm>
        </p:spPr>
        <p:txBody>
          <a:bodyPr>
            <a:normAutofit/>
          </a:bodyPr>
          <a:lstStyle/>
          <a:p>
            <a:pPr marL="45720" indent="0">
              <a:buNone/>
            </a:pPr>
            <a:r>
              <a:rPr lang="en-US" sz="2600" dirty="0" smtClean="0"/>
              <a:t>13  Therefore </a:t>
            </a:r>
            <a:r>
              <a:rPr lang="en-US" sz="2600" dirty="0"/>
              <a:t>gird up the loins of your mind, be sober, and rest your hope fully upon the grace that is to be brought to you at the revelation of Jesus </a:t>
            </a:r>
            <a:r>
              <a:rPr lang="en-US" sz="2600" dirty="0" smtClean="0"/>
              <a:t>Christ</a:t>
            </a:r>
          </a:p>
        </p:txBody>
      </p:sp>
      <p:sp>
        <p:nvSpPr>
          <p:cNvPr id="3" name="Title 2"/>
          <p:cNvSpPr>
            <a:spLocks noGrp="1"/>
          </p:cNvSpPr>
          <p:nvPr>
            <p:ph type="title"/>
          </p:nvPr>
        </p:nvSpPr>
        <p:spPr/>
        <p:txBody>
          <a:bodyPr/>
          <a:lstStyle/>
          <a:p>
            <a:r>
              <a:rPr lang="en-US" dirty="0" smtClean="0"/>
              <a:t>The solution To Complacency</a:t>
            </a:r>
            <a:br>
              <a:rPr lang="en-US" dirty="0" smtClean="0"/>
            </a:br>
            <a:r>
              <a:rPr lang="en-US" sz="4400" dirty="0" smtClean="0">
                <a:latin typeface="Bauhaus 93" pitchFamily="82" charset="0"/>
              </a:rPr>
              <a:t>1 Peter 1:13-16</a:t>
            </a:r>
            <a:endParaRPr lang="en-US" sz="4400" dirty="0">
              <a:latin typeface="Bauhaus 93" pitchFamily="82" charset="0"/>
            </a:endParaRPr>
          </a:p>
        </p:txBody>
      </p:sp>
      <p:cxnSp>
        <p:nvCxnSpPr>
          <p:cNvPr id="7" name="Straight Connector 6"/>
          <p:cNvCxnSpPr/>
          <p:nvPr/>
        </p:nvCxnSpPr>
        <p:spPr>
          <a:xfrm>
            <a:off x="4724400" y="2590800"/>
            <a:ext cx="3886200" cy="0"/>
          </a:xfrm>
          <a:prstGeom prst="line">
            <a:avLst/>
          </a:prstGeom>
          <a:ln w="38100">
            <a:solidFill>
              <a:schemeClr val="accent5"/>
            </a:solidFill>
          </a:ln>
        </p:spPr>
        <p:style>
          <a:lnRef idx="2">
            <a:schemeClr val="accent2"/>
          </a:lnRef>
          <a:fillRef idx="0">
            <a:schemeClr val="accent2"/>
          </a:fillRef>
          <a:effectRef idx="1">
            <a:schemeClr val="accent2"/>
          </a:effectRef>
          <a:fontRef idx="minor">
            <a:schemeClr val="tx1"/>
          </a:fontRef>
        </p:style>
      </p:cxnSp>
      <p:sp>
        <p:nvSpPr>
          <p:cNvPr id="8" name="TextBox 7"/>
          <p:cNvSpPr txBox="1"/>
          <p:nvPr/>
        </p:nvSpPr>
        <p:spPr>
          <a:xfrm>
            <a:off x="5257800" y="3444657"/>
            <a:ext cx="3581400" cy="3108543"/>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sz="2800" dirty="0" smtClean="0">
                <a:solidFill>
                  <a:prstClr val="black"/>
                </a:solidFill>
              </a:rPr>
              <a:t>“But </a:t>
            </a:r>
            <a:r>
              <a:rPr lang="en-US" sz="2800" dirty="0">
                <a:solidFill>
                  <a:prstClr val="black"/>
                </a:solidFill>
              </a:rPr>
              <a:t>let us who are of the day be sober, putting on the </a:t>
            </a:r>
            <a:r>
              <a:rPr lang="en-US" sz="2800" dirty="0" smtClean="0">
                <a:solidFill>
                  <a:prstClr val="black"/>
                </a:solidFill>
              </a:rPr>
              <a:t>breast-plate </a:t>
            </a:r>
            <a:r>
              <a:rPr lang="en-US" sz="2800" dirty="0">
                <a:solidFill>
                  <a:prstClr val="black"/>
                </a:solidFill>
              </a:rPr>
              <a:t>of faith and love, and as a </a:t>
            </a:r>
            <a:r>
              <a:rPr lang="en-US" sz="2800" b="1" dirty="0">
                <a:solidFill>
                  <a:schemeClr val="accent1">
                    <a:lumMod val="75000"/>
                  </a:schemeClr>
                </a:solidFill>
              </a:rPr>
              <a:t>helmet</a:t>
            </a:r>
            <a:r>
              <a:rPr lang="en-US" sz="2800" dirty="0">
                <a:solidFill>
                  <a:schemeClr val="accent1">
                    <a:lumMod val="75000"/>
                  </a:schemeClr>
                </a:solidFill>
              </a:rPr>
              <a:t> </a:t>
            </a:r>
            <a:r>
              <a:rPr lang="en-US" sz="2800" dirty="0">
                <a:solidFill>
                  <a:prstClr val="black"/>
                </a:solidFill>
              </a:rPr>
              <a:t>the hope of </a:t>
            </a:r>
            <a:r>
              <a:rPr lang="en-US" sz="2800" dirty="0" smtClean="0">
                <a:solidFill>
                  <a:prstClr val="black"/>
                </a:solidFill>
              </a:rPr>
              <a:t>salvation” (1 Thess. 5:8)</a:t>
            </a:r>
            <a:endParaRPr lang="en-US" sz="2800" dirty="0">
              <a:solidFill>
                <a:prstClr val="black"/>
              </a:solidFill>
            </a:endParaRPr>
          </a:p>
        </p:txBody>
      </p:sp>
      <p:cxnSp>
        <p:nvCxnSpPr>
          <p:cNvPr id="9" name="Straight Connector 8"/>
          <p:cNvCxnSpPr/>
          <p:nvPr/>
        </p:nvCxnSpPr>
        <p:spPr>
          <a:xfrm>
            <a:off x="533400" y="2971800"/>
            <a:ext cx="7620000" cy="0"/>
          </a:xfrm>
          <a:prstGeom prst="line">
            <a:avLst/>
          </a:prstGeom>
          <a:ln w="38100">
            <a:solidFill>
              <a:schemeClr val="accent5"/>
            </a:solidFill>
          </a:ln>
        </p:spPr>
        <p:style>
          <a:lnRef idx="2">
            <a:schemeClr val="accent2"/>
          </a:lnRef>
          <a:fillRef idx="0">
            <a:schemeClr val="accent2"/>
          </a:fillRef>
          <a:effectRef idx="1">
            <a:schemeClr val="accent2"/>
          </a:effectRef>
          <a:fontRef idx="minor">
            <a:schemeClr val="tx1"/>
          </a:fontRef>
        </p:style>
      </p:cxnSp>
      <p:cxnSp>
        <p:nvCxnSpPr>
          <p:cNvPr id="11" name="Straight Connector 10"/>
          <p:cNvCxnSpPr/>
          <p:nvPr/>
        </p:nvCxnSpPr>
        <p:spPr>
          <a:xfrm>
            <a:off x="533400" y="3352800"/>
            <a:ext cx="914400" cy="0"/>
          </a:xfrm>
          <a:prstGeom prst="line">
            <a:avLst/>
          </a:prstGeom>
          <a:ln w="38100">
            <a:solidFill>
              <a:schemeClr val="accent5"/>
            </a:solidFill>
          </a:ln>
        </p:spPr>
        <p:style>
          <a:lnRef idx="2">
            <a:schemeClr val="accent2"/>
          </a:lnRef>
          <a:fillRef idx="0">
            <a:schemeClr val="accent2"/>
          </a:fillRef>
          <a:effectRef idx="1">
            <a:schemeClr val="accent2"/>
          </a:effectRef>
          <a:fontRef idx="minor">
            <a:schemeClr val="tx1"/>
          </a:fontRef>
        </p:style>
      </p:cxnSp>
      <p:cxnSp>
        <p:nvCxnSpPr>
          <p:cNvPr id="10" name="Straight Connector 9"/>
          <p:cNvCxnSpPr/>
          <p:nvPr/>
        </p:nvCxnSpPr>
        <p:spPr>
          <a:xfrm>
            <a:off x="533400" y="6019800"/>
            <a:ext cx="40386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533400" y="6057900"/>
            <a:ext cx="4019550" cy="523220"/>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pPr algn="ctr"/>
            <a:r>
              <a:rPr lang="en-US" sz="2800" spc="300" dirty="0" smtClean="0">
                <a:latin typeface="Impact" pitchFamily="34" charset="0"/>
              </a:rPr>
              <a:t>Grace To Be Brought</a:t>
            </a:r>
            <a:endParaRPr lang="en-US" sz="2800" spc="300" dirty="0">
              <a:latin typeface="Impact" pitchFamily="34" charset="0"/>
            </a:endParaRPr>
          </a:p>
        </p:txBody>
      </p:sp>
    </p:spTree>
    <p:extLst>
      <p:ext uri="{BB962C8B-B14F-4D97-AF65-F5344CB8AC3E}">
        <p14:creationId xmlns:p14="http://schemas.microsoft.com/office/powerpoint/2010/main" val="1220965483"/>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nodeType="afterEffect">
                                  <p:stCondLst>
                                    <p:cond delay="0"/>
                                  </p:stCondLst>
                                  <p:childTnLst>
                                    <p:set>
                                      <p:cBhvr>
                                        <p:cTn id="6" dur="1" fill="hold">
                                          <p:stCondLst>
                                            <p:cond delay="0"/>
                                          </p:stCondLst>
                                        </p:cTn>
                                        <p:tgtEl>
                                          <p:spTgt spid="1026"/>
                                        </p:tgtEl>
                                        <p:attrNameLst>
                                          <p:attrName>style.visibility</p:attrName>
                                        </p:attrNameLst>
                                      </p:cBhvr>
                                      <p:to>
                                        <p:strVal val="visible"/>
                                      </p:to>
                                    </p:set>
                                    <p:animEffect transition="in" filter="wipe(down)">
                                      <p:cBhvr>
                                        <p:cTn id="7" dur="290">
                                          <p:stCondLst>
                                            <p:cond delay="0"/>
                                          </p:stCondLst>
                                        </p:cTn>
                                        <p:tgtEl>
                                          <p:spTgt spid="1026"/>
                                        </p:tgtEl>
                                      </p:cBhvr>
                                    </p:animEffect>
                                    <p:anim calcmode="lin" valueType="num">
                                      <p:cBhvr>
                                        <p:cTn id="8" dur="911" tmFilter="0,0; 0.14,0.36; 0.43,0.73; 0.71,0.91; 1.0,1.0">
                                          <p:stCondLst>
                                            <p:cond delay="0"/>
                                          </p:stCondLst>
                                        </p:cTn>
                                        <p:tgtEl>
                                          <p:spTgt spid="1026"/>
                                        </p:tgtEl>
                                        <p:attrNameLst>
                                          <p:attrName>ppt_x</p:attrName>
                                        </p:attrNameLst>
                                      </p:cBhvr>
                                      <p:tavLst>
                                        <p:tav tm="0">
                                          <p:val>
                                            <p:strVal val="#ppt_x-0.25"/>
                                          </p:val>
                                        </p:tav>
                                        <p:tav tm="100000">
                                          <p:val>
                                            <p:strVal val="#ppt_x"/>
                                          </p:val>
                                        </p:tav>
                                      </p:tavLst>
                                    </p:anim>
                                    <p:anim calcmode="lin" valueType="num">
                                      <p:cBhvr>
                                        <p:cTn id="9" dur="332" tmFilter="0.0,0.0; 0.25,0.07; 0.50,0.2; 0.75,0.467; 1.0,1.0">
                                          <p:stCondLst>
                                            <p:cond delay="0"/>
                                          </p:stCondLst>
                                        </p:cTn>
                                        <p:tgtEl>
                                          <p:spTgt spid="1026"/>
                                        </p:tgtEl>
                                        <p:attrNameLst>
                                          <p:attrName>ppt_y</p:attrName>
                                        </p:attrNameLst>
                                      </p:cBhvr>
                                      <p:tavLst>
                                        <p:tav tm="0" fmla="#ppt_y-sin(pi*$)/3">
                                          <p:val>
                                            <p:fltVal val="0.5"/>
                                          </p:val>
                                        </p:tav>
                                        <p:tav tm="100000">
                                          <p:val>
                                            <p:fltVal val="1"/>
                                          </p:val>
                                        </p:tav>
                                      </p:tavLst>
                                    </p:anim>
                                    <p:anim calcmode="lin" valueType="num">
                                      <p:cBhvr>
                                        <p:cTn id="10" dur="332" tmFilter="0, 0; 0.125,0.2665; 0.25,0.4; 0.375,0.465; 0.5,0.5;  0.625,0.535; 0.75,0.6; 0.875,0.7335; 1,1">
                                          <p:stCondLst>
                                            <p:cond delay="332"/>
                                          </p:stCondLst>
                                        </p:cTn>
                                        <p:tgtEl>
                                          <p:spTgt spid="1026"/>
                                        </p:tgtEl>
                                        <p:attrNameLst>
                                          <p:attrName>ppt_y</p:attrName>
                                        </p:attrNameLst>
                                      </p:cBhvr>
                                      <p:tavLst>
                                        <p:tav tm="0" fmla="#ppt_y-sin(pi*$)/9">
                                          <p:val>
                                            <p:fltVal val="0"/>
                                          </p:val>
                                        </p:tav>
                                        <p:tav tm="100000">
                                          <p:val>
                                            <p:fltVal val="1"/>
                                          </p:val>
                                        </p:tav>
                                      </p:tavLst>
                                    </p:anim>
                                    <p:anim calcmode="lin" valueType="num">
                                      <p:cBhvr>
                                        <p:cTn id="11" dur="166" tmFilter="0, 0; 0.125,0.2665; 0.25,0.4; 0.375,0.465; 0.5,0.5;  0.625,0.535; 0.75,0.6; 0.875,0.7335; 1,1">
                                          <p:stCondLst>
                                            <p:cond delay="662"/>
                                          </p:stCondLst>
                                        </p:cTn>
                                        <p:tgtEl>
                                          <p:spTgt spid="1026"/>
                                        </p:tgtEl>
                                        <p:attrNameLst>
                                          <p:attrName>ppt_y</p:attrName>
                                        </p:attrNameLst>
                                      </p:cBhvr>
                                      <p:tavLst>
                                        <p:tav tm="0" fmla="#ppt_y-sin(pi*$)/27">
                                          <p:val>
                                            <p:fltVal val="0"/>
                                          </p:val>
                                        </p:tav>
                                        <p:tav tm="100000">
                                          <p:val>
                                            <p:fltVal val="1"/>
                                          </p:val>
                                        </p:tav>
                                      </p:tavLst>
                                    </p:anim>
                                    <p:anim calcmode="lin" valueType="num">
                                      <p:cBhvr>
                                        <p:cTn id="12" dur="82" tmFilter="0, 0; 0.125,0.2665; 0.25,0.4; 0.375,0.465; 0.5,0.5;  0.625,0.535; 0.75,0.6; 0.875,0.7335; 1,1">
                                          <p:stCondLst>
                                            <p:cond delay="828"/>
                                          </p:stCondLst>
                                        </p:cTn>
                                        <p:tgtEl>
                                          <p:spTgt spid="1026"/>
                                        </p:tgtEl>
                                        <p:attrNameLst>
                                          <p:attrName>ppt_y</p:attrName>
                                        </p:attrNameLst>
                                      </p:cBhvr>
                                      <p:tavLst>
                                        <p:tav tm="0" fmla="#ppt_y-sin(pi*$)/81">
                                          <p:val>
                                            <p:fltVal val="0"/>
                                          </p:val>
                                        </p:tav>
                                        <p:tav tm="100000">
                                          <p:val>
                                            <p:fltVal val="1"/>
                                          </p:val>
                                        </p:tav>
                                      </p:tavLst>
                                    </p:anim>
                                    <p:animScale>
                                      <p:cBhvr>
                                        <p:cTn id="13" dur="13">
                                          <p:stCondLst>
                                            <p:cond delay="325"/>
                                          </p:stCondLst>
                                        </p:cTn>
                                        <p:tgtEl>
                                          <p:spTgt spid="1026"/>
                                        </p:tgtEl>
                                      </p:cBhvr>
                                      <p:to x="100000" y="60000"/>
                                    </p:animScale>
                                    <p:animScale>
                                      <p:cBhvr>
                                        <p:cTn id="14" dur="83" decel="50000">
                                          <p:stCondLst>
                                            <p:cond delay="338"/>
                                          </p:stCondLst>
                                        </p:cTn>
                                        <p:tgtEl>
                                          <p:spTgt spid="1026"/>
                                        </p:tgtEl>
                                      </p:cBhvr>
                                      <p:to x="100000" y="100000"/>
                                    </p:animScale>
                                    <p:animScale>
                                      <p:cBhvr>
                                        <p:cTn id="15" dur="13">
                                          <p:stCondLst>
                                            <p:cond delay="656"/>
                                          </p:stCondLst>
                                        </p:cTn>
                                        <p:tgtEl>
                                          <p:spTgt spid="1026"/>
                                        </p:tgtEl>
                                      </p:cBhvr>
                                      <p:to x="100000" y="80000"/>
                                    </p:animScale>
                                    <p:animScale>
                                      <p:cBhvr>
                                        <p:cTn id="16" dur="83" decel="50000">
                                          <p:stCondLst>
                                            <p:cond delay="669"/>
                                          </p:stCondLst>
                                        </p:cTn>
                                        <p:tgtEl>
                                          <p:spTgt spid="1026"/>
                                        </p:tgtEl>
                                      </p:cBhvr>
                                      <p:to x="100000" y="100000"/>
                                    </p:animScale>
                                    <p:animScale>
                                      <p:cBhvr>
                                        <p:cTn id="17" dur="13">
                                          <p:stCondLst>
                                            <p:cond delay="821"/>
                                          </p:stCondLst>
                                        </p:cTn>
                                        <p:tgtEl>
                                          <p:spTgt spid="1026"/>
                                        </p:tgtEl>
                                      </p:cBhvr>
                                      <p:to x="100000" y="90000"/>
                                    </p:animScale>
                                    <p:animScale>
                                      <p:cBhvr>
                                        <p:cTn id="18" dur="83" decel="50000">
                                          <p:stCondLst>
                                            <p:cond delay="834"/>
                                          </p:stCondLst>
                                        </p:cTn>
                                        <p:tgtEl>
                                          <p:spTgt spid="1026"/>
                                        </p:tgtEl>
                                      </p:cBhvr>
                                      <p:to x="100000" y="100000"/>
                                    </p:animScale>
                                    <p:animScale>
                                      <p:cBhvr>
                                        <p:cTn id="19" dur="13">
                                          <p:stCondLst>
                                            <p:cond delay="904"/>
                                          </p:stCondLst>
                                        </p:cTn>
                                        <p:tgtEl>
                                          <p:spTgt spid="1026"/>
                                        </p:tgtEl>
                                      </p:cBhvr>
                                      <p:to x="100000" y="95000"/>
                                    </p:animScale>
                                    <p:animScale>
                                      <p:cBhvr>
                                        <p:cTn id="20" dur="83" decel="50000">
                                          <p:stCondLst>
                                            <p:cond delay="917"/>
                                          </p:stCondLst>
                                        </p:cTn>
                                        <p:tgtEl>
                                          <p:spTgt spid="1026"/>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45720" indent="0">
              <a:buNone/>
            </a:pPr>
            <a:r>
              <a:rPr lang="en-US" sz="2600" dirty="0" smtClean="0"/>
              <a:t>14  </a:t>
            </a:r>
            <a:r>
              <a:rPr lang="en-US" sz="2600" dirty="0"/>
              <a:t>as obedient children, not conforming yourselves to the former lusts, as in your ignorance;</a:t>
            </a:r>
          </a:p>
          <a:p>
            <a:pPr marL="45720" indent="0">
              <a:buNone/>
            </a:pPr>
            <a:r>
              <a:rPr lang="en-US" sz="2600" dirty="0"/>
              <a:t>15  but as He who called you is holy, you also be holy in all your conduct,</a:t>
            </a:r>
          </a:p>
          <a:p>
            <a:pPr marL="45720" indent="0">
              <a:buNone/>
            </a:pPr>
            <a:r>
              <a:rPr lang="en-US" sz="2600" dirty="0"/>
              <a:t>16  because it is written, "Be holy, for I am holy</a:t>
            </a:r>
            <a:r>
              <a:rPr lang="en-US" sz="2600" dirty="0" smtClean="0"/>
              <a:t>."</a:t>
            </a:r>
            <a:endParaRPr lang="en-US" sz="2600" dirty="0"/>
          </a:p>
        </p:txBody>
      </p:sp>
      <p:sp>
        <p:nvSpPr>
          <p:cNvPr id="3" name="Title 2"/>
          <p:cNvSpPr>
            <a:spLocks noGrp="1"/>
          </p:cNvSpPr>
          <p:nvPr>
            <p:ph type="title"/>
          </p:nvPr>
        </p:nvSpPr>
        <p:spPr/>
        <p:txBody>
          <a:bodyPr/>
          <a:lstStyle/>
          <a:p>
            <a:r>
              <a:rPr lang="en-US" dirty="0" smtClean="0"/>
              <a:t>The solution To Complacency</a:t>
            </a:r>
            <a:br>
              <a:rPr lang="en-US" dirty="0" smtClean="0"/>
            </a:br>
            <a:r>
              <a:rPr lang="en-US" sz="4400" dirty="0" smtClean="0">
                <a:latin typeface="Bauhaus 93" pitchFamily="82" charset="0"/>
              </a:rPr>
              <a:t>1 Peter 1:13-16</a:t>
            </a:r>
            <a:endParaRPr lang="en-US" sz="4400" dirty="0">
              <a:latin typeface="Bauhaus 93" pitchFamily="82" charset="0"/>
            </a:endParaRPr>
          </a:p>
        </p:txBody>
      </p:sp>
      <p:sp>
        <p:nvSpPr>
          <p:cNvPr id="4" name="TextBox 3"/>
          <p:cNvSpPr txBox="1"/>
          <p:nvPr/>
        </p:nvSpPr>
        <p:spPr>
          <a:xfrm>
            <a:off x="560438" y="4508090"/>
            <a:ext cx="7745361" cy="1371600"/>
          </a:xfrm>
          <a:prstGeom prst="wedgeRectCallout">
            <a:avLst>
              <a:gd name="adj1" fmla="val 39664"/>
              <a:gd name="adj2" fmla="val -71909"/>
            </a:avLst>
          </a:prstGeom>
          <a:effectLst>
            <a:outerShdw blurRad="31750" dist="25400" dir="5400000" rotWithShape="0">
              <a:srgbClr val="000000">
                <a:alpha val="50000"/>
              </a:srgbClr>
            </a:outerShdw>
            <a:softEdge rad="317500"/>
          </a:effectLst>
        </p:spPr>
        <p:style>
          <a:lnRef idx="1">
            <a:schemeClr val="accent2"/>
          </a:lnRef>
          <a:fillRef idx="3">
            <a:schemeClr val="accent2"/>
          </a:fillRef>
          <a:effectRef idx="2">
            <a:schemeClr val="accent2"/>
          </a:effectRef>
          <a:fontRef idx="minor">
            <a:schemeClr val="lt1"/>
          </a:fontRef>
        </p:style>
        <p:txBody>
          <a:bodyPr wrap="none" rtlCol="0">
            <a:prstTxWarp prst="textPlain">
              <a:avLst/>
            </a:prstTxWarp>
            <a:spAutoFit/>
          </a:bodyPr>
          <a:lstStyle/>
          <a:p>
            <a:r>
              <a:rPr lang="en-US" dirty="0" smtClean="0">
                <a:solidFill>
                  <a:prstClr val="white"/>
                </a:solidFill>
                <a:effectLst>
                  <a:glow rad="101600">
                    <a:srgbClr val="BF974D">
                      <a:satMod val="175000"/>
                      <a:alpha val="40000"/>
                    </a:srgbClr>
                  </a:glow>
                </a:effectLst>
                <a:latin typeface="Aharoni" pitchFamily="2" charset="-79"/>
                <a:cs typeface="Aharoni" pitchFamily="2" charset="-79"/>
              </a:rPr>
              <a:t>HOLINESS</a:t>
            </a:r>
            <a:endParaRPr lang="en-US" dirty="0">
              <a:solidFill>
                <a:prstClr val="white"/>
              </a:solidFill>
              <a:effectLst>
                <a:glow rad="101600">
                  <a:srgbClr val="BF974D">
                    <a:satMod val="175000"/>
                    <a:alpha val="40000"/>
                  </a:srgbClr>
                </a:glow>
              </a:effectLst>
              <a:latin typeface="Aharoni" pitchFamily="2" charset="-79"/>
              <a:cs typeface="Aharoni" pitchFamily="2" charset="-79"/>
            </a:endParaRPr>
          </a:p>
        </p:txBody>
      </p:sp>
    </p:spTree>
    <p:extLst>
      <p:ext uri="{BB962C8B-B14F-4D97-AF65-F5344CB8AC3E}">
        <p14:creationId xmlns:p14="http://schemas.microsoft.com/office/powerpoint/2010/main" val="781683805"/>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rid">
  <a:themeElements>
    <a:clrScheme name="Grid">
      <a:dk1>
        <a:sysClr val="windowText" lastClr="000000"/>
      </a:dk1>
      <a:lt1>
        <a:sysClr val="window" lastClr="FFFFFF"/>
      </a:lt1>
      <a:dk2>
        <a:srgbClr val="534949"/>
      </a:dk2>
      <a:lt2>
        <a:srgbClr val="CCD1B9"/>
      </a:lt2>
      <a:accent1>
        <a:srgbClr val="C66951"/>
      </a:accent1>
      <a:accent2>
        <a:srgbClr val="BF974D"/>
      </a:accent2>
      <a:accent3>
        <a:srgbClr val="928B70"/>
      </a:accent3>
      <a:accent4>
        <a:srgbClr val="87706B"/>
      </a:accent4>
      <a:accent5>
        <a:srgbClr val="94734E"/>
      </a:accent5>
      <a:accent6>
        <a:srgbClr val="6F777D"/>
      </a:accent6>
      <a:hlink>
        <a:srgbClr val="CC9900"/>
      </a:hlink>
      <a:folHlink>
        <a:srgbClr val="C0C0C0"/>
      </a:folHlink>
    </a:clrScheme>
    <a:fontScheme name="Grid">
      <a:maj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ajorFont>
      <a:min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inorFont>
    </a:fontScheme>
    <a:fmtScheme name="Grid">
      <a:fillStyleLst>
        <a:solidFill>
          <a:schemeClr val="phClr"/>
        </a:solidFill>
        <a:solidFill>
          <a:schemeClr val="phClr">
            <a:tint val="50000"/>
          </a:schemeClr>
        </a:solidFill>
        <a:gradFill rotWithShape="1">
          <a:gsLst>
            <a:gs pos="0">
              <a:schemeClr val="phClr"/>
            </a:gs>
            <a:gs pos="90000">
              <a:schemeClr val="phClr">
                <a:shade val="100000"/>
              </a:schemeClr>
            </a:gs>
            <a:gs pos="100000">
              <a:schemeClr val="phClr">
                <a:shade val="85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effectStyle>
        <a:effectStyle>
          <a:effectLst>
            <a:outerShdw blurRad="31750" dist="25400" dir="5400000" rotWithShape="0">
              <a:srgbClr val="000000">
                <a:alpha val="50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30000"/>
              </a:schemeClr>
            </a:contourClr>
          </a:sp3d>
        </a:effectStyle>
      </a:effectStyleLst>
      <a:bgFillStyleLst>
        <a:solidFill>
          <a:schemeClr val="phClr"/>
        </a:solidFill>
        <a:solidFill>
          <a:schemeClr val="phClr">
            <a:tint val="90000"/>
            <a:shade val="93000"/>
            <a:satMod val="150000"/>
          </a:schemeClr>
        </a:solidFill>
        <a:blipFill rotWithShape="1">
          <a:blip xmlns:r="http://schemas.openxmlformats.org/officeDocument/2006/relationships" r:embed="rId1">
            <a:duotone>
              <a:schemeClr val="phClr">
                <a:tint val="95000"/>
              </a:schemeClr>
              <a:schemeClr val="phClr">
                <a:shade val="93000"/>
                <a:satMod val="11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1_Grid">
  <a:themeElements>
    <a:clrScheme name="Grid">
      <a:dk1>
        <a:sysClr val="windowText" lastClr="000000"/>
      </a:dk1>
      <a:lt1>
        <a:sysClr val="window" lastClr="FFFFFF"/>
      </a:lt1>
      <a:dk2>
        <a:srgbClr val="534949"/>
      </a:dk2>
      <a:lt2>
        <a:srgbClr val="CCD1B9"/>
      </a:lt2>
      <a:accent1>
        <a:srgbClr val="C66951"/>
      </a:accent1>
      <a:accent2>
        <a:srgbClr val="BF974D"/>
      </a:accent2>
      <a:accent3>
        <a:srgbClr val="928B70"/>
      </a:accent3>
      <a:accent4>
        <a:srgbClr val="87706B"/>
      </a:accent4>
      <a:accent5>
        <a:srgbClr val="94734E"/>
      </a:accent5>
      <a:accent6>
        <a:srgbClr val="6F777D"/>
      </a:accent6>
      <a:hlink>
        <a:srgbClr val="CC9900"/>
      </a:hlink>
      <a:folHlink>
        <a:srgbClr val="C0C0C0"/>
      </a:folHlink>
    </a:clrScheme>
    <a:fontScheme name="Grid">
      <a:maj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ajorFont>
      <a:min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inorFont>
    </a:fontScheme>
    <a:fmtScheme name="Grid">
      <a:fillStyleLst>
        <a:solidFill>
          <a:schemeClr val="phClr"/>
        </a:solidFill>
        <a:solidFill>
          <a:schemeClr val="phClr">
            <a:tint val="50000"/>
          </a:schemeClr>
        </a:solidFill>
        <a:gradFill rotWithShape="1">
          <a:gsLst>
            <a:gs pos="0">
              <a:schemeClr val="phClr"/>
            </a:gs>
            <a:gs pos="90000">
              <a:schemeClr val="phClr">
                <a:shade val="100000"/>
              </a:schemeClr>
            </a:gs>
            <a:gs pos="100000">
              <a:schemeClr val="phClr">
                <a:shade val="85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effectStyle>
        <a:effectStyle>
          <a:effectLst>
            <a:outerShdw blurRad="31750" dist="25400" dir="5400000" rotWithShape="0">
              <a:srgbClr val="000000">
                <a:alpha val="50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30000"/>
              </a:schemeClr>
            </a:contourClr>
          </a:sp3d>
        </a:effectStyle>
      </a:effectStyleLst>
      <a:bgFillStyleLst>
        <a:solidFill>
          <a:schemeClr val="phClr"/>
        </a:solidFill>
        <a:solidFill>
          <a:schemeClr val="phClr">
            <a:tint val="90000"/>
            <a:shade val="93000"/>
            <a:satMod val="150000"/>
          </a:schemeClr>
        </a:solidFill>
        <a:blipFill rotWithShape="1">
          <a:blip xmlns:r="http://schemas.openxmlformats.org/officeDocument/2006/relationships" r:embed="rId1">
            <a:duotone>
              <a:schemeClr val="phClr">
                <a:tint val="95000"/>
              </a:schemeClr>
              <a:schemeClr val="phClr">
                <a:shade val="93000"/>
                <a:satMod val="110000"/>
              </a:schemeClr>
            </a:duotone>
          </a:blip>
          <a:tile tx="0" ty="0" sx="100000" sy="100000" flip="none" algn="tl"/>
        </a:blip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Grid</Template>
  <TotalTime>1983</TotalTime>
  <Words>2547</Words>
  <Application>Microsoft Office PowerPoint</Application>
  <PresentationFormat>On-screen Show (4:3)</PresentationFormat>
  <Paragraphs>108</Paragraphs>
  <Slides>10</Slides>
  <Notes>10</Notes>
  <HiddenSlides>0</HiddenSlides>
  <MMClips>0</MMClips>
  <ScaleCrop>false</ScaleCrop>
  <HeadingPairs>
    <vt:vector size="6" baseType="variant">
      <vt:variant>
        <vt:lpstr>Fonts Used</vt:lpstr>
      </vt:variant>
      <vt:variant>
        <vt:i4>10</vt:i4>
      </vt:variant>
      <vt:variant>
        <vt:lpstr>Theme</vt:lpstr>
      </vt:variant>
      <vt:variant>
        <vt:i4>2</vt:i4>
      </vt:variant>
      <vt:variant>
        <vt:lpstr>Slide Titles</vt:lpstr>
      </vt:variant>
      <vt:variant>
        <vt:i4>10</vt:i4>
      </vt:variant>
    </vt:vector>
  </HeadingPairs>
  <TitlesOfParts>
    <vt:vector size="22" baseType="lpstr">
      <vt:lpstr>Arial</vt:lpstr>
      <vt:lpstr>Wingdings 2</vt:lpstr>
      <vt:lpstr>Calibri</vt:lpstr>
      <vt:lpstr>Bauhaus 93</vt:lpstr>
      <vt:lpstr>Wingdings</vt:lpstr>
      <vt:lpstr>Arial Black</vt:lpstr>
      <vt:lpstr>Aharoni</vt:lpstr>
      <vt:lpstr>Franklin Gothic Medium</vt:lpstr>
      <vt:lpstr>Berlin Sans FB Demi</vt:lpstr>
      <vt:lpstr>Impact</vt:lpstr>
      <vt:lpstr>Grid</vt:lpstr>
      <vt:lpstr>1_Grid</vt:lpstr>
      <vt:lpstr>“Complacency”</vt:lpstr>
      <vt:lpstr>The solution To Complacency Isaiah 32:9-11</vt:lpstr>
      <vt:lpstr>The solution To Complacency 1 Peter 1:13-16</vt:lpstr>
      <vt:lpstr>The solution To Complacency 1 Peter 1:13-16</vt:lpstr>
      <vt:lpstr>The solution To Complacency 1 Peter 1:13-16</vt:lpstr>
      <vt:lpstr>The solution To Complacency 1 Peter 1:13-16</vt:lpstr>
      <vt:lpstr>The solution To Complacency 1 Peter 1:13-16</vt:lpstr>
      <vt:lpstr>The solution To Complacency 1 Peter 1:13-16</vt:lpstr>
      <vt:lpstr>The solution To Complacency 1 Peter 1:13-16</vt:lpstr>
      <vt:lpstr>The Complacent Person Fails To See the Nature Of God</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“Complacency”</dc:title>
  <dc:creator>Steven</dc:creator>
  <cp:lastModifiedBy>Steven J. Wallace</cp:lastModifiedBy>
  <cp:revision>74</cp:revision>
  <dcterms:created xsi:type="dcterms:W3CDTF">2013-07-24T22:03:45Z</dcterms:created>
  <dcterms:modified xsi:type="dcterms:W3CDTF">2013-08-09T21:22:39Z</dcterms:modified>
</cp:coreProperties>
</file>