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  <p:sldMasterId id="2147483681" r:id="rId3"/>
  </p:sldMasterIdLst>
  <p:notesMasterIdLst>
    <p:notesMasterId r:id="rId16"/>
  </p:notesMasterIdLst>
  <p:sldIdLst>
    <p:sldId id="265" r:id="rId4"/>
    <p:sldId id="257" r:id="rId5"/>
    <p:sldId id="266" r:id="rId6"/>
    <p:sldId id="267" r:id="rId7"/>
    <p:sldId id="268" r:id="rId8"/>
    <p:sldId id="258" r:id="rId9"/>
    <p:sldId id="259" r:id="rId10"/>
    <p:sldId id="260" r:id="rId11"/>
    <p:sldId id="261" r:id="rId12"/>
    <p:sldId id="262" r:id="rId13"/>
    <p:sldId id="263" r:id="rId14"/>
    <p:sldId id="269" r:id="rId15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17"/>
    </p:embeddedFont>
    <p:embeddedFont>
      <p:font typeface="Bodoni Book Italic" panose="02000506080000090003" pitchFamily="2" charset="0"/>
      <p:italic r:id="rId18"/>
    </p:embeddedFont>
    <p:embeddedFont>
      <p:font typeface="Arial Black" panose="020B0A04020102020204" pitchFamily="34" charset="0"/>
      <p:bold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06" autoAdjust="0"/>
  </p:normalViewPr>
  <p:slideViewPr>
    <p:cSldViewPr>
      <p:cViewPr varScale="1">
        <p:scale>
          <a:sx n="58" d="100"/>
          <a:sy n="58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758E-DF3A-4970-8021-5AAF498F92A8}" type="datetimeFigureOut">
              <a:rPr lang="en-US" smtClean="0"/>
              <a:t>1/9/2016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06ABA-FB9F-4D34-B593-306D58406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3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D0DAED-7523-49B5-94D1-374D7C9D6D47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4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795463"/>
            <a:ext cx="38369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795463"/>
            <a:ext cx="38369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C8BED-3F64-4E3B-BB6E-5281634BBA01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79489"/>
      </p:ext>
    </p:extLst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494E3-E06A-490B-B487-61F4CEC311AC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15400"/>
      </p:ext>
    </p:extLst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76C95-00E9-423B-A2DB-488711DB8C46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10822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0B6FE-B973-498C-A8F2-FF20131939DB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27624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975A8-5C0D-41BB-8FCE-81E9D2B1411F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14143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277EC-9C33-4781-904D-4DB9BA76D9AD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74665"/>
      </p:ext>
    </p:extLst>
  </p:cSld>
  <p:clrMapOvr>
    <a:masterClrMapping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EB62D-A1AE-4195-BA85-5F326CEDF436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2658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263" y="315913"/>
            <a:ext cx="1955800" cy="5594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315913"/>
            <a:ext cx="5718175" cy="5594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F9A38-E533-4DC2-9C65-D76B5B35EC21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62719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49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060F-8D4B-4D96-8F19-E1BB20BE96E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76CBB-BDEE-4EE9-BBFD-62702DC9B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dirty="0">
                <a:solidFill>
                  <a:prstClr val="black"/>
                </a:solidFill>
                <a:latin typeface="Bodoni Book Italic" panose="02000506080000090003" pitchFamily="2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403511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9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5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4365625" y="1951038"/>
            <a:ext cx="4770438" cy="5062537"/>
            <a:chOff x="2750" y="1229"/>
            <a:chExt cx="3005" cy="3189"/>
          </a:xfrm>
        </p:grpSpPr>
        <p:sp>
          <p:nvSpPr>
            <p:cNvPr id="11267" name="AutoShape 3"/>
            <p:cNvSpPr>
              <a:spLocks noChangeArrowheads="1"/>
            </p:cNvSpPr>
            <p:nvPr/>
          </p:nvSpPr>
          <p:spPr bwMode="auto">
            <a:xfrm rot="13500000" flipH="1">
              <a:off x="4453" y="3780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68" name="AutoShape 4"/>
            <p:cNvSpPr>
              <a:spLocks noChangeArrowheads="1"/>
            </p:cNvSpPr>
            <p:nvPr/>
          </p:nvSpPr>
          <p:spPr bwMode="auto">
            <a:xfrm rot="16200000">
              <a:off x="4711" y="3319"/>
              <a:ext cx="858" cy="852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69" name="AutoShape 5"/>
            <p:cNvSpPr>
              <a:spLocks noChangeArrowheads="1"/>
            </p:cNvSpPr>
            <p:nvPr/>
          </p:nvSpPr>
          <p:spPr bwMode="auto">
            <a:xfrm>
              <a:off x="4947" y="2612"/>
              <a:ext cx="808" cy="808"/>
            </a:xfrm>
            <a:prstGeom prst="diamond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70" name="AutoShape 6"/>
            <p:cNvSpPr>
              <a:spLocks noChangeArrowheads="1"/>
            </p:cNvSpPr>
            <p:nvPr/>
          </p:nvSpPr>
          <p:spPr bwMode="auto">
            <a:xfrm rot="13500000">
              <a:off x="2750" y="3164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71" name="AutoShape 7"/>
            <p:cNvSpPr>
              <a:spLocks noChangeArrowheads="1"/>
            </p:cNvSpPr>
            <p:nvPr/>
          </p:nvSpPr>
          <p:spPr bwMode="auto">
            <a:xfrm rot="8100000" flipH="1">
              <a:off x="3721" y="2495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grpSp>
          <p:nvGrpSpPr>
            <p:cNvPr id="11272" name="Group 8"/>
            <p:cNvGrpSpPr>
              <a:grpSpLocks/>
            </p:cNvGrpSpPr>
            <p:nvPr/>
          </p:nvGrpSpPr>
          <p:grpSpPr bwMode="auto">
            <a:xfrm>
              <a:off x="4384" y="2184"/>
              <a:ext cx="402" cy="1198"/>
              <a:chOff x="4384" y="2184"/>
              <a:chExt cx="402" cy="1198"/>
            </a:xfrm>
          </p:grpSpPr>
          <p:sp>
            <p:nvSpPr>
              <p:cNvPr id="11273" name="Line 9"/>
              <p:cNvSpPr>
                <a:spLocks noChangeShapeType="1"/>
              </p:cNvSpPr>
              <p:nvPr/>
            </p:nvSpPr>
            <p:spPr bwMode="auto">
              <a:xfrm>
                <a:off x="4784" y="2194"/>
                <a:ext cx="0" cy="784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8F8F8"/>
                  </a:solidFill>
                </a:endParaRPr>
              </a:p>
            </p:txBody>
          </p:sp>
          <p:sp>
            <p:nvSpPr>
              <p:cNvPr id="11274" name="Line 10"/>
              <p:cNvSpPr>
                <a:spLocks noChangeShapeType="1"/>
              </p:cNvSpPr>
              <p:nvPr/>
            </p:nvSpPr>
            <p:spPr bwMode="auto">
              <a:xfrm>
                <a:off x="4388" y="2582"/>
                <a:ext cx="0" cy="80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8F8F8"/>
                  </a:solidFill>
                </a:endParaRPr>
              </a:p>
            </p:txBody>
          </p:sp>
          <p:sp>
            <p:nvSpPr>
              <p:cNvPr id="11275" name="Line 11"/>
              <p:cNvSpPr>
                <a:spLocks noChangeShapeType="1"/>
              </p:cNvSpPr>
              <p:nvPr/>
            </p:nvSpPr>
            <p:spPr bwMode="auto">
              <a:xfrm flipV="1">
                <a:off x="4388" y="2980"/>
                <a:ext cx="398" cy="39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8F8F8"/>
                  </a:solidFill>
                </a:endParaRPr>
              </a:p>
            </p:txBody>
          </p:sp>
          <p:sp>
            <p:nvSpPr>
              <p:cNvPr id="11276" name="Line 12"/>
              <p:cNvSpPr>
                <a:spLocks noChangeShapeType="1"/>
              </p:cNvSpPr>
              <p:nvPr/>
            </p:nvSpPr>
            <p:spPr bwMode="auto">
              <a:xfrm flipV="1">
                <a:off x="4384" y="2184"/>
                <a:ext cx="402" cy="40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8F8F8"/>
                  </a:solidFill>
                </a:endParaRPr>
              </a:p>
            </p:txBody>
          </p:sp>
        </p:grpSp>
        <p:sp>
          <p:nvSpPr>
            <p:cNvPr id="11277" name="AutoShape 13"/>
            <p:cNvSpPr>
              <a:spLocks noChangeArrowheads="1"/>
            </p:cNvSpPr>
            <p:nvPr/>
          </p:nvSpPr>
          <p:spPr bwMode="auto">
            <a:xfrm rot="18900000">
              <a:off x="4388" y="1229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</p:grpSp>
      <p:sp>
        <p:nvSpPr>
          <p:cNvPr id="11278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"/>
            <a:ext cx="7772400" cy="2438400"/>
          </a:xfrm>
        </p:spPr>
        <p:txBody>
          <a:bodyPr anchor="b"/>
          <a:lstStyle>
            <a:lvl1pPr>
              <a:lnSpc>
                <a:spcPct val="100000"/>
              </a:lnSpc>
              <a:defRPr sz="6600">
                <a:solidFill>
                  <a:srgbClr val="FFFF99"/>
                </a:solidFill>
              </a:defRPr>
            </a:lvl1pPr>
          </a:lstStyle>
          <a:p>
            <a:pPr lvl="0"/>
            <a:r>
              <a:rPr lang="en-US" altLang="en-US" noProof="0" smtClean="0"/>
              <a:t>Master title </a:t>
            </a:r>
          </a:p>
        </p:txBody>
      </p:sp>
      <p:grpSp>
        <p:nvGrpSpPr>
          <p:cNvPr id="11279" name="Group 15"/>
          <p:cNvGrpSpPr>
            <a:grpSpLocks/>
          </p:cNvGrpSpPr>
          <p:nvPr/>
        </p:nvGrpSpPr>
        <p:grpSpPr bwMode="auto">
          <a:xfrm>
            <a:off x="3344863" y="2457450"/>
            <a:ext cx="5449887" cy="4497388"/>
            <a:chOff x="2107" y="1548"/>
            <a:chExt cx="3433" cy="2833"/>
          </a:xfrm>
        </p:grpSpPr>
        <p:sp>
          <p:nvSpPr>
            <p:cNvPr id="11280" name="AutoShape 16"/>
            <p:cNvSpPr>
              <a:spLocks noChangeArrowheads="1"/>
            </p:cNvSpPr>
            <p:nvPr/>
          </p:nvSpPr>
          <p:spPr bwMode="auto">
            <a:xfrm>
              <a:off x="4732" y="2114"/>
              <a:ext cx="808" cy="80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81" name="Freeform 17"/>
            <p:cNvSpPr>
              <a:spLocks/>
            </p:cNvSpPr>
            <p:nvPr/>
          </p:nvSpPr>
          <p:spPr bwMode="auto">
            <a:xfrm>
              <a:off x="4061" y="1935"/>
              <a:ext cx="403" cy="1192"/>
            </a:xfrm>
            <a:custGeom>
              <a:avLst/>
              <a:gdLst>
                <a:gd name="T0" fmla="*/ 399 w 403"/>
                <a:gd name="T1" fmla="*/ 0 h 1192"/>
                <a:gd name="T2" fmla="*/ 0 w 403"/>
                <a:gd name="T3" fmla="*/ 399 h 1192"/>
                <a:gd name="T4" fmla="*/ 0 w 403"/>
                <a:gd name="T5" fmla="*/ 1191 h 1192"/>
                <a:gd name="T6" fmla="*/ 402 w 403"/>
                <a:gd name="T7" fmla="*/ 789 h 1192"/>
                <a:gd name="T8" fmla="*/ 399 w 403"/>
                <a:gd name="T9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1192">
                  <a:moveTo>
                    <a:pt x="399" y="0"/>
                  </a:moveTo>
                  <a:lnTo>
                    <a:pt x="0" y="399"/>
                  </a:lnTo>
                  <a:lnTo>
                    <a:pt x="0" y="1191"/>
                  </a:lnTo>
                  <a:lnTo>
                    <a:pt x="402" y="789"/>
                  </a:lnTo>
                  <a:lnTo>
                    <a:pt x="399" y="0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82" name="AutoShape 18"/>
            <p:cNvSpPr>
              <a:spLocks noChangeArrowheads="1"/>
            </p:cNvSpPr>
            <p:nvPr/>
          </p:nvSpPr>
          <p:spPr bwMode="auto">
            <a:xfrm rot="18900000">
              <a:off x="2527" y="2630"/>
              <a:ext cx="1254" cy="125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83" name="AutoShape 19"/>
            <p:cNvSpPr>
              <a:spLocks noChangeArrowheads="1"/>
            </p:cNvSpPr>
            <p:nvPr/>
          </p:nvSpPr>
          <p:spPr bwMode="auto">
            <a:xfrm rot="13500000" flipH="1">
              <a:off x="3812" y="3813"/>
              <a:ext cx="568" cy="56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84" name="AutoShape 20"/>
            <p:cNvSpPr>
              <a:spLocks noChangeArrowheads="1"/>
            </p:cNvSpPr>
            <p:nvPr/>
          </p:nvSpPr>
          <p:spPr bwMode="auto">
            <a:xfrm rot="16200000">
              <a:off x="4423" y="2927"/>
              <a:ext cx="858" cy="85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85" name="AutoShape 21"/>
            <p:cNvSpPr>
              <a:spLocks noChangeArrowheads="1"/>
            </p:cNvSpPr>
            <p:nvPr/>
          </p:nvSpPr>
          <p:spPr bwMode="auto">
            <a:xfrm rot="10800000">
              <a:off x="2107" y="1548"/>
              <a:ext cx="1254" cy="125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1286" name="AutoShape 22"/>
            <p:cNvSpPr>
              <a:spLocks noChangeArrowheads="1"/>
            </p:cNvSpPr>
            <p:nvPr/>
          </p:nvSpPr>
          <p:spPr bwMode="auto">
            <a:xfrm rot="8100000" flipH="1">
              <a:off x="3410" y="2702"/>
              <a:ext cx="568" cy="56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</p:grp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6588125" y="5181600"/>
            <a:ext cx="2555875" cy="381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>
              <a:solidFill>
                <a:srgbClr val="F8F8F8"/>
              </a:solidFill>
            </a:endParaRPr>
          </a:p>
        </p:txBody>
      </p:sp>
      <p:sp>
        <p:nvSpPr>
          <p:cNvPr id="11288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76800" y="4733925"/>
            <a:ext cx="4259263" cy="377825"/>
          </a:xfr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91440" tIns="0" rIns="91440" bIns="0" anchor="b">
            <a:spAutoFit/>
          </a:bodyPr>
          <a:lstStyle>
            <a:lvl1pPr marL="0" indent="0">
              <a:spcBef>
                <a:spcPct val="0"/>
              </a:spcBef>
              <a:buClrTx/>
              <a:buSzTx/>
              <a:buFontTx/>
              <a:buNone/>
              <a:defRPr sz="2400"/>
            </a:lvl1pPr>
          </a:lstStyle>
          <a:p>
            <a:pPr lvl="0"/>
            <a:r>
              <a:rPr lang="en-US" altLang="en-US" noProof="0" smtClean="0"/>
              <a:t>Subtitle</a:t>
            </a:r>
          </a:p>
        </p:txBody>
      </p:sp>
      <p:sp>
        <p:nvSpPr>
          <p:cNvPr id="11289" name="Rectangle 2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11290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11291" name="Rectangle 2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54450E0-E3DB-4626-83DC-6A16F4E2FE67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6325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592DB-52BD-4E3D-9A50-AAABFDB39A12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6307"/>
      </p:ext>
    </p:extLst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8F8F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C086F-9875-457B-821D-46DD733718D2}" type="slidenum">
              <a:rPr lang="en-US" altLang="en-US">
                <a:solidFill>
                  <a:srgbClr val="F8F8F8"/>
                </a:solidFill>
              </a:rPr>
              <a:pPr/>
              <a:t>‹#›</a:t>
            </a:fld>
            <a:endParaRPr lang="en-US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24613"/>
      </p:ext>
    </p:extLst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B69C6752-19DD-4C9F-9E67-4214E774E404}" type="datetimeFigureOut">
              <a:rPr lang="en-US" smtClean="0"/>
              <a:pPr/>
              <a:t>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17883B3D-8639-4C1B-9D39-751A1A2E60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0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 rot="6480000" flipH="1">
            <a:off x="730250" y="1489075"/>
            <a:ext cx="901700" cy="901700"/>
          </a:xfrm>
          <a:prstGeom prst="rtTriangle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>
              <a:solidFill>
                <a:srgbClr val="F8F8F8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315913"/>
            <a:ext cx="70866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4688" y="1795463"/>
            <a:ext cx="78263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145213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8F8F8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4008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8F8F8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71600" y="6477000"/>
            <a:ext cx="3048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708290-DF3D-44ED-AAA8-C98B9C091A3A}" type="slidenum">
              <a:rPr lang="en-US" altLang="en-US" smtClean="0">
                <a:solidFill>
                  <a:srgbClr val="F8F8F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8F8F8"/>
              </a:solidFill>
            </a:endParaRPr>
          </a:p>
        </p:txBody>
      </p:sp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4365625" y="1951038"/>
            <a:ext cx="4770438" cy="5062537"/>
            <a:chOff x="2750" y="1229"/>
            <a:chExt cx="3005" cy="3189"/>
          </a:xfrm>
        </p:grpSpPr>
        <p:sp>
          <p:nvSpPr>
            <p:cNvPr id="10249" name="AutoShape 9"/>
            <p:cNvSpPr>
              <a:spLocks noChangeArrowheads="1"/>
            </p:cNvSpPr>
            <p:nvPr/>
          </p:nvSpPr>
          <p:spPr bwMode="auto">
            <a:xfrm rot="13500000" flipH="1">
              <a:off x="4453" y="3780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0250" name="AutoShape 10"/>
            <p:cNvSpPr>
              <a:spLocks noChangeArrowheads="1"/>
            </p:cNvSpPr>
            <p:nvPr/>
          </p:nvSpPr>
          <p:spPr bwMode="auto">
            <a:xfrm rot="16200000">
              <a:off x="4711" y="3319"/>
              <a:ext cx="858" cy="852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0251" name="AutoShape 11"/>
            <p:cNvSpPr>
              <a:spLocks noChangeArrowheads="1"/>
            </p:cNvSpPr>
            <p:nvPr/>
          </p:nvSpPr>
          <p:spPr bwMode="auto">
            <a:xfrm>
              <a:off x="4947" y="2612"/>
              <a:ext cx="808" cy="808"/>
            </a:xfrm>
            <a:prstGeom prst="diamond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0252" name="AutoShape 12"/>
            <p:cNvSpPr>
              <a:spLocks noChangeArrowheads="1"/>
            </p:cNvSpPr>
            <p:nvPr/>
          </p:nvSpPr>
          <p:spPr bwMode="auto">
            <a:xfrm rot="13500000">
              <a:off x="2750" y="3164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sp>
          <p:nvSpPr>
            <p:cNvPr id="10253" name="AutoShape 13"/>
            <p:cNvSpPr>
              <a:spLocks noChangeArrowheads="1"/>
            </p:cNvSpPr>
            <p:nvPr/>
          </p:nvSpPr>
          <p:spPr bwMode="auto">
            <a:xfrm rot="8100000" flipH="1">
              <a:off x="3721" y="2495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  <p:grpSp>
          <p:nvGrpSpPr>
            <p:cNvPr id="10254" name="Group 14"/>
            <p:cNvGrpSpPr>
              <a:grpSpLocks/>
            </p:cNvGrpSpPr>
            <p:nvPr/>
          </p:nvGrpSpPr>
          <p:grpSpPr bwMode="auto">
            <a:xfrm>
              <a:off x="4384" y="2184"/>
              <a:ext cx="402" cy="1198"/>
              <a:chOff x="4384" y="2184"/>
              <a:chExt cx="402" cy="1198"/>
            </a:xfrm>
          </p:grpSpPr>
          <p:sp>
            <p:nvSpPr>
              <p:cNvPr id="10255" name="Line 15"/>
              <p:cNvSpPr>
                <a:spLocks noChangeShapeType="1"/>
              </p:cNvSpPr>
              <p:nvPr/>
            </p:nvSpPr>
            <p:spPr bwMode="auto">
              <a:xfrm>
                <a:off x="4784" y="2194"/>
                <a:ext cx="0" cy="784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8F8F8"/>
                  </a:solidFill>
                </a:endParaRPr>
              </a:p>
            </p:txBody>
          </p:sp>
          <p:sp>
            <p:nvSpPr>
              <p:cNvPr id="10256" name="Line 16"/>
              <p:cNvSpPr>
                <a:spLocks noChangeShapeType="1"/>
              </p:cNvSpPr>
              <p:nvPr/>
            </p:nvSpPr>
            <p:spPr bwMode="auto">
              <a:xfrm>
                <a:off x="4388" y="2582"/>
                <a:ext cx="0" cy="80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8F8F8"/>
                  </a:solidFill>
                </a:endParaRPr>
              </a:p>
            </p:txBody>
          </p:sp>
          <p:sp>
            <p:nvSpPr>
              <p:cNvPr id="10257" name="Line 17"/>
              <p:cNvSpPr>
                <a:spLocks noChangeShapeType="1"/>
              </p:cNvSpPr>
              <p:nvPr/>
            </p:nvSpPr>
            <p:spPr bwMode="auto">
              <a:xfrm flipV="1">
                <a:off x="4388" y="2980"/>
                <a:ext cx="398" cy="39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8F8F8"/>
                  </a:solidFill>
                </a:endParaRPr>
              </a:p>
            </p:txBody>
          </p:sp>
          <p:sp>
            <p:nvSpPr>
              <p:cNvPr id="10258" name="Line 18"/>
              <p:cNvSpPr>
                <a:spLocks noChangeShapeType="1"/>
              </p:cNvSpPr>
              <p:nvPr/>
            </p:nvSpPr>
            <p:spPr bwMode="auto">
              <a:xfrm flipV="1">
                <a:off x="4384" y="2184"/>
                <a:ext cx="402" cy="40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8F8F8"/>
                  </a:solidFill>
                </a:endParaRPr>
              </a:p>
            </p:txBody>
          </p:sp>
        </p:grpSp>
        <p:sp>
          <p:nvSpPr>
            <p:cNvPr id="10259" name="AutoShape 19"/>
            <p:cNvSpPr>
              <a:spLocks noChangeArrowheads="1"/>
            </p:cNvSpPr>
            <p:nvPr/>
          </p:nvSpPr>
          <p:spPr bwMode="auto">
            <a:xfrm rot="18900000">
              <a:off x="4388" y="1229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9951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Arial Black" pitchFamily="34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Arial Black" pitchFamily="34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Arial Black" pitchFamily="34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Arial Black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Arial Black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Arial Black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Arial Black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bg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latin typeface="+mn-lt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6752-19DD-4C9F-9E67-4214E774E404}" type="datetimeFigureOut">
              <a:rPr lang="en-US" smtClean="0"/>
              <a:pPr/>
              <a:t>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83B3D-8639-4C1B-9D39-751A1A2E60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ExaltedLord_std_t_nt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 bwMode="auto">
          <a:xfrm>
            <a:off x="408525" y="274638"/>
            <a:ext cx="8278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Trajan Pro" pitchFamily="18" charset="0"/>
                <a:ea typeface="MS PGothic" pitchFamily="34" charset="-128"/>
                <a:cs typeface="Adobe Arabic" pitchFamily="18" charset="-7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rajan Pro" pitchFamily="18" charset="0"/>
                <a:ea typeface="MS PGothic" pitchFamily="34" charset="-128"/>
                <a:cs typeface="Adobe Arabic" pitchFamily="18" charset="-78"/>
              </a:rPr>
              <a:t>WORSHIP</a:t>
            </a:r>
            <a:endParaRPr kumimoji="0" lang="en-US" sz="4400" b="0" i="0" u="none" strike="noStrike" kern="1200" cap="none" spc="60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rajan Pro" pitchFamily="18" charset="0"/>
              <a:ea typeface="MS PGothic" pitchFamily="34" charset="-128"/>
              <a:cs typeface="Adobe Arabic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2099608"/>
            <a:ext cx="784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MS PGothic" pitchFamily="34" charset="-128"/>
              </a:rPr>
              <a:t>IS </a:t>
            </a: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MS PGothic" pitchFamily="34" charset="-128"/>
              </a:rPr>
              <a:t>MY WORSHIP BETTER THAN </a:t>
            </a:r>
            <a:r>
              <a:rPr lang="en-US" sz="80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MS PGothic" pitchFamily="34" charset="-128"/>
              </a:rPr>
              <a:t>CAIN’S</a:t>
            </a:r>
            <a:r>
              <a:rPr lang="en-US" sz="80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MS PGothic" pitchFamily="34" charset="-128"/>
              </a:rPr>
              <a:t>?</a:t>
            </a:r>
            <a:endParaRPr lang="en-US" sz="80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MS PGothic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63" y="5688012"/>
            <a:ext cx="7583487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996392"/>
            <a:ext cx="9144000" cy="138499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“By faith Abel offered to God a more excellent sacrifice than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Cain, through which he obtained witness that he was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righteous…” (Heb. 11:4)</a:t>
            </a:r>
            <a:endParaRPr lang="en-U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093" y="1600200"/>
            <a:ext cx="24876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28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295400"/>
            <a:ext cx="8278275" cy="23622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400" dirty="0" smtClean="0"/>
              <a:t>To offer worship which is according to personal preference rather than God’s pattern, is to practice and embrace Cain’s religion; it is not embracing </a:t>
            </a:r>
            <a:r>
              <a:rPr lang="en-US" sz="4400" i="1" dirty="0" smtClean="0"/>
              <a:t>faith!</a:t>
            </a:r>
            <a:endParaRPr lang="en-US" sz="440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Faith or Of Self?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810000"/>
            <a:ext cx="80772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Colossians 2:23, “These things indeed have an appearance of wisdom in </a:t>
            </a:r>
            <a:r>
              <a:rPr lang="en-US" sz="3200" b="1" dirty="0">
                <a:solidFill>
                  <a:schemeClr val="tx1"/>
                </a:solidFill>
              </a:rPr>
              <a:t>self-imposed religion</a:t>
            </a:r>
            <a:r>
              <a:rPr lang="en-US" sz="3200" dirty="0">
                <a:solidFill>
                  <a:schemeClr val="tx1"/>
                </a:solidFill>
              </a:rPr>
              <a:t>, false humility, and neglect of the body, but are of no value against the indulgence of the flesh.”</a:t>
            </a:r>
          </a:p>
        </p:txBody>
      </p:sp>
    </p:spTree>
    <p:extLst>
      <p:ext uri="{BB962C8B-B14F-4D97-AF65-F5344CB8AC3E}">
        <p14:creationId xmlns:p14="http://schemas.microsoft.com/office/powerpoint/2010/main" val="764622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36" name="Picture 44" descr="MPj04001440000[1]"/>
          <p:cNvPicPr>
            <a:picLocks noChangeAspect="1" noChangeArrowheads="1"/>
          </p:cNvPicPr>
          <p:nvPr/>
        </p:nvPicPr>
        <p:blipFill>
          <a:blip r:embed="rId3">
            <a:lum brigh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65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15913"/>
            <a:ext cx="7086600" cy="1276350"/>
          </a:xfrm>
        </p:spPr>
        <p:txBody>
          <a:bodyPr/>
          <a:lstStyle/>
          <a:p>
            <a:pPr algn="l"/>
            <a:r>
              <a:rPr lang="en-US" altLang="en-US" dirty="0"/>
              <a:t>Psalm 19:13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5105399" cy="41148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altLang="en-US" sz="4000" dirty="0">
                <a:latin typeface="Arno Pro Smbd" pitchFamily="18" charset="0"/>
              </a:rPr>
              <a:t>“Keep back Your servant also from presumptuous sins; Let them not have dominion over me. Then I shall be blameless, And I shall be innocent of great transgression”</a:t>
            </a:r>
          </a:p>
        </p:txBody>
      </p:sp>
    </p:spTree>
    <p:extLst>
      <p:ext uri="{BB962C8B-B14F-4D97-AF65-F5344CB8AC3E}">
        <p14:creationId xmlns:p14="http://schemas.microsoft.com/office/powerpoint/2010/main" val="124905508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 bwMode="auto">
          <a:xfrm>
            <a:off x="408525" y="274638"/>
            <a:ext cx="8278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Trajan Pro" pitchFamily="18" charset="0"/>
                <a:ea typeface="MS PGothic" pitchFamily="34" charset="-128"/>
                <a:cs typeface="Adobe Arabic" pitchFamily="18" charset="-7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0" spc="600" dirty="0" smtClean="0">
                <a:solidFill>
                  <a:sysClr val="window" lastClr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WORSHIP</a:t>
            </a:r>
            <a:endParaRPr lang="en-US" spc="600" dirty="0">
              <a:solidFill>
                <a:sysClr val="window" lastClr="FFFFFF"/>
              </a:solidFill>
              <a:effectLst>
                <a:glow rad="101600">
                  <a:srgbClr val="FFFFFF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2785408"/>
            <a:ext cx="784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IS MY WORSHIP BETTER THAN </a:t>
            </a:r>
            <a:r>
              <a:rPr lang="en-US" sz="80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CAIN’S?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093" y="1868487"/>
            <a:ext cx="24876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2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Is it of FAITH?</a:t>
            </a:r>
          </a:p>
          <a:p>
            <a:r>
              <a:rPr lang="en-US" dirty="0" smtClean="0"/>
              <a:t>Abel a prophet</a:t>
            </a:r>
          </a:p>
          <a:p>
            <a:pPr lvl="1"/>
            <a:r>
              <a:rPr lang="en-US" dirty="0" smtClean="0"/>
              <a:t>Luke 11:49-51</a:t>
            </a:r>
          </a:p>
          <a:p>
            <a:r>
              <a:rPr lang="en-US" dirty="0" smtClean="0"/>
              <a:t>Is it truth? Is it based from what was written by the apostles?</a:t>
            </a:r>
          </a:p>
          <a:p>
            <a:pPr lvl="1"/>
            <a:r>
              <a:rPr lang="en-US" dirty="0" smtClean="0"/>
              <a:t>Acts 2:42; 1 Corinthians 4:6</a:t>
            </a:r>
          </a:p>
          <a:p>
            <a:r>
              <a:rPr lang="en-US" dirty="0" smtClean="0"/>
              <a:t>Is it done in spirit? Is it according to the spirit of Christ?</a:t>
            </a:r>
          </a:p>
          <a:p>
            <a:pPr lvl="1"/>
            <a:r>
              <a:rPr lang="en-US" dirty="0" smtClean="0"/>
              <a:t>John 12:48-50; 1 Cor. 9:16, 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Preaching/Teaching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37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983163"/>
          </a:xfrm>
        </p:spPr>
        <p:txBody>
          <a:bodyPr/>
          <a:lstStyle/>
          <a:p>
            <a:pPr marL="0" lvl="0" indent="0">
              <a:buNone/>
            </a:pPr>
            <a:r>
              <a:rPr lang="en-US" sz="4000" dirty="0">
                <a:solidFill>
                  <a:srgbClr val="C0504D">
                    <a:lumMod val="75000"/>
                  </a:srgbClr>
                </a:solidFill>
              </a:rPr>
              <a:t>Is it of FAITH?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What is fellowship?</a:t>
            </a:r>
          </a:p>
          <a:p>
            <a:pPr lvl="1"/>
            <a:r>
              <a:rPr lang="en-US" dirty="0" smtClean="0"/>
              <a:t>A share in something</a:t>
            </a:r>
          </a:p>
          <a:p>
            <a:pPr lvl="1"/>
            <a:r>
              <a:rPr lang="en-US" dirty="0" smtClean="0"/>
              <a:t>“Do </a:t>
            </a:r>
            <a:r>
              <a:rPr lang="en-US" dirty="0"/>
              <a:t>not be unequally yoked together with unbelievers. For what </a:t>
            </a:r>
            <a:r>
              <a:rPr lang="en-US" dirty="0">
                <a:solidFill>
                  <a:srgbClr val="C00000"/>
                </a:solidFill>
              </a:rPr>
              <a:t>fellowship</a:t>
            </a:r>
            <a:r>
              <a:rPr lang="en-US" dirty="0"/>
              <a:t> has righteousness with lawlessness? And what </a:t>
            </a:r>
            <a:r>
              <a:rPr lang="en-US" dirty="0">
                <a:solidFill>
                  <a:srgbClr val="C00000"/>
                </a:solidFill>
              </a:rPr>
              <a:t>communion</a:t>
            </a:r>
            <a:r>
              <a:rPr lang="en-US" dirty="0"/>
              <a:t> has light with darkness</a:t>
            </a:r>
            <a:r>
              <a:rPr lang="en-US" dirty="0" smtClean="0"/>
              <a:t>?” (2 Cor. 6:14)</a:t>
            </a:r>
          </a:p>
          <a:p>
            <a:pPr lvl="2"/>
            <a:r>
              <a:rPr lang="en-US" dirty="0" smtClean="0"/>
              <a:t>Righteousness has nothing to share in lawlessness</a:t>
            </a:r>
          </a:p>
          <a:p>
            <a:pPr lvl="2"/>
            <a:r>
              <a:rPr lang="en-US" dirty="0" smtClean="0"/>
              <a:t>Light has nothing to share in darkness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Fellowship/sharing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27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God desires of us to have fellowship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We have been called into the fellowship of God’s Son (1 Cor. 1:9)</a:t>
            </a:r>
          </a:p>
          <a:p>
            <a:pPr lvl="1"/>
            <a:r>
              <a:rPr lang="en-US" dirty="0" smtClean="0"/>
              <a:t>A life without sharing in the works of darkness (Eph. 5:11; 1 Jn. 1:3-7)</a:t>
            </a:r>
          </a:p>
          <a:p>
            <a:pPr lvl="1"/>
            <a:r>
              <a:rPr lang="en-US" dirty="0" smtClean="0"/>
              <a:t>Requires a “like-mindedness” (Phil. 2:1, 2)</a:t>
            </a:r>
          </a:p>
          <a:p>
            <a:pPr lvl="2"/>
            <a:r>
              <a:rPr lang="en-US" dirty="0" smtClean="0"/>
              <a:t>A Christ-like mind (Phil. 1:27, 2:5)</a:t>
            </a:r>
          </a:p>
          <a:p>
            <a:pPr lvl="2"/>
            <a:r>
              <a:rPr lang="en-US" b="1" dirty="0" smtClean="0">
                <a:solidFill>
                  <a:srgbClr val="C00000"/>
                </a:solidFill>
              </a:rPr>
              <a:t>What attitude should we have?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Fellowship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71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600200"/>
            <a:ext cx="8278275" cy="446705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A humble mind to obey</a:t>
            </a:r>
            <a:br>
              <a:rPr lang="en-US" sz="4000" dirty="0" smtClean="0"/>
            </a:br>
            <a:r>
              <a:rPr lang="en-US" sz="4000" dirty="0" smtClean="0"/>
              <a:t>(Phil. 2:3, 7, 8)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A mind to cling to the word of life (Phil. 2:14-16)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A mind that is willing to suffer (Phil. 1:29; 2:8)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Fellowship</a:t>
            </a:r>
            <a:r>
              <a:rPr lang="en-US" dirty="0" smtClean="0"/>
              <a:t> &amp; 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The Mind Of Christ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60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4000" dirty="0">
                <a:solidFill>
                  <a:srgbClr val="C0504D">
                    <a:lumMod val="75000"/>
                  </a:srgbClr>
                </a:solidFill>
              </a:rPr>
              <a:t>Is it of FAITH?</a:t>
            </a:r>
          </a:p>
          <a:p>
            <a:r>
              <a:rPr lang="en-US" dirty="0" smtClean="0"/>
              <a:t>Do we have a heart that is willing to share?</a:t>
            </a:r>
          </a:p>
          <a:p>
            <a:pPr lvl="1"/>
            <a:r>
              <a:rPr lang="en-US" dirty="0" smtClean="0"/>
              <a:t>2 Corinthians 8:12; Heb. 13:16</a:t>
            </a:r>
          </a:p>
          <a:p>
            <a:r>
              <a:rPr lang="en-US" dirty="0" smtClean="0"/>
              <a:t>Are we willing to practice giving on the first day of the week?</a:t>
            </a:r>
          </a:p>
          <a:p>
            <a:pPr lvl="1"/>
            <a:r>
              <a:rPr lang="en-US" dirty="0" smtClean="0"/>
              <a:t>1 Corinthians 16:1, 2</a:t>
            </a:r>
          </a:p>
          <a:p>
            <a:r>
              <a:rPr lang="en-US" dirty="0" smtClean="0"/>
              <a:t>Do we look for opportunities to do good or have we grown discouraged or indifferent?</a:t>
            </a:r>
          </a:p>
          <a:p>
            <a:pPr lvl="1"/>
            <a:r>
              <a:rPr lang="en-US" dirty="0" smtClean="0"/>
              <a:t>Galatians 6:1-10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Fellowship/sharing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50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513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Is it of FAITH?</a:t>
            </a:r>
          </a:p>
          <a:p>
            <a:r>
              <a:rPr lang="en-US" dirty="0" smtClean="0"/>
              <a:t>Are we interested in proclaiming the Lord’s death or having a religion filled with carnality?</a:t>
            </a:r>
          </a:p>
          <a:p>
            <a:pPr lvl="1"/>
            <a:r>
              <a:rPr lang="en-US" dirty="0" smtClean="0"/>
              <a:t>1 Corinthians 11:22, 26; Philippians 3:10</a:t>
            </a:r>
          </a:p>
          <a:p>
            <a:r>
              <a:rPr lang="en-US" dirty="0" smtClean="0"/>
              <a:t>Do we keep it pure and simple with unleavened  bread and the fruit of the vine?</a:t>
            </a:r>
          </a:p>
          <a:p>
            <a:pPr lvl="1"/>
            <a:r>
              <a:rPr lang="en-US" dirty="0" smtClean="0"/>
              <a:t>Matthew 26:17, 26-29</a:t>
            </a:r>
          </a:p>
          <a:p>
            <a:r>
              <a:rPr lang="en-US" dirty="0" smtClean="0"/>
              <a:t>Do we commemorate His death every first day of the week?</a:t>
            </a:r>
          </a:p>
          <a:p>
            <a:pPr lvl="1"/>
            <a:r>
              <a:rPr lang="en-US" dirty="0" smtClean="0"/>
              <a:t>Acts 20:7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Christ’s Death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20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4000" dirty="0">
                <a:solidFill>
                  <a:srgbClr val="C0504D">
                    <a:lumMod val="75000"/>
                  </a:srgbClr>
                </a:solidFill>
              </a:rPr>
              <a:t>Is it of FAITH?</a:t>
            </a:r>
          </a:p>
          <a:p>
            <a:r>
              <a:rPr lang="en-US" dirty="0" smtClean="0"/>
              <a:t>Are we a people of constant prayer?</a:t>
            </a:r>
          </a:p>
          <a:p>
            <a:pPr lvl="1"/>
            <a:r>
              <a:rPr lang="en-US" dirty="0" smtClean="0"/>
              <a:t>Acts 2:42; 12:5, 12</a:t>
            </a:r>
          </a:p>
          <a:p>
            <a:r>
              <a:rPr lang="en-US" dirty="0" smtClean="0"/>
              <a:t>Do we pray according to the will of God?</a:t>
            </a:r>
          </a:p>
          <a:p>
            <a:pPr lvl="1"/>
            <a:r>
              <a:rPr lang="en-US" dirty="0" smtClean="0"/>
              <a:t>In  truth: John 14:14; 15:7</a:t>
            </a:r>
          </a:p>
          <a:p>
            <a:pPr lvl="1"/>
            <a:r>
              <a:rPr lang="en-US" dirty="0" smtClean="0"/>
              <a:t>In spirit: Luke 22:42</a:t>
            </a:r>
            <a:endParaRPr lang="en-US" dirty="0"/>
          </a:p>
          <a:p>
            <a:r>
              <a:rPr lang="en-US" dirty="0" smtClean="0"/>
              <a:t>Do we believe God hears our prayers?</a:t>
            </a:r>
          </a:p>
          <a:p>
            <a:pPr lvl="1"/>
            <a:r>
              <a:rPr lang="en-US" dirty="0" smtClean="0"/>
              <a:t>James 1:5-8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288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4000" dirty="0">
                <a:solidFill>
                  <a:srgbClr val="C0504D">
                    <a:lumMod val="75000"/>
                  </a:srgbClr>
                </a:solidFill>
              </a:rPr>
              <a:t>Is it of FAITH</a:t>
            </a:r>
            <a:r>
              <a:rPr lang="en-US" sz="4000" dirty="0" smtClean="0">
                <a:solidFill>
                  <a:srgbClr val="C0504D">
                    <a:lumMod val="75000"/>
                  </a:srgbClr>
                </a:solidFill>
              </a:rPr>
              <a:t>?</a:t>
            </a:r>
          </a:p>
          <a:p>
            <a:r>
              <a:rPr lang="en-US" dirty="0" smtClean="0"/>
              <a:t>Do we keep it “spiritual?”</a:t>
            </a:r>
          </a:p>
          <a:p>
            <a:pPr lvl="1"/>
            <a:r>
              <a:rPr lang="en-US" dirty="0" smtClean="0"/>
              <a:t>Ephesians 5:19</a:t>
            </a:r>
          </a:p>
          <a:p>
            <a:r>
              <a:rPr lang="en-US" dirty="0" smtClean="0"/>
              <a:t>Do we want instructive songs?</a:t>
            </a:r>
          </a:p>
          <a:p>
            <a:pPr lvl="1"/>
            <a:r>
              <a:rPr lang="en-US" dirty="0" smtClean="0"/>
              <a:t>Colossians 3:16</a:t>
            </a:r>
          </a:p>
          <a:p>
            <a:r>
              <a:rPr lang="en-US" dirty="0" smtClean="0"/>
              <a:t>Do we maintain </a:t>
            </a:r>
            <a:r>
              <a:rPr lang="en-US" i="1" dirty="0" smtClean="0"/>
              <a:t>a cappella</a:t>
            </a:r>
            <a:r>
              <a:rPr lang="en-US" dirty="0" smtClean="0"/>
              <a:t>? </a:t>
            </a:r>
          </a:p>
          <a:p>
            <a:pPr lvl="1"/>
            <a:r>
              <a:rPr lang="en-US" dirty="0" smtClean="0"/>
              <a:t>Ephesians 5:19; Hebrews 13:15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Through Songs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25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S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RAIN_S">
  <a:themeElements>
    <a:clrScheme name="BRAIN_S 1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BRAIN_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RAIN_S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IN_S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IN_S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IN_S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IN_S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563</Words>
  <Application>Microsoft Office PowerPoint</Application>
  <PresentationFormat>On-screen Show (4:3)</PresentationFormat>
  <Paragraphs>72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ＭＳ Ｐゴシック</vt:lpstr>
      <vt:lpstr>Wingdings</vt:lpstr>
      <vt:lpstr>Book</vt:lpstr>
      <vt:lpstr>Bodoni Book Italic</vt:lpstr>
      <vt:lpstr>Arial Black</vt:lpstr>
      <vt:lpstr>Arial Narrow</vt:lpstr>
      <vt:lpstr>Trajan Pro</vt:lpstr>
      <vt:lpstr>Georgia</vt:lpstr>
      <vt:lpstr>Adobe Arabic</vt:lpstr>
      <vt:lpstr>Calibri</vt:lpstr>
      <vt:lpstr>Arno Pro Smbd</vt:lpstr>
      <vt:lpstr>Sin</vt:lpstr>
      <vt:lpstr>BRAIN_S</vt:lpstr>
      <vt:lpstr>bluegrey</vt:lpstr>
      <vt:lpstr>PowerPoint Presentation</vt:lpstr>
      <vt:lpstr>Preaching/Teaching</vt:lpstr>
      <vt:lpstr>Fellowship/sharing</vt:lpstr>
      <vt:lpstr>Fellowship</vt:lpstr>
      <vt:lpstr>Fellowship &amp;  The Mind Of Christ</vt:lpstr>
      <vt:lpstr>Fellowship/sharing</vt:lpstr>
      <vt:lpstr>Observing Christ’s Death</vt:lpstr>
      <vt:lpstr>Pray Together</vt:lpstr>
      <vt:lpstr>Praise Through Songs</vt:lpstr>
      <vt:lpstr>Of Faith or Of Self?</vt:lpstr>
      <vt:lpstr>Psalm 19:13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J. Wallace</cp:lastModifiedBy>
  <cp:revision>23</cp:revision>
  <dcterms:created xsi:type="dcterms:W3CDTF">2015-12-18T03:30:30Z</dcterms:created>
  <dcterms:modified xsi:type="dcterms:W3CDTF">2016-01-09T19:38:06Z</dcterms:modified>
</cp:coreProperties>
</file>