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6"/>
  </p:notesMasterIdLst>
  <p:sldIdLst>
    <p:sldId id="256" r:id="rId2"/>
    <p:sldId id="286" r:id="rId3"/>
    <p:sldId id="259" r:id="rId4"/>
    <p:sldId id="284" r:id="rId5"/>
    <p:sldId id="273" r:id="rId6"/>
    <p:sldId id="274" r:id="rId7"/>
    <p:sldId id="275" r:id="rId8"/>
    <p:sldId id="280" r:id="rId9"/>
    <p:sldId id="281" r:id="rId10"/>
    <p:sldId id="282" r:id="rId11"/>
    <p:sldId id="283" r:id="rId12"/>
    <p:sldId id="276" r:id="rId13"/>
    <p:sldId id="277" r:id="rId14"/>
    <p:sldId id="278" r:id="rId15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Eras Bold ITC" panose="020B0907030504020204" pitchFamily="34" charset="0"/>
      <p:regular r:id="rId18"/>
    </p:embeddedFont>
    <p:embeddedFont>
      <p:font typeface="Berlin Sans FB Demi" panose="020E0802020502020306" pitchFamily="34" charset="0"/>
      <p:bold r:id="rId19"/>
    </p:embeddedFont>
    <p:embeddedFont>
      <p:font typeface="Impact" panose="020B0806030902050204" pitchFamily="34" charset="0"/>
      <p:regular r:id="rId20"/>
    </p:embeddedFont>
    <p:embeddedFont>
      <p:font typeface="Bauhaus 93" panose="04030905020B02020C02" pitchFamily="82" charset="0"/>
      <p:regular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243" autoAdjust="0"/>
  </p:normalViewPr>
  <p:slideViewPr>
    <p:cSldViewPr>
      <p:cViewPr varScale="1">
        <p:scale>
          <a:sx n="44" d="100"/>
          <a:sy n="44" d="100"/>
        </p:scale>
        <p:origin x="-1566" y="-108"/>
      </p:cViewPr>
      <p:guideLst>
        <p:guide orient="horz" pos="1920"/>
        <p:guide pos="22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9C40F83-2774-4D60-8D8F-50EA42F16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710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CD436F-A2B1-48A5-9C5D-C2E2AA344EA6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61097A-7980-4D75-BF32-28AA598716E4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94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CD436F-A2B1-48A5-9C5D-C2E2AA344EA6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CC7208-75F6-4C55-9B2D-F93E78416D4B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C25576B-9EED-4D9C-8FCF-48CE2415D275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1C0062-AFAF-47A9-85A5-D9E4F51BC9A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18F6C5-AE72-48D5-AF95-DE0CBDA661D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844EBA-EB05-4266-BB0B-D18E4B02C5F2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235D38-1B58-4867-98AE-4408031FFF8C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10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0"/>
            <a:ext cx="6934200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9A923A-9F59-4080-A79F-4D062CB8F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72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0"/>
            <a:ext cx="86106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A3FC-B231-4380-957F-887C19191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079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105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7818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6B09-C7AE-4D3F-A3AA-E4610C017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70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05800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4C15-FC7E-49EF-A6A9-BA725921E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1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D011-2D02-4BE4-B257-36BA007F2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7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" y="1981200"/>
            <a:ext cx="32689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1420" y="1981200"/>
            <a:ext cx="32689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9C252-82CC-42F8-ADB2-F8CCAA2B1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38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EDAB-C6F9-45DC-97A2-B7DC89E18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4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144C-4BA9-4776-AE3C-CD1C0EF8E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84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F6D09-07AE-4B2B-A1A3-C0F7023DA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78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EB76-7874-4DF1-8A96-426665A8A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04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BEE4-290A-4278-9514-9EF231B64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7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/>
        </p:blipFill>
        <p:spPr>
          <a:xfrm>
            <a:off x="0" y="811306"/>
            <a:ext cx="9144000" cy="604669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861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57FC4C3E-572E-466F-9BA2-401C87A632C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3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43013E-1E5D-4C59-9708-4CDCDCFB2350}" type="slidenum">
              <a:rPr lang="en-US" altLang="en-US" sz="1400"/>
              <a:pPr eaLnBrk="1" hangingPunct="1"/>
              <a:t>1</a:t>
            </a:fld>
            <a:endParaRPr lang="en-US" altLang="en-US" sz="140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457200"/>
            <a:ext cx="8077200" cy="1524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 Black" pitchFamily="34" charset="0"/>
              </a:rPr>
              <a:t>Divine Responsibilities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92252" y="3899118"/>
            <a:ext cx="831189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50000">
                      <a:srgbClr val="00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i="1" dirty="0">
                <a:latin typeface="Arial" charset="0"/>
              </a:rPr>
              <a:t>“Why do you turn and scrape every stone to gather wealth and take so little care of your children to whom one day you must relinquish all</a:t>
            </a:r>
            <a:r>
              <a:rPr lang="en-US" altLang="en-US" sz="2800" i="1" dirty="0" smtClean="0">
                <a:latin typeface="Arial" charset="0"/>
              </a:rPr>
              <a:t>?” —</a:t>
            </a:r>
            <a:r>
              <a:rPr lang="en-US" altLang="en-US" sz="2800" dirty="0" smtClean="0">
                <a:latin typeface="Arial" charset="0"/>
              </a:rPr>
              <a:t>Socrates</a:t>
            </a:r>
            <a:endParaRPr lang="en-US" altLang="en-US" sz="28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399" y="2362200"/>
            <a:ext cx="4301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Gothic Std B" pitchFamily="34" charset="-128"/>
                <a:ea typeface="Adobe Gothic Std B" pitchFamily="34" charset="-128"/>
              </a:rPr>
              <a:t>Regarding The Family</a:t>
            </a:r>
            <a:endParaRPr lang="en-US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E7D2E0-1ABD-416B-BEA3-77F90B2BD537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0" y="304800"/>
            <a:ext cx="3962400" cy="5791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not to kill but to correct</a:t>
            </a:r>
          </a:p>
          <a:p>
            <a:pPr lvl="1" eaLnBrk="1" hangingPunct="1"/>
            <a:r>
              <a:rPr lang="en-US" altLang="en-US" smtClean="0"/>
              <a:t>“Do not withhold correction from a child, for if you beat him with a rod, he will not die” (Prov. 23:13)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-381000" y="-1289050"/>
            <a:ext cx="5883275" cy="1009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50000">
                      <a:srgbClr val="00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65600">
                <a:latin typeface="Boulder" pitchFamily="2" charset="0"/>
              </a:rPr>
              <a:t>D</a:t>
            </a: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6096000" cy="1143000"/>
          </a:xfrm>
        </p:spPr>
        <p:txBody>
          <a:bodyPr/>
          <a:lstStyle/>
          <a:p>
            <a:pPr eaLnBrk="1" hangingPunct="1"/>
            <a:r>
              <a:rPr lang="en-US" altLang="en-US" sz="54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ISCIPLINE</a:t>
            </a:r>
            <a:endParaRPr lang="en-US" altLang="en-US" sz="54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67839B-00D1-48DD-8626-B498086191AB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0" y="457200"/>
            <a:ext cx="4114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recognize there is only a window of time that is given to chasten with hope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“Chasten thy son while there is hope, and let not thy soul spare for  his crying” (Prov. 19:18)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pc="-90" dirty="0" smtClean="0"/>
              <a:t>do not apologize for </a:t>
            </a:r>
            <a:r>
              <a:rPr lang="en-US" altLang="en-US" spc="-90" dirty="0" smtClean="0"/>
              <a:t>appropriate discipline</a:t>
            </a:r>
            <a:endParaRPr lang="en-US" altLang="en-US" spc="-9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-381000" y="-1289050"/>
            <a:ext cx="5883275" cy="1009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50000">
                      <a:srgbClr val="00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65600">
                <a:latin typeface="Boulder" pitchFamily="2" charset="0"/>
              </a:rPr>
              <a:t>D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6096000" cy="1143000"/>
          </a:xfrm>
        </p:spPr>
        <p:txBody>
          <a:bodyPr/>
          <a:lstStyle/>
          <a:p>
            <a:pPr eaLnBrk="1" hangingPunct="1"/>
            <a:r>
              <a:rPr lang="en-US" altLang="en-US" sz="54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ISCIPLINE</a:t>
            </a:r>
            <a:endParaRPr lang="en-US" altLang="en-US" sz="5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789F77D-6F1E-497F-ACE6-BC49FA3F1573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CONCERN FOR CHILD RAISING?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with society decaying and the expansion of evil; should young married people think twice before having children?</a:t>
            </a:r>
          </a:p>
          <a:p>
            <a:pPr eaLnBrk="1" hangingPunct="1"/>
            <a:r>
              <a:rPr lang="en-US" altLang="en-US" smtClean="0"/>
              <a:t>is it right to bring children up in such a corrupt world?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CONCERN FOR RAISING CHILDREN IN TODAY’S WORLD?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History’s lessons</a:t>
            </a: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848600" cy="308292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when </a:t>
            </a:r>
            <a:r>
              <a:rPr lang="en-US" altLang="en-US" sz="2800" dirty="0"/>
              <a:t>pharaoh desired to throw </a:t>
            </a:r>
            <a:r>
              <a:rPr lang="en-US" altLang="en-US" sz="2800" dirty="0" smtClean="0"/>
              <a:t>the </a:t>
            </a:r>
            <a:r>
              <a:rPr lang="en-US" altLang="en-US" sz="2800" smtClean="0"/>
              <a:t>Hebrew male babies </a:t>
            </a:r>
            <a:r>
              <a:rPr lang="en-US" altLang="en-US" sz="2800" dirty="0"/>
              <a:t>into the Nile…</a:t>
            </a:r>
          </a:p>
          <a:p>
            <a:pPr eaLnBrk="1" hangingPunct="1"/>
            <a:r>
              <a:rPr lang="en-US" altLang="en-US" sz="2800" dirty="0"/>
              <a:t>when young people were taken to Babylon to serve foreign gods…</a:t>
            </a:r>
          </a:p>
          <a:p>
            <a:pPr eaLnBrk="1" hangingPunct="1"/>
            <a:r>
              <a:rPr lang="en-US" altLang="en-US" sz="2800" dirty="0"/>
              <a:t>when Herod was slaughtering male babies two years and younger</a:t>
            </a:r>
            <a:r>
              <a:rPr lang="en-US" altLang="en-US" sz="2800" dirty="0" smtClean="0"/>
              <a:t>…</a:t>
            </a:r>
            <a:endParaRPr lang="en-US" altLang="en-US" sz="2800" dirty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F5935A-B2DD-41E1-A6D9-8BD1FF0B7729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3810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Our Society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096000" cy="5257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covers the altars of “selfishness,” “choice,” and “convenience” with the blood of the unborn &amp; the innocent</a:t>
            </a:r>
          </a:p>
          <a:p>
            <a:pPr eaLnBrk="1" hangingPunct="1"/>
            <a:r>
              <a:rPr lang="en-US" altLang="en-US" sz="3600" dirty="0" smtClean="0"/>
              <a:t>perhaps God will raise up children to turn back the push for wickedness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553200" y="1552575"/>
            <a:ext cx="24384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50000">
                      <a:srgbClr val="00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800" b="1" dirty="0">
                <a:latin typeface="Eras Bold ITC" pitchFamily="34" charset="0"/>
              </a:rPr>
              <a:t>It all begins in the home!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27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43013E-1E5D-4C59-9708-4CDCDCFB2350}" type="slidenum">
              <a:rPr lang="en-US" altLang="en-US" sz="1400">
                <a:solidFill>
                  <a:srgbClr val="FFFFFF"/>
                </a:solidFill>
              </a:rPr>
              <a:pPr eaLnBrk="1" hangingPunct="1"/>
              <a:t>2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 rot="5400000">
            <a:off x="1447800" y="2476500"/>
            <a:ext cx="62484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auto"/>
            <a:r>
              <a:rPr lang="en-US" sz="3600" kern="10" dirty="0">
                <a:gradFill rotWithShape="1">
                  <a:gsLst>
                    <a:gs pos="0">
                      <a:srgbClr val="00FF00">
                        <a:alpha val="89000"/>
                      </a:srgbClr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Bauhaus 93" panose="04030905020B02020C02" pitchFamily="82" charset="0"/>
              </a:rPr>
              <a:t>DIVINE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" y="349250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/>
              <a:t>HOME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9850" y="1949450"/>
            <a:ext cx="206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/>
              <a:t>PARENT</a:t>
            </a:r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>
            <a:off x="5829300" y="152400"/>
            <a:ext cx="3086100" cy="8747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ORIGIN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 rot="-413546">
            <a:off x="5943600" y="990600"/>
            <a:ext cx="3092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50000">
                      <a:schemeClr val="tx2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>
                <a:latin typeface="Arial" charset="0"/>
              </a:rPr>
              <a:t>Gen. 2; Matt. 19</a:t>
            </a:r>
          </a:p>
        </p:txBody>
      </p:sp>
      <p:sp>
        <p:nvSpPr>
          <p:cNvPr id="22535" name="WordArt 8"/>
          <p:cNvSpPr>
            <a:spLocks noChangeArrowheads="1" noChangeShapeType="1" noTextEdit="1"/>
          </p:cNvSpPr>
          <p:nvPr/>
        </p:nvSpPr>
        <p:spPr bwMode="auto">
          <a:xfrm>
            <a:off x="5791200" y="1868488"/>
            <a:ext cx="3086100" cy="87471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PRIVILEGE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 rot="-391726">
            <a:off x="5902325" y="2713038"/>
            <a:ext cx="2913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50000">
                      <a:schemeClr val="tx2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800">
                <a:latin typeface="Arial" charset="0"/>
              </a:rPr>
              <a:t>Ps. 127:3; 128:3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5791200" y="3697288"/>
            <a:ext cx="3086100" cy="87471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DUTY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 rot="-368974">
            <a:off x="5913438" y="4448175"/>
            <a:ext cx="3276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50000">
                      <a:schemeClr val="tx2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800">
                <a:latin typeface="Arial" charset="0"/>
              </a:rPr>
              <a:t>2 Cor. 12:14</a:t>
            </a:r>
          </a:p>
          <a:p>
            <a:pPr algn="ctr">
              <a:defRPr/>
            </a:pPr>
            <a:r>
              <a:rPr lang="en-US" altLang="en-US" sz="2800">
                <a:latin typeface="Arial" charset="0"/>
              </a:rPr>
              <a:t>1 Tim. 5:8; Mal. 2:15; Gen. 18:19; Eph. 6:4</a:t>
            </a:r>
          </a:p>
        </p:txBody>
      </p: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76200" y="3657600"/>
            <a:ext cx="5638800" cy="1616075"/>
            <a:chOff x="48" y="2448"/>
            <a:chExt cx="3552" cy="1018"/>
          </a:xfrm>
        </p:grpSpPr>
        <p:sp>
          <p:nvSpPr>
            <p:cNvPr id="22542" name="Text Box 5"/>
            <p:cNvSpPr txBox="1">
              <a:spLocks noChangeArrowheads="1"/>
            </p:cNvSpPr>
            <p:nvPr/>
          </p:nvSpPr>
          <p:spPr bwMode="auto">
            <a:xfrm>
              <a:off x="48" y="2448"/>
              <a:ext cx="1892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/>
                <a:t>CHILD CARE</a:t>
              </a:r>
            </a:p>
            <a:p>
              <a:pPr eaLnBrk="1" hangingPunct="1"/>
              <a:r>
                <a:rPr lang="en-US" altLang="en-US" b="1" dirty="0"/>
                <a:t>(PHYSICAL &amp;</a:t>
              </a:r>
              <a:br>
                <a:rPr lang="en-US" altLang="en-US" b="1" dirty="0"/>
              </a:br>
              <a:r>
                <a:rPr lang="en-US" altLang="en-US" b="1" dirty="0"/>
                <a:t>SPIRITUAL)</a:t>
              </a:r>
            </a:p>
          </p:txBody>
        </p:sp>
        <p:sp>
          <p:nvSpPr>
            <p:cNvPr id="12300" name="AutoShape 12"/>
            <p:cNvSpPr>
              <a:spLocks noChangeArrowheads="1"/>
            </p:cNvSpPr>
            <p:nvPr/>
          </p:nvSpPr>
          <p:spPr bwMode="auto">
            <a:xfrm>
              <a:off x="1920" y="2496"/>
              <a:ext cx="1680" cy="288"/>
            </a:xfrm>
            <a:prstGeom prst="rightArrow">
              <a:avLst>
                <a:gd name="adj1" fmla="val 50000"/>
                <a:gd name="adj2" fmla="val 145833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tx2">
                    <a:alpha val="39999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2209800" y="2057400"/>
            <a:ext cx="3429000" cy="457200"/>
          </a:xfrm>
          <a:prstGeom prst="rightArrow">
            <a:avLst>
              <a:gd name="adj1" fmla="val 50000"/>
              <a:gd name="adj2" fmla="val 187500"/>
            </a:avLst>
          </a:prstGeom>
          <a:gradFill rotWithShape="1">
            <a:gsLst>
              <a:gs pos="0">
                <a:schemeClr val="accent2"/>
              </a:gs>
              <a:gs pos="50000">
                <a:schemeClr val="tx2">
                  <a:alpha val="39999"/>
                </a:schemeClr>
              </a:gs>
              <a:gs pos="100000">
                <a:schemeClr val="accent2"/>
              </a:gs>
            </a:gsLst>
            <a:lin ang="540000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1752600" y="457200"/>
            <a:ext cx="3886200" cy="457200"/>
          </a:xfrm>
          <a:prstGeom prst="rightArrow">
            <a:avLst>
              <a:gd name="adj1" fmla="val 50000"/>
              <a:gd name="adj2" fmla="val 212500"/>
            </a:avLst>
          </a:prstGeom>
          <a:gradFill rotWithShape="1">
            <a:gsLst>
              <a:gs pos="0">
                <a:schemeClr val="accent2"/>
              </a:gs>
              <a:gs pos="50000">
                <a:schemeClr val="tx2">
                  <a:alpha val="39999"/>
                </a:schemeClr>
              </a:gs>
              <a:gs pos="100000">
                <a:schemeClr val="accent2"/>
              </a:gs>
            </a:gsLst>
            <a:lin ang="540000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DA615E-1B38-4466-98CA-97659B7E5D84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4191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dirty="0" smtClean="0"/>
              <a:t>“Children, obey your parents in all things, for this is well pleasing to the Lord”</a:t>
            </a:r>
            <a:endParaRPr lang="en-US" altLang="en-US" b="0" dirty="0" smtClean="0">
              <a:latin typeface="Arial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633020" y="4673024"/>
            <a:ext cx="3877960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Colossians 3:20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25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5E9EA1F-9BE7-4B94-A730-FCDAD99FDBBA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533400"/>
            <a:ext cx="60960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Children Can Fail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4000" dirty="0" smtClean="0"/>
              <a:t>“The eye that </a:t>
            </a:r>
            <a:r>
              <a:rPr lang="en-US" altLang="en-US" sz="4000" dirty="0" err="1" smtClean="0"/>
              <a:t>mocketh</a:t>
            </a:r>
            <a:r>
              <a:rPr lang="en-US" altLang="en-US" sz="4000" dirty="0" smtClean="0"/>
              <a:t> at his father, and </a:t>
            </a:r>
            <a:r>
              <a:rPr lang="en-US" altLang="en-US" sz="4000" dirty="0" err="1" smtClean="0"/>
              <a:t>despiseth</a:t>
            </a:r>
            <a:r>
              <a:rPr lang="en-US" altLang="en-US" sz="4000" dirty="0" smtClean="0"/>
              <a:t> to obey his mother, the ravens of the valley shall pick it out, and the young eagles shall eat it” (Prov. 30:17)</a:t>
            </a:r>
          </a:p>
          <a:p>
            <a:pPr eaLnBrk="1" hangingPunct="1"/>
            <a:endParaRPr lang="en-US" altLang="en-US" sz="4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E90002-AF8C-4173-80FE-2A65B9DB94CC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914400"/>
            <a:ext cx="6096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92D050"/>
                </a:solidFill>
              </a:rPr>
              <a:t>Generations</a:t>
            </a:r>
            <a:r>
              <a:rPr lang="en-US" altLang="en-US" dirty="0" smtClean="0"/>
              <a:t> of Children Can Fail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8305800" cy="3352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dirty="0" smtClean="0"/>
              <a:t>“There is a generation that </a:t>
            </a:r>
            <a:r>
              <a:rPr lang="en-US" altLang="en-US" sz="4000" dirty="0" err="1" smtClean="0"/>
              <a:t>curseth</a:t>
            </a:r>
            <a:r>
              <a:rPr lang="en-US" altLang="en-US" sz="4000" dirty="0" smtClean="0"/>
              <a:t> their father, and doth not bless their mother” (Prov. 30:11)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6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6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6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62" presetClass="path" presetSubtype="0" accel="2000" fill="hold" grpId="0" nodeType="afterEffect" p14:presetBounceEnd="53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3.33333E-6 3.33333E-6 L 0.00694 3.33333E-6 L 0.00538 0.11018 L 0.00694 0.10764 L 0.01406 0.13472 L 0.02118 0.13472 L 0.02118 0.20254 L 0.0283 0.20254 L 0.0283 0.27106 L 0.03541 0.27106 L 0.03541 0.33842 L 0.04271 0.33842 L 0.04271 0.40671 L 0.05 0.40671 L 0.04913 0.48333 " pathEditMode="relative" rAng="0" ptsTypes="FFFFFFFFFFFFFFF" p14:bounceEnd="53000">
                                          <p:cBhvr>
                                            <p:cTn id="12" dur="2000" fill="hold"/>
                                            <p:tgtEl>
                                              <p:spTgt spid="286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00" y="2416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674" grpId="0"/>
          <p:bldP spid="2867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6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6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6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62" presetClass="path" presetSubtype="0" accel="2000" fill="hold" grpId="0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3.33333E-6 3.33333E-6 L 0.00694 3.33333E-6 L 0.00538 0.11018 L 0.00694 0.10764 L 0.01406 0.13472 L 0.02118 0.13472 L 0.02118 0.20254 L 0.0283 0.20254 L 0.0283 0.27106 L 0.03541 0.27106 L 0.03541 0.33842 L 0.04271 0.33842 L 0.04271 0.40671 L 0.05 0.40671 L 0.04913 0.48333 " pathEditMode="relative" rAng="0" ptsTypes="FFFFFFFFFFFFFFF">
                                          <p:cBhvr>
                                            <p:cTn id="12" dur="2000" fill="hold"/>
                                            <p:tgtEl>
                                              <p:spTgt spid="286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00" y="2416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674" grpId="0"/>
          <p:bldP spid="28674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133600" y="622216"/>
            <a:ext cx="6934200" cy="631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50000">
                      <a:srgbClr val="00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000" b="1" dirty="0" smtClean="0">
                <a:ln w="3175"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Titus 2:4; 1 Thess. 2:11</a:t>
            </a:r>
            <a:endParaRPr lang="en-US" altLang="en-US" sz="3000" b="1" dirty="0">
              <a:ln w="3175"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000" b="1" dirty="0" smtClean="0">
                <a:ln w="3175"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Gen.25:27; 1 Tim. 3:4</a:t>
            </a:r>
            <a:endParaRPr lang="en-US" altLang="en-US" sz="3000" b="1" dirty="0">
              <a:ln w="3175"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000" b="1" dirty="0">
                <a:ln w="3175"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Lk. 11:11-13; Ps. 103:13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000" b="1" dirty="0">
                <a:ln w="3175"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</a:t>
            </a:r>
            <a:r>
              <a:rPr lang="en-US" altLang="en-US" sz="2900" b="1" spc="-150" dirty="0">
                <a:ln w="3175"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Eccl. 3:4; Prov. 15:20; 23:24; Lk. 15:23</a:t>
            </a:r>
          </a:p>
          <a:p>
            <a:pPr marL="457200" indent="-457200">
              <a:lnSpc>
                <a:spcPts val="34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000" b="1" dirty="0">
                <a:ln w="3175"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</a:t>
            </a:r>
            <a:r>
              <a:rPr lang="en-US" altLang="en-US" sz="3000" b="1" dirty="0" smtClean="0">
                <a:ln w="3175"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1 Thess. 2:10; Prov</a:t>
            </a:r>
            <a:r>
              <a:rPr lang="en-US" altLang="en-US" sz="3000" b="1" dirty="0">
                <a:ln w="3175"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. 22:6; Is. 38:19; Eph. 6:4</a:t>
            </a:r>
          </a:p>
          <a:p>
            <a:pPr marL="457200" indent="-457200">
              <a:lnSpc>
                <a:spcPts val="4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000" b="1" dirty="0">
                <a:ln w="3175"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1 Sam. 3:13; Prov. 29:15</a:t>
            </a:r>
          </a:p>
          <a:p>
            <a:pPr marL="457200" indent="-457200">
              <a:lnSpc>
                <a:spcPts val="53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000" b="1" dirty="0">
                <a:ln w="3175"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Prov. 4:11, 12; Lk. 15:12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6200" y="533400"/>
            <a:ext cx="2133600" cy="63248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3000" spc="50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LOVE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3000" spc="50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LEARN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3000" spc="50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LISTEN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3000" spc="50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LAUGH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3000" spc="50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LEAD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3000" spc="50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LIMIT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3000" spc="50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LET LEAVE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0"/>
            <a:ext cx="38766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50000">
                      <a:srgbClr val="00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uiExpand="1" build="p"/>
      <p:bldP spid="2970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5E9CB5D-771B-4B15-AB64-550D8237408E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0" y="304800"/>
            <a:ext cx="3962400" cy="5791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prompt</a:t>
            </a:r>
          </a:p>
          <a:p>
            <a:pPr lvl="1" eaLnBrk="1" hangingPunct="1"/>
            <a:r>
              <a:rPr lang="en-US" altLang="en-US" smtClean="0"/>
              <a:t>“Because the sentence against an evil work is not executed speedily, therefore the heart of the sons of men is fully set in them to do evil” (Eccl. 8:11)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-381000" y="-1289050"/>
            <a:ext cx="5883275" cy="1009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50000">
                      <a:srgbClr val="00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65600">
                <a:latin typeface="Boulder" pitchFamily="2" charset="0"/>
              </a:rPr>
              <a:t>D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6096000" cy="1143000"/>
          </a:xfrm>
        </p:spPr>
        <p:txBody>
          <a:bodyPr/>
          <a:lstStyle/>
          <a:p>
            <a:pPr eaLnBrk="1" hangingPunct="1"/>
            <a:r>
              <a:rPr lang="en-US" altLang="en-US" sz="54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ISCIPLINE</a:t>
            </a:r>
            <a:endParaRPr lang="en-US" altLang="en-US" sz="54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  <p:bldP spid="348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D3BDCA-D75E-40CB-BDE2-10942E32B452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0" y="304800"/>
            <a:ext cx="3962400" cy="5791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use of a rod</a:t>
            </a:r>
          </a:p>
          <a:p>
            <a:pPr lvl="1" eaLnBrk="1" hangingPunct="1"/>
            <a:r>
              <a:rPr lang="en-US" altLang="en-US" smtClean="0"/>
              <a:t>“He who spares his rod hates his son, but he who loves him disciplines him promptly” (Prov. 13:24)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-381000" y="-1289050"/>
            <a:ext cx="5883275" cy="1009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50000">
                      <a:srgbClr val="00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65600">
                <a:latin typeface="Boulder" pitchFamily="2" charset="0"/>
              </a:rPr>
              <a:t>D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6096000" cy="1143000"/>
          </a:xfrm>
        </p:spPr>
        <p:txBody>
          <a:bodyPr/>
          <a:lstStyle/>
          <a:p>
            <a:pPr eaLnBrk="1" hangingPunct="1"/>
            <a:r>
              <a:rPr lang="en-US" altLang="en-US" sz="54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ISCIPLINE</a:t>
            </a:r>
            <a:endParaRPr lang="en-US" altLang="en-US" sz="5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Eras Bold IT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000000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000000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</Template>
  <TotalTime>3629</TotalTime>
  <Words>549</Words>
  <Application>Microsoft Office PowerPoint</Application>
  <PresentationFormat>On-screen Show (4:3)</PresentationFormat>
  <Paragraphs>86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Adobe Gothic Std B</vt:lpstr>
      <vt:lpstr>Eras Bold ITC</vt:lpstr>
      <vt:lpstr>Berlin Sans FB Demi</vt:lpstr>
      <vt:lpstr>Boulder</vt:lpstr>
      <vt:lpstr>Impact</vt:lpstr>
      <vt:lpstr>Bauhaus 93</vt:lpstr>
      <vt:lpstr>Wingdings</vt:lpstr>
      <vt:lpstr>Generic</vt:lpstr>
      <vt:lpstr>Divine Responsibilities</vt:lpstr>
      <vt:lpstr>PowerPoint Presentation</vt:lpstr>
      <vt:lpstr>PowerPoint Presentation</vt:lpstr>
      <vt:lpstr>“Children, obey your parents in all things, for this is well pleasing to the Lord”</vt:lpstr>
      <vt:lpstr>Children Can Fail</vt:lpstr>
      <vt:lpstr>Generations of Children Can Fail</vt:lpstr>
      <vt:lpstr>PowerPoint Presentation</vt:lpstr>
      <vt:lpstr>ISCIPLINE</vt:lpstr>
      <vt:lpstr>ISCIPLINE</vt:lpstr>
      <vt:lpstr>ISCIPLINE</vt:lpstr>
      <vt:lpstr>ISCIPLINE</vt:lpstr>
      <vt:lpstr>CONCERN FOR CHILD RAISING?</vt:lpstr>
      <vt:lpstr>CONCERN FOR RAISING CHILDREN IN TODAY’S WORLD?</vt:lpstr>
      <vt:lpstr>Our Society</vt:lpstr>
    </vt:vector>
  </TitlesOfParts>
  <Company>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Divine Responsibilities</dc:title>
  <dc:creator>Preferred Customer</dc:creator>
  <cp:lastModifiedBy>Steven J. Wallace</cp:lastModifiedBy>
  <cp:revision>78</cp:revision>
  <dcterms:created xsi:type="dcterms:W3CDTF">2003-05-27T22:30:47Z</dcterms:created>
  <dcterms:modified xsi:type="dcterms:W3CDTF">2014-12-13T18:01:11Z</dcterms:modified>
</cp:coreProperties>
</file>