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1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88" r:id="rId8"/>
    <p:sldId id="262" r:id="rId9"/>
    <p:sldId id="289" r:id="rId10"/>
    <p:sldId id="263" r:id="rId11"/>
    <p:sldId id="264" r:id="rId12"/>
    <p:sldId id="265" r:id="rId13"/>
    <p:sldId id="290" r:id="rId14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16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66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333" autoAdjust="0"/>
  </p:normalViewPr>
  <p:slideViewPr>
    <p:cSldViewPr>
      <p:cViewPr varScale="1">
        <p:scale>
          <a:sx n="52" d="100"/>
          <a:sy n="52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E7F88EE1-2BC1-40F7-BBE4-C1DED69C4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66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2694B6-95DB-410A-9E72-A2300E8C0A29}" type="slidenum">
              <a:rPr lang="en-US" altLang="en-US">
                <a:latin typeface="Arial" pitchFamily="34" charset="0"/>
              </a:rPr>
              <a:pPr/>
              <a:t>1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A72879-4279-43AE-96CE-D854B5C803B3}" type="slidenum">
              <a:rPr lang="en-US" altLang="en-US">
                <a:latin typeface="Arial" pitchFamily="34" charset="0"/>
              </a:rPr>
              <a:pPr/>
              <a:t>10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0F4326-492B-4887-8C00-642D8D7DABAA}" type="slidenum">
              <a:rPr lang="en-US" altLang="en-US">
                <a:latin typeface="Arial" pitchFamily="34" charset="0"/>
              </a:rPr>
              <a:pPr/>
              <a:t>11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8A48D5-465E-46A9-A309-1AE0324ECB0F}" type="slidenum">
              <a:rPr lang="en-US" altLang="en-US">
                <a:latin typeface="Arial" pitchFamily="34" charset="0"/>
              </a:rPr>
              <a:pPr/>
              <a:t>12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2694B6-95DB-410A-9E72-A2300E8C0A29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13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71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F88EE1-2BC1-40F7-BBE4-C1DED69C40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6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AEAD20C-5005-4D25-AA8E-D3231653316B}" type="slidenum">
              <a:rPr lang="en-US" altLang="en-US">
                <a:latin typeface="Arial" pitchFamily="34" charset="0"/>
              </a:rPr>
              <a:pPr/>
              <a:t>4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38919E-7740-4816-86B4-99E302C60A51}" type="slidenum">
              <a:rPr lang="en-US" altLang="en-US">
                <a:latin typeface="Arial" pitchFamily="34" charset="0"/>
              </a:rPr>
              <a:pPr/>
              <a:t>5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252023-7861-4C14-8EF2-D2165F07BE22}" type="slidenum">
              <a:rPr lang="en-US" altLang="en-US">
                <a:latin typeface="Arial" pitchFamily="34" charset="0"/>
              </a:rPr>
              <a:pPr/>
              <a:t>6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252023-7861-4C14-8EF2-D2165F07BE22}" type="slidenum">
              <a:rPr lang="en-US" altLang="en-US">
                <a:latin typeface="Arial" pitchFamily="34" charset="0"/>
              </a:rPr>
              <a:pPr/>
              <a:t>7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39F32D-7912-45F8-8DA8-4DD27FB295BD}" type="slidenum">
              <a:rPr lang="en-US" altLang="en-US">
                <a:latin typeface="Arial" pitchFamily="34" charset="0"/>
              </a:rPr>
              <a:pPr/>
              <a:t>8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39F32D-7912-45F8-8DA8-4DD27FB295BD}" type="slidenum">
              <a:rPr lang="en-US" altLang="en-US">
                <a:latin typeface="Arial" pitchFamily="34" charset="0"/>
              </a:rPr>
              <a:pPr/>
              <a:t>9</a:t>
            </a:fld>
            <a:endParaRPr lang="en-US" altLang="en-US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0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0" y="285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0" y="3972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0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99213"/>
            <a:ext cx="35814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79B2F2-FBA1-478E-BB1A-AD701A178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7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DE999-9575-467F-B300-1006DA467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3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A46E5-8AEF-44A0-A89A-CE96F3CF4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8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6D24F-0036-4EF3-80F7-B73536CAE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7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A768F-96CB-449D-8CF0-9F3DCA395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3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CF8C5-0D0A-4613-8F2B-C3613A952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4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9D743-6BB6-40CB-AE80-81AE3C829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8BA4B-BD7A-42B3-8554-368865368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996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A2B67-116B-4564-B47E-9EB2A2902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28321-9E09-4336-93CC-D4B511458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1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4605D-A3B4-4730-BEB5-0B2A4923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3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8763" cy="6856413"/>
            <a:chOff x="0" y="0"/>
            <a:chExt cx="5763" cy="4319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528" cy="4319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0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ltGray">
            <a:xfrm>
              <a:off x="0" y="231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black">
            <a:xfrm>
              <a:off x="0" y="285"/>
              <a:ext cx="57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black">
            <a:xfrm>
              <a:off x="0" y="3972"/>
              <a:ext cx="576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ltGray">
            <a:xfrm>
              <a:off x="0" y="4044"/>
              <a:ext cx="57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9BF239E-CA36-4C1D-92A8-1BCA2D413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1524000"/>
            <a:ext cx="5638800" cy="1143000"/>
          </a:xfrm>
        </p:spPr>
        <p:txBody>
          <a:bodyPr/>
          <a:lstStyle/>
          <a:p>
            <a:r>
              <a:rPr lang="en-US" altLang="en-US" i="0" dirty="0" smtClean="0"/>
              <a:t>peace-preserving</a:t>
            </a:r>
            <a:br>
              <a:rPr lang="en-US" altLang="en-US" i="0" dirty="0" smtClean="0"/>
            </a:br>
            <a:r>
              <a:rPr lang="en-US" altLang="en-US" i="0" dirty="0" smtClean="0"/>
              <a:t>problem-preventing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962400"/>
            <a:ext cx="7848600" cy="22098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smtClean="0"/>
              <a:t>“An ounce of prevention is worth a pound of cure”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/>
              <a:t>“Also it is not good for a soul to be without knowledge, And he sins who hastens with his feet” (Prov. 19:2)</a:t>
            </a:r>
          </a:p>
        </p:txBody>
      </p:sp>
      <p:sp>
        <p:nvSpPr>
          <p:cNvPr id="3076" name="WordArt 4" descr="Narrow vertical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2076450" cy="27432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normalizeH="1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 </a:t>
            </a:r>
          </a:p>
          <a:p>
            <a:pPr algn="ctr"/>
            <a:r>
              <a:rPr lang="en-US" sz="3600" kern="10" normalizeH="1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FAMILY</a:t>
            </a:r>
            <a:endParaRPr lang="en-US" sz="3600" kern="10" normalizeH="1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1400" y="2907268"/>
            <a:ext cx="1909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1:  </a:t>
            </a:r>
            <a:r>
              <a:rPr lang="en-US" i="1" spc="300" dirty="0" smtClean="0"/>
              <a:t>purpose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Wrong Reasons To Marry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4000" dirty="0" smtClean="0"/>
              <a:t>to get out of a current family problem</a:t>
            </a:r>
          </a:p>
          <a:p>
            <a:r>
              <a:rPr lang="en-US" altLang="en-US" sz="4000" dirty="0" smtClean="0"/>
              <a:t>in love with the frills &amp; thrills (i.e., the shower, ceremony, honeymoon, boost ego)</a:t>
            </a:r>
          </a:p>
          <a:p>
            <a:r>
              <a:rPr lang="en-US" altLang="en-US" sz="4000" dirty="0" smtClean="0"/>
              <a:t>want financial security</a:t>
            </a:r>
          </a:p>
          <a:p>
            <a:r>
              <a:rPr lang="en-US" altLang="en-US" sz="4000" dirty="0" smtClean="0"/>
              <a:t>peer pressure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Have You Counted The Cost?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572000"/>
          </a:xfrm>
        </p:spPr>
        <p:txBody>
          <a:bodyPr/>
          <a:lstStyle/>
          <a:p>
            <a:r>
              <a:rPr lang="en-US" altLang="en-US" dirty="0" smtClean="0"/>
              <a:t>“For which of you, intending to build a tower, does not sit down first and count the cost, whether he has enough to finish it” (Lk. 14:28)</a:t>
            </a:r>
          </a:p>
          <a:p>
            <a:r>
              <a:rPr lang="en-US" altLang="en-US" dirty="0" smtClean="0"/>
              <a:t>have you counted the cost of your commitment to your spouse? </a:t>
            </a:r>
          </a:p>
          <a:p>
            <a:pPr lvl="1"/>
            <a:r>
              <a:rPr lang="en-US" altLang="en-US" dirty="0" smtClean="0"/>
              <a:t>“for better or worse”</a:t>
            </a:r>
          </a:p>
          <a:p>
            <a:pPr lvl="1"/>
            <a:r>
              <a:rPr lang="en-US" altLang="en-US" dirty="0" smtClean="0"/>
              <a:t>spouse paralyzed…bad accident… disfigurement…financially broke…etc.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Have You Counted The Cost?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80772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3600" dirty="0" smtClean="0"/>
              <a:t>have you calculated the commitment of your fiancé?</a:t>
            </a:r>
          </a:p>
          <a:p>
            <a:pPr lvl="1"/>
            <a:r>
              <a:rPr lang="en-US" altLang="en-US" sz="3200" dirty="0" smtClean="0"/>
              <a:t>what value system will he/she help teach children?</a:t>
            </a:r>
          </a:p>
          <a:p>
            <a:pPr lvl="1"/>
            <a:r>
              <a:rPr lang="en-US" altLang="en-US" sz="3200" dirty="0" smtClean="0"/>
              <a:t>what is his/her view concerning divorce?</a:t>
            </a:r>
          </a:p>
          <a:p>
            <a:pPr lvl="1"/>
            <a:r>
              <a:rPr lang="en-US" altLang="en-US" sz="3200" dirty="0" smtClean="0"/>
              <a:t>why does he/she love you?</a:t>
            </a:r>
          </a:p>
          <a:p>
            <a:pPr lvl="1"/>
            <a:r>
              <a:rPr lang="en-US" altLang="en-US" sz="3200" dirty="0" smtClean="0"/>
              <a:t>how committed is he/she to you if you are worse off?</a:t>
            </a:r>
          </a:p>
          <a:p>
            <a:pPr lvl="1"/>
            <a:r>
              <a:rPr lang="en-US" altLang="en-US" sz="3200" dirty="0" smtClean="0"/>
              <a:t>what is his/her measured work ethic?</a:t>
            </a:r>
          </a:p>
          <a:p>
            <a:pPr lvl="1"/>
            <a:endParaRPr lang="en-US" altLang="en-US" sz="32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5200" y="1524000"/>
            <a:ext cx="5638800" cy="1143000"/>
          </a:xfrm>
        </p:spPr>
        <p:txBody>
          <a:bodyPr/>
          <a:lstStyle/>
          <a:p>
            <a:r>
              <a:rPr lang="en-US" altLang="en-US" i="0" smtClean="0"/>
              <a:t>peace-preserving</a:t>
            </a:r>
            <a:br>
              <a:rPr lang="en-US" altLang="en-US" i="0" smtClean="0"/>
            </a:br>
            <a:r>
              <a:rPr lang="en-US" altLang="en-US" i="0" smtClean="0"/>
              <a:t>problem-preventing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962400"/>
            <a:ext cx="7848600" cy="22098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i="1" smtClean="0"/>
              <a:t>“An ounce of prevention is worth a pound of cure”</a:t>
            </a:r>
          </a:p>
          <a:p>
            <a:pPr>
              <a:lnSpc>
                <a:spcPct val="90000"/>
              </a:lnSpc>
            </a:pPr>
            <a:r>
              <a:rPr lang="en-US" altLang="en-US" sz="2800" i="1" smtClean="0"/>
              <a:t>“Also it is not good for a soul to be without knowledge, And he sins who hastens with his feet” (Prov. 19:2)</a:t>
            </a:r>
          </a:p>
        </p:txBody>
      </p:sp>
      <p:sp>
        <p:nvSpPr>
          <p:cNvPr id="3076" name="WordArt 4" descr="Narrow vertical"/>
          <p:cNvSpPr>
            <a:spLocks noChangeArrowheads="1" noChangeShapeType="1" noTextEdit="1"/>
          </p:cNvSpPr>
          <p:nvPr/>
        </p:nvSpPr>
        <p:spPr bwMode="auto">
          <a:xfrm>
            <a:off x="1066800" y="533400"/>
            <a:ext cx="2076450" cy="27432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 normalizeH="1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 </a:t>
            </a:r>
          </a:p>
          <a:p>
            <a:pPr algn="ctr"/>
            <a:r>
              <a:rPr lang="en-US" sz="3600" kern="10" normalizeH="1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FAMILY</a:t>
            </a:r>
            <a:endParaRPr lang="en-US" sz="3600" kern="10" normalizeH="1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81400" y="762000"/>
            <a:ext cx="5473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ekton Pro Ext" pitchFamily="34" charset="0"/>
              </a:rPr>
              <a:t>Will You Be Back For Part 2?</a:t>
            </a:r>
            <a:endParaRPr lang="en-US" sz="2800" dirty="0">
              <a:latin typeface="Tekton Pro Ex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6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What is the purpose for marriage?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dirty="0" smtClean="0"/>
              <a:t>the government has purpose</a:t>
            </a:r>
          </a:p>
          <a:p>
            <a:pPr lvl="1"/>
            <a:r>
              <a:rPr lang="en-US" altLang="en-US" sz="3600" dirty="0" smtClean="0"/>
              <a:t>to praising good and punish evil </a:t>
            </a:r>
            <a:br>
              <a:rPr lang="en-US" altLang="en-US" sz="3600" dirty="0" smtClean="0"/>
            </a:br>
            <a:r>
              <a:rPr lang="en-US" altLang="en-US" sz="3600" dirty="0" smtClean="0"/>
              <a:t>(1 Pet. 2:13, 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What is the purpose for marriage?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dirty="0" smtClean="0"/>
              <a:t>the church has purpose</a:t>
            </a:r>
          </a:p>
          <a:p>
            <a:pPr lvl="1"/>
            <a:r>
              <a:rPr lang="en-US" altLang="en-US" sz="3600" dirty="0" smtClean="0"/>
              <a:t>to teach and uphold the truth</a:t>
            </a:r>
          </a:p>
          <a:p>
            <a:pPr lvl="1"/>
            <a:r>
              <a:rPr lang="en-US" altLang="en-US" sz="3600" dirty="0" smtClean="0"/>
              <a:t>to prepare people for eternity</a:t>
            </a:r>
          </a:p>
          <a:p>
            <a:pPr lvl="1"/>
            <a:r>
              <a:rPr lang="en-US" altLang="en-US" sz="3600" dirty="0" smtClean="0"/>
              <a:t>1 Timothy 3:15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What is the purpose for marriage?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dirty="0" smtClean="0"/>
              <a:t>marriage has purpose!</a:t>
            </a:r>
          </a:p>
          <a:p>
            <a:pPr lvl="1"/>
            <a:r>
              <a:rPr lang="en-US" altLang="en-US" sz="3600" dirty="0" smtClean="0"/>
              <a:t>companionship (Gen. 2:18)</a:t>
            </a:r>
          </a:p>
          <a:p>
            <a:pPr lvl="2"/>
            <a:r>
              <a:rPr lang="en-US" altLang="en-US" sz="3200" dirty="0" smtClean="0"/>
              <a:t>“. . .as being heirs together of the grace of life. . .” (1 Pet. 3:7)</a:t>
            </a:r>
          </a:p>
          <a:p>
            <a:pPr lvl="2"/>
            <a:r>
              <a:rPr lang="en-US" altLang="en-US" sz="3200" dirty="0" smtClean="0"/>
              <a:t>“. . . Yet she is your companion And your wife by covenant” (Mal. 2:14)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What is the purpose for marriage?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000" dirty="0" smtClean="0"/>
              <a:t>marriage has purpose!</a:t>
            </a:r>
          </a:p>
          <a:p>
            <a:pPr lvl="1"/>
            <a:r>
              <a:rPr lang="en-US" altLang="en-US" sz="3600" dirty="0" smtClean="0"/>
              <a:t>to produce godly offspring</a:t>
            </a:r>
          </a:p>
          <a:p>
            <a:pPr lvl="2"/>
            <a:r>
              <a:rPr lang="en-US" altLang="en-US" sz="3200" dirty="0" smtClean="0"/>
              <a:t>“But did He not make them one, Having a remnant of the Spirit? And why one?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He seeks godly offspring</a:t>
            </a:r>
            <a:r>
              <a:rPr lang="en-US" altLang="en-US" sz="3200" dirty="0" smtClean="0"/>
              <a:t>. …” (Mal. 2:15)</a:t>
            </a:r>
          </a:p>
          <a:p>
            <a:pPr lvl="1"/>
            <a:endParaRPr lang="en-US" altLang="en-US" sz="3600" dirty="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14400" y="5638800"/>
            <a:ext cx="78565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 dirty="0">
                <a:latin typeface="Arial Black" pitchFamily="34" charset="0"/>
              </a:rPr>
              <a:t>MARRIAGE IS ABOUT “ANOTHER!”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  <p:bldP spid="174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143000"/>
          </a:xfrm>
        </p:spPr>
        <p:txBody>
          <a:bodyPr/>
          <a:lstStyle/>
          <a:p>
            <a:r>
              <a:rPr lang="en-US" altLang="en-US" sz="4000" dirty="0" smtClean="0"/>
              <a:t>Man &amp; Woman Are </a:t>
            </a:r>
            <a:r>
              <a:rPr lang="en-US" altLang="en-US" sz="4000" dirty="0"/>
              <a:t>T</a:t>
            </a:r>
            <a:r>
              <a:rPr lang="en-US" altLang="en-US" sz="4000" dirty="0" smtClean="0"/>
              <a:t>o </a:t>
            </a:r>
            <a:r>
              <a:rPr lang="en-US" altLang="en-US" sz="4000" dirty="0"/>
              <a:t>B</a:t>
            </a:r>
            <a:r>
              <a:rPr lang="en-US" altLang="en-US" sz="4000" dirty="0" smtClean="0"/>
              <a:t>e Given To Each Other (Eph. 5:22-33)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838200" y="1676400"/>
            <a:ext cx="8077200" cy="452431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3200" dirty="0">
                <a:latin typeface="Arial" pitchFamily="34" charset="0"/>
              </a:rPr>
              <a:t>“</a:t>
            </a:r>
            <a:r>
              <a:rPr lang="en-US" altLang="en-US" sz="3200" baseline="30000" dirty="0">
                <a:solidFill>
                  <a:schemeClr val="tx2"/>
                </a:solidFill>
                <a:latin typeface="Arial" pitchFamily="34" charset="0"/>
              </a:rPr>
              <a:t>22</a:t>
            </a:r>
            <a:r>
              <a:rPr lang="en-US" altLang="en-US" sz="3200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altLang="en-US" sz="3200" dirty="0">
                <a:latin typeface="Arial" pitchFamily="34" charset="0"/>
              </a:rPr>
              <a:t> Wives, submit to your own husbands, as to the Lord. </a:t>
            </a:r>
            <a:r>
              <a:rPr lang="en-US" altLang="en-US" sz="3200" baseline="30000" dirty="0">
                <a:solidFill>
                  <a:schemeClr val="tx2"/>
                </a:solidFill>
                <a:latin typeface="Arial" pitchFamily="34" charset="0"/>
              </a:rPr>
              <a:t>23</a:t>
            </a:r>
            <a:r>
              <a:rPr lang="en-US" altLang="en-US" sz="3200" dirty="0">
                <a:latin typeface="Arial" pitchFamily="34" charset="0"/>
              </a:rPr>
              <a:t>  For the husband is head of the wife, as also Christ is head of the church; and He is the Savior of the body. </a:t>
            </a:r>
            <a:r>
              <a:rPr lang="en-US" altLang="en-US" sz="3200" baseline="30000" dirty="0">
                <a:solidFill>
                  <a:schemeClr val="tx2"/>
                </a:solidFill>
                <a:latin typeface="Arial" pitchFamily="34" charset="0"/>
              </a:rPr>
              <a:t>24</a:t>
            </a:r>
            <a:r>
              <a:rPr lang="en-US" altLang="en-US" sz="3200" dirty="0">
                <a:latin typeface="Arial" pitchFamily="34" charset="0"/>
              </a:rPr>
              <a:t>  Therefore, just as the church is subject to Christ, so let the wives be to their own husbands in everything. </a:t>
            </a:r>
            <a:r>
              <a:rPr lang="en-US" altLang="en-US" sz="3200" baseline="30000" dirty="0">
                <a:solidFill>
                  <a:schemeClr val="tx2"/>
                </a:solidFill>
                <a:latin typeface="Arial" pitchFamily="34" charset="0"/>
              </a:rPr>
              <a:t>25</a:t>
            </a:r>
            <a:r>
              <a:rPr lang="en-US" altLang="en-US" sz="3200" dirty="0">
                <a:latin typeface="Arial" pitchFamily="34" charset="0"/>
              </a:rPr>
              <a:t>  Husbands, love your wives, just as Christ also loved the church and gave Himself for </a:t>
            </a:r>
            <a:r>
              <a:rPr lang="en-US" altLang="en-US" sz="3200" dirty="0" smtClean="0">
                <a:latin typeface="Arial" pitchFamily="34" charset="0"/>
              </a:rPr>
              <a:t>her…</a:t>
            </a:r>
            <a:endParaRPr lang="en-US" altLang="en-US" sz="3200" dirty="0"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143000"/>
          </a:xfrm>
        </p:spPr>
        <p:txBody>
          <a:bodyPr/>
          <a:lstStyle/>
          <a:p>
            <a:r>
              <a:rPr lang="en-US" altLang="en-US" sz="4000" dirty="0"/>
              <a:t>Man &amp; Woman Are To Be Given To Each Other (Eph. 5:22-33)</a:t>
            </a:r>
            <a:endParaRPr lang="en-US" altLang="en-US" sz="4000" dirty="0" smtClean="0"/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838200" y="1676400"/>
            <a:ext cx="8229600" cy="470898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3000" baseline="30000" dirty="0" smtClean="0">
                <a:solidFill>
                  <a:schemeClr val="tx2"/>
                </a:solidFill>
                <a:latin typeface="Arial" pitchFamily="34" charset="0"/>
              </a:rPr>
              <a:t>28</a:t>
            </a:r>
            <a:r>
              <a:rPr lang="en-US" altLang="en-US" sz="3000" dirty="0" smtClean="0">
                <a:latin typeface="Arial" pitchFamily="34" charset="0"/>
              </a:rPr>
              <a:t> …So </a:t>
            </a:r>
            <a:r>
              <a:rPr lang="en-US" altLang="en-US" sz="3000" dirty="0">
                <a:latin typeface="Arial" pitchFamily="34" charset="0"/>
              </a:rPr>
              <a:t>husbands ought to love their own wives as their own bodies; he who loves his wife loves himself. </a:t>
            </a:r>
            <a:r>
              <a:rPr lang="en-US" altLang="en-US" sz="3000" baseline="30000" dirty="0">
                <a:solidFill>
                  <a:schemeClr val="tx2"/>
                </a:solidFill>
                <a:latin typeface="Arial" pitchFamily="34" charset="0"/>
              </a:rPr>
              <a:t>29</a:t>
            </a:r>
            <a:r>
              <a:rPr lang="en-US" altLang="en-US" sz="3000" dirty="0">
                <a:latin typeface="Arial" pitchFamily="34" charset="0"/>
              </a:rPr>
              <a:t>  For no one ever hated his own flesh, but nourishes and cherishes it, just as the Lord does the </a:t>
            </a:r>
            <a:r>
              <a:rPr lang="en-US" altLang="en-US" sz="3000" dirty="0" smtClean="0">
                <a:latin typeface="Arial" pitchFamily="34" charset="0"/>
              </a:rPr>
              <a:t>church… </a:t>
            </a:r>
            <a:r>
              <a:rPr lang="en-US" altLang="en-US" sz="3000" baseline="30000" dirty="0" smtClean="0">
                <a:solidFill>
                  <a:schemeClr val="tx2"/>
                </a:solidFill>
                <a:latin typeface="Arial" pitchFamily="34" charset="0"/>
              </a:rPr>
              <a:t>31</a:t>
            </a:r>
            <a:r>
              <a:rPr lang="en-US" altLang="en-US" sz="3000" dirty="0" smtClean="0">
                <a:latin typeface="Arial" pitchFamily="34" charset="0"/>
              </a:rPr>
              <a:t> ‘For </a:t>
            </a:r>
            <a:r>
              <a:rPr lang="en-US" altLang="en-US" sz="3000" dirty="0">
                <a:latin typeface="Arial" pitchFamily="34" charset="0"/>
              </a:rPr>
              <a:t>this reason a man shall leave his father and mother and be joined to his wife, and the two shall become one flesh</a:t>
            </a:r>
            <a:r>
              <a:rPr lang="en-US" altLang="en-US" sz="3000" dirty="0" smtClean="0">
                <a:latin typeface="Arial" pitchFamily="34" charset="0"/>
              </a:rPr>
              <a:t>.’</a:t>
            </a:r>
            <a:r>
              <a:rPr lang="en-US" altLang="en-US" sz="3000" dirty="0" smtClean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altLang="en-US" sz="3000" baseline="30000" dirty="0">
                <a:solidFill>
                  <a:schemeClr val="tx2"/>
                </a:solidFill>
                <a:latin typeface="Arial" pitchFamily="34" charset="0"/>
              </a:rPr>
              <a:t>33</a:t>
            </a:r>
            <a:r>
              <a:rPr lang="en-US" altLang="en-US" sz="3000" dirty="0">
                <a:solidFill>
                  <a:schemeClr val="tx2"/>
                </a:solidFill>
                <a:latin typeface="Arial" pitchFamily="34" charset="0"/>
              </a:rPr>
              <a:t> </a:t>
            </a:r>
            <a:r>
              <a:rPr lang="en-US" altLang="en-US" sz="3000" dirty="0" smtClean="0">
                <a:latin typeface="Arial" pitchFamily="34" charset="0"/>
              </a:rPr>
              <a:t>…let </a:t>
            </a:r>
            <a:r>
              <a:rPr lang="en-US" altLang="en-US" sz="3000" dirty="0">
                <a:latin typeface="Arial" pitchFamily="34" charset="0"/>
              </a:rPr>
              <a:t>each one of you in particular so love his own wife as himself, and let the wife see that she respects her </a:t>
            </a:r>
            <a:r>
              <a:rPr lang="en-US" altLang="en-US" sz="3000" dirty="0" smtClean="0">
                <a:latin typeface="Arial" pitchFamily="34" charset="0"/>
              </a:rPr>
              <a:t>husband.”</a:t>
            </a:r>
            <a:endParaRPr lang="en-US" altLang="en-US" sz="30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143000"/>
          </a:xfrm>
        </p:spPr>
        <p:txBody>
          <a:bodyPr/>
          <a:lstStyle/>
          <a:p>
            <a:r>
              <a:rPr lang="en-US" altLang="en-US" sz="4000" dirty="0" smtClean="0"/>
              <a:t>Man &amp; Wife are to be Given To The Other Person (1 Cor. 7:1-4)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38200" y="1879600"/>
            <a:ext cx="8001000" cy="397031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3600" baseline="30000" dirty="0" smtClean="0">
                <a:solidFill>
                  <a:schemeClr val="tx2"/>
                </a:solidFill>
                <a:latin typeface="Arial" pitchFamily="34" charset="0"/>
              </a:rPr>
              <a:t>1</a:t>
            </a:r>
            <a:r>
              <a:rPr lang="en-US" altLang="en-US" sz="3600" dirty="0" smtClean="0">
                <a:latin typeface="Arial" pitchFamily="34" charset="0"/>
              </a:rPr>
              <a:t> Now </a:t>
            </a:r>
            <a:r>
              <a:rPr lang="en-US" altLang="en-US" sz="3600" dirty="0">
                <a:latin typeface="Arial" pitchFamily="34" charset="0"/>
              </a:rPr>
              <a:t>concerning the things of which you wrote to me: It is good for a man not to touch a woman. </a:t>
            </a:r>
            <a:r>
              <a:rPr lang="en-US" altLang="en-US" sz="3600" dirty="0" smtClean="0">
                <a:latin typeface="Arial" pitchFamily="34" charset="0"/>
              </a:rPr>
              <a:t/>
            </a:r>
            <a:br>
              <a:rPr lang="en-US" altLang="en-US" sz="3600" dirty="0" smtClean="0">
                <a:latin typeface="Arial" pitchFamily="34" charset="0"/>
              </a:rPr>
            </a:br>
            <a:r>
              <a:rPr lang="en-US" altLang="en-US" sz="3600" baseline="30000" dirty="0" smtClean="0">
                <a:solidFill>
                  <a:schemeClr val="tx2"/>
                </a:solidFill>
                <a:latin typeface="Arial" pitchFamily="34" charset="0"/>
              </a:rPr>
              <a:t>2</a:t>
            </a:r>
            <a:r>
              <a:rPr lang="en-US" altLang="en-US" sz="3600" dirty="0" smtClean="0">
                <a:latin typeface="Arial" pitchFamily="34" charset="0"/>
              </a:rPr>
              <a:t> Nevertheless</a:t>
            </a:r>
            <a:r>
              <a:rPr lang="en-US" altLang="en-US" sz="3600" dirty="0">
                <a:latin typeface="Arial" pitchFamily="34" charset="0"/>
              </a:rPr>
              <a:t>, because of sexual immorality, let each man have his own wife, and let each woman have her own husband</a:t>
            </a:r>
            <a:r>
              <a:rPr lang="en-US" altLang="en-US" sz="3600" dirty="0" smtClean="0">
                <a:latin typeface="Arial" pitchFamily="34" charset="0"/>
              </a:rPr>
              <a:t>. </a:t>
            </a:r>
            <a:endParaRPr lang="en-US" altLang="en-US" sz="3600" dirty="0"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772400" cy="1143000"/>
          </a:xfrm>
        </p:spPr>
        <p:txBody>
          <a:bodyPr/>
          <a:lstStyle/>
          <a:p>
            <a:r>
              <a:rPr lang="en-US" altLang="en-US" sz="4000" dirty="0" smtClean="0"/>
              <a:t>Man &amp; Wife are to be Given To The Other Person (1 Cor. 7:1-4)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38200" y="1879600"/>
            <a:ext cx="8001000" cy="452431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3600" baseline="30000" dirty="0" smtClean="0">
                <a:solidFill>
                  <a:schemeClr val="tx2"/>
                </a:solidFill>
                <a:latin typeface="Arial" pitchFamily="34" charset="0"/>
              </a:rPr>
              <a:t>3</a:t>
            </a:r>
            <a:r>
              <a:rPr lang="en-US" altLang="en-US" sz="3600" dirty="0" smtClean="0">
                <a:latin typeface="Arial" pitchFamily="34" charset="0"/>
              </a:rPr>
              <a:t> Let </a:t>
            </a:r>
            <a:r>
              <a:rPr lang="en-US" altLang="en-US" sz="3600" dirty="0">
                <a:latin typeface="Arial" pitchFamily="34" charset="0"/>
              </a:rPr>
              <a:t>the husband render to his wife the affection due her, and likewise also the wife to her husband. </a:t>
            </a:r>
            <a:r>
              <a:rPr lang="en-US" altLang="en-US" sz="3600" dirty="0" smtClean="0">
                <a:latin typeface="Arial" pitchFamily="34" charset="0"/>
              </a:rPr>
              <a:t/>
            </a:r>
            <a:br>
              <a:rPr lang="en-US" altLang="en-US" sz="3600" dirty="0" smtClean="0">
                <a:latin typeface="Arial" pitchFamily="34" charset="0"/>
              </a:rPr>
            </a:br>
            <a:r>
              <a:rPr lang="en-US" altLang="en-US" sz="3600" baseline="30000" dirty="0" smtClean="0">
                <a:solidFill>
                  <a:schemeClr val="tx2"/>
                </a:solidFill>
                <a:latin typeface="Arial" pitchFamily="34" charset="0"/>
              </a:rPr>
              <a:t>4</a:t>
            </a:r>
            <a:r>
              <a:rPr lang="en-US" altLang="en-US" sz="3600" dirty="0" smtClean="0">
                <a:latin typeface="Arial" pitchFamily="34" charset="0"/>
              </a:rPr>
              <a:t> The </a:t>
            </a:r>
            <a:r>
              <a:rPr lang="en-US" altLang="en-US" sz="3600" dirty="0">
                <a:latin typeface="Arial" pitchFamily="34" charset="0"/>
              </a:rPr>
              <a:t>wife does not have authority over her own body, but the husband does. And likewise the husband does not have authority over his own body, but the wife </a:t>
            </a:r>
            <a:r>
              <a:rPr lang="en-US" altLang="en-US" sz="3600" dirty="0" smtClean="0">
                <a:latin typeface="Arial" pitchFamily="34" charset="0"/>
              </a:rPr>
              <a:t>does.</a:t>
            </a:r>
            <a:endParaRPr lang="en-US" altLang="en-US" sz="36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77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BLACK 1">
      <a:dk1>
        <a:srgbClr val="868686"/>
      </a:dk1>
      <a:lt1>
        <a:srgbClr val="FFFFFF"/>
      </a:lt1>
      <a:dk2>
        <a:srgbClr val="000000"/>
      </a:dk2>
      <a:lt2>
        <a:srgbClr val="FFFF00"/>
      </a:lt2>
      <a:accent1>
        <a:srgbClr val="66FF33"/>
      </a:accent1>
      <a:accent2>
        <a:srgbClr val="CC3300"/>
      </a:accent2>
      <a:accent3>
        <a:srgbClr val="AAAAAA"/>
      </a:accent3>
      <a:accent4>
        <a:srgbClr val="DADADA"/>
      </a:accent4>
      <a:accent5>
        <a:srgbClr val="B8FFAD"/>
      </a:accent5>
      <a:accent6>
        <a:srgbClr val="B92D00"/>
      </a:accent6>
      <a:hlink>
        <a:srgbClr val="0000FF"/>
      </a:hlink>
      <a:folHlink>
        <a:srgbClr val="008080"/>
      </a:folHlink>
    </a:clrScheme>
    <a:fontScheme name="BLA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CK 1">
        <a:dk1>
          <a:srgbClr val="868686"/>
        </a:dk1>
        <a:lt1>
          <a:srgbClr val="FFFFFF"/>
        </a:lt1>
        <a:dk2>
          <a:srgbClr val="000000"/>
        </a:dk2>
        <a:lt2>
          <a:srgbClr val="FFFF00"/>
        </a:lt2>
        <a:accent1>
          <a:srgbClr val="66FF33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B8FFAD"/>
        </a:accent5>
        <a:accent6>
          <a:srgbClr val="B92D00"/>
        </a:accent6>
        <a:hlink>
          <a:srgbClr val="0000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 2">
        <a:dk1>
          <a:srgbClr val="000000"/>
        </a:dk1>
        <a:lt1>
          <a:srgbClr val="FFFFFF"/>
        </a:lt1>
        <a:dk2>
          <a:srgbClr val="9966FF"/>
        </a:dk2>
        <a:lt2>
          <a:srgbClr val="CBCBCB"/>
        </a:lt2>
        <a:accent1>
          <a:srgbClr val="6699FF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6B6B6B"/>
        </a:accent6>
        <a:hlink>
          <a:srgbClr val="00CCCC"/>
        </a:hlink>
        <a:folHlink>
          <a:srgbClr val="FF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 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3662</TotalTime>
  <Words>721</Words>
  <Application>Microsoft Office PowerPoint</Application>
  <PresentationFormat>On-screen Show (4:3)</PresentationFormat>
  <Paragraphs>68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Tekton Pro Ext</vt:lpstr>
      <vt:lpstr>Times New Roman</vt:lpstr>
      <vt:lpstr>BLACK</vt:lpstr>
      <vt:lpstr>peace-preserving problem-preventing</vt:lpstr>
      <vt:lpstr>What is the purpose for marriage?</vt:lpstr>
      <vt:lpstr>What is the purpose for marriage?</vt:lpstr>
      <vt:lpstr>What is the purpose for marriage?</vt:lpstr>
      <vt:lpstr>What is the purpose for marriage?</vt:lpstr>
      <vt:lpstr>Man &amp; Woman Are To Be Given To Each Other (Eph. 5:22-33)</vt:lpstr>
      <vt:lpstr>Man &amp; Woman Are To Be Given To Each Other (Eph. 5:22-33)</vt:lpstr>
      <vt:lpstr>Man &amp; Wife are to be Given To The Other Person (1 Cor. 7:1-4)</vt:lpstr>
      <vt:lpstr>Man &amp; Wife are to be Given To The Other Person (1 Cor. 7:1-4)</vt:lpstr>
      <vt:lpstr>Wrong Reasons To Marry</vt:lpstr>
      <vt:lpstr>Have You Counted The Cost?</vt:lpstr>
      <vt:lpstr>Have You Counted The Cost?</vt:lpstr>
      <vt:lpstr>peace-preserving problem-preventing</vt:lpstr>
    </vt:vector>
  </TitlesOfParts>
  <Company>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Family: preservation &amp;     prevention</dc:title>
  <dc:creator>Steven J. Wallace</dc:creator>
  <cp:lastModifiedBy>Steven J. Wallace</cp:lastModifiedBy>
  <cp:revision>49</cp:revision>
  <dcterms:created xsi:type="dcterms:W3CDTF">2005-05-05T21:36:58Z</dcterms:created>
  <dcterms:modified xsi:type="dcterms:W3CDTF">2014-08-02T19:32:41Z</dcterms:modified>
</cp:coreProperties>
</file>