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64" r:id="rId4"/>
    <p:sldId id="266" r:id="rId5"/>
    <p:sldId id="279" r:id="rId6"/>
    <p:sldId id="265" r:id="rId7"/>
    <p:sldId id="267" r:id="rId8"/>
    <p:sldId id="273" r:id="rId9"/>
    <p:sldId id="268" r:id="rId10"/>
    <p:sldId id="270" r:id="rId11"/>
    <p:sldId id="271" r:id="rId12"/>
    <p:sldId id="272" r:id="rId13"/>
    <p:sldId id="277" r:id="rId14"/>
    <p:sldId id="280" r:id="rId15"/>
    <p:sldId id="274" r:id="rId16"/>
    <p:sldId id="275" r:id="rId17"/>
    <p:sldId id="276" r:id="rId18"/>
    <p:sldId id="281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Tunga" panose="020B0502040204020203" pitchFamily="34" charset="0"/>
      <p:regular r:id="rId27"/>
      <p:bold r:id="rId28"/>
    </p:embeddedFont>
    <p:embeddedFont>
      <p:font typeface="Candara" panose="020E0502030303020204" pitchFamily="34" charset="0"/>
      <p:regular r:id="rId29"/>
      <p:bold r:id="rId30"/>
      <p:italic r:id="rId31"/>
      <p:boldItalic r:id="rId32"/>
    </p:embeddedFont>
    <p:embeddedFont>
      <p:font typeface="Arial Black" panose="020B0A04020102020204" pitchFamily="34" charset="0"/>
      <p:bold r:id="rId33"/>
    </p:embeddedFont>
    <p:embeddedFont>
      <p:font typeface="Aharoni" panose="02010803020104030203" pitchFamily="2" charset="-79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85" autoAdjust="0"/>
  </p:normalViewPr>
  <p:slideViewPr>
    <p:cSldViewPr>
      <p:cViewPr varScale="1">
        <p:scale>
          <a:sx n="61" d="100"/>
          <a:sy n="61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5-17T16:00:37.943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36,'0'0,"0"0,0 0,0 0,43 0,-43 0,43 0,-43 0,0 0,43 43,-43-43,43 0,-43 0,0 0,43 0,-43 0,43 0,-43 0,0 0,43 0,-43 0,43 0,-43 0,0 0,43 0,-43 0,43 0,-43 0,0 0,43 0,-43 0,0 0,43 0,-43 0,0 0,43 0,-43 0,0 0,43 0,-43 0,0 43,0-43,43 0,-43 0,0 0,44 0,-1 0,-43 0,0 0,43 0,-43 0,43 0,0 0,-43 0,0 0,43 0,-43 0,0 0,43 0,-43 0,0 0,43 0,-43 0,43 0,0 0,-43 0,0 0,43 0,-43 0,0 0,43 0,-43 0,0 0,43 0,-43 0,0 0,43 0,-43 0,43 0,0 0,-43 0,43 0,-43-43,43 43,-43 0,43 0,0 0,-43 0,44 0,-1 0,-43 0,43 0,-43 0,0 0,86 0,-86 0,43 0,0 0,-43 0,43 0,-43 0,43 0,-43 0,0 0,43 0,0 0,-43 0,43 0,-43 0,0 0,86 0,-86 0,0 0,43 0,0 0,-43 0,0 0,43-43,0 43,-43 0,43 0,-43 0,0 0,43 0,-43 0,0 0,44 0,-44 0,0 0,43 0,-43 0,43 0,-43 0,0 0,43 0,-43 0,43 0,-43 0,86 0,-86 0,43 0,-43 0,0 0,86 0,-43 0,0 0,0 0,-43 0,43 0,0 0,0 0,-43 0,43 0,0 0,-43 0,0 0,43 0,1 0,-44 0,43 0,-43 0,43 0,0 0,-43 0,0 0,43 0,0 0,-43 0,43 0,0 0,-43 0,43 0,-43 0,0 0,43 0,-43 0,43 0,-43 0,43 0,0 0,-43 0,0 0,43 0,-43 0,0 0,43 0,-43 0,43 0,-43 0,86 0,-86 0,43 0,0 0,1 0,-1 0,-43 0,43 0,-43 0,43 0,-43 43,43-43,-43 0,0 0,43 0,-43 0,43 0,-43 0,0 0,43 0,-43 0,43 0,-43 0,43 0,-43 0,0 0,43 0,-43 0,0 0,43 0,-43 0,43 0,-43 0,43 0,0 0,-43 0,43 0,-43 0,43 0,-43 0,43 0,-43 0,0 0,43 0,-43 0,43 0,-43 0,44 0,-44 0,43 0,-43 0,43 0,-43 0,43 0,0 0,-43 0,43 0,-43 0,0 0,43 0,-43 0,43 0,0 0,-43 0,0 0,43 0,-43 0,0 0,43 0,-43 0,43 0,43 0,-86 0,86 0,-86 0,86 0,-43 0,1 0,-1 0,0 0,-43 0,43 0,0 0,0 0,0 0,-43 0,43 0,-43 0,43 0,-43 0,43 0,-43 0,43 0,-43 0,43 0,-43 0,0 0,43 0,-43 0,43 0,0 0,-43 0,43 0,-43 0,43 0,0 0,-43 0,0 0,43-43,-43 43,0 0,43 0,-43 0,0 0,44 0,-44 0,0 0,43 0,-43 0,0 0,43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5-17T16:00:49.758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62,'0'0,"0"0,43 0,-43 0,0 0,43 0,-43 0,43 0,-43 0,0 0,43 0,-43 0,43 0,0 0,-43 0,0 0,43 0,-43 0,43 0,-43 0,0 0,43 0,0 0,43 0,-43 0,129 0,-85 0,-87 0,43 0,43 0,-43 0,-43 0,43 0,0 0,0 0,-43 0,86 0,-43 0,0 0,0 0,43 0,-43 0,43 0,-43 0,-43 0,43 0,1 0,-1 0,-43 0,43 0,-43 0,43 0,-43 0,43 0,0 0,-43 0,43 0,0 0,-43 0,43 0,0 0,-43 0,43 0,-43 0,43 0,-43 0,0 0,43 0,-43 0,0 0,86 0,-43 0,0 0,43 0,87 0,-87 0,-43 0,0 0,43 0,0 0,43 0,-86 43,0-43,0 0,43 43,-42-43,-44 0,43 0,0 0,-43 0,0 0,43 0,-43 0,0 0,43 0,-43 0,43 0,-43 0,43 0,-43 0,0 0,86 43,-86-43,43 0,0 0,0 0,0 0,43 0,-86 0,0 0,43 0,0 0,0 0,-43 0,43 0,0 0,-43 0,44 0,-1 0,0 0,43 0,-86 0,43 0,-43 0,43 0,0 0,-43 0,43 0,-43 0,43 0,0 0,0 0,-43 0,43 0,-43 0,43 0,-43 0,0 0,43 0,-43 0,86 0,-86 0,0 0,43 0,-43 0,43 0,-43 0,0 0,44 0,-44 0,43 0,0 0,-43 0,43 0,-43 0,43 0,-43 0,43 0,-43 0,43 0,-43 0,43 0,0 0,-43 0,43 0,0 0,-43-43,0 43,43 0,-43 0,0 0,43 0,-43 0,43 0,0 0,-43 0,43 0,0-43,0 43,-43 0,0 0,43 0,-43 0,43 0,-43 0,44 0,-44 0,43 0,-43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5-17T16:03:24.769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0,'43'0,"-43"0,0 0,43 0,-43 0,0 0,43 0,-43 0,43 0,-43 0,43 0,-43 0,0 0,44 0,-44 0,0 43,43-43,-43 0,0 0,43 0,-43 0,0 0,43 0,-43 0,43 0,-43 0,0 0,43 0,-43 0,43 0,-43 0,0 0,43 0,-43 0,0 0,43 0,-43 43,0-43,43 0,-43 0,43 0,-43 0,43 0,0 0,-43 43,0-43,43 0,-43 0,43 0,-43 0,0 0,43 0,-43 0,43 0,-43 0,0 0,43 0,-43 0,43 0,-43 0,0 0,44 0,-44 0,0 0,43 0,-43 0,0 0,43 0,-43 0,0 0,43 0,-43 0,0 0,43 0,-43 0,0 0,0 0,43 0,-43 0,43 0,-43 0,0 0,43 0,-43 0,0 0,43 0,-43 0,0 0,0 0,43 0,-43 0,0 0,43 0,-43 0,0 0,0 0,43 0,-43 0,0 0,43 0,-43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E2999-82B1-423D-ADD1-EAA5A5781A36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1B37B-840A-423E-9D95-8F0970AD5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B37B-840A-423E-9D95-8F0970AD56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5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DDA0B-2D50-4750-8AEE-AD57991D8D4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black"/>
                </a:solidFill>
              </a:rPr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DDA0B-2D50-4750-8AEE-AD57991D8D47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black"/>
                </a:solidFill>
              </a:rPr>
              <a:t>Joe Price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DDA0B-2D50-4750-8AEE-AD57991D8D47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B37B-840A-423E-9D95-8F0970AD56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40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B37B-840A-423E-9D95-8F0970AD56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4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B37B-840A-423E-9D95-8F0970AD56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4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5/17/2014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0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5/17/2014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0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5/17/2014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5/17/2014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1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5/17/2014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E222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3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5/17/2014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8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5/17/2014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1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5/17/2014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5/17/2014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3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5/17/2014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12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CBD8DD"/>
                </a:solidFill>
              </a:rPr>
              <a:pPr/>
              <a:t>5/17/2014</a:t>
            </a:fld>
            <a:endParaRPr lang="en-US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7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6A9F83A-111F-4D31-A84A-FDE00644BED7}" type="datetimeFigureOut">
              <a:rPr lang="en-US" smtClean="0">
                <a:solidFill>
                  <a:srgbClr val="48231E"/>
                </a:solidFill>
              </a:rPr>
              <a:pPr/>
              <a:t>5/17/2014</a:t>
            </a:fld>
            <a:endParaRPr lang="en-US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F743012-C1D9-4995-B3BB-3A4D4DC653FA}" type="slidenum">
              <a:rPr lang="en-US" smtClean="0">
                <a:solidFill>
                  <a:srgbClr val="48231E"/>
                </a:solidFill>
              </a:rPr>
              <a:pPr/>
              <a:t>‹#›</a:t>
            </a:fld>
            <a:endParaRPr lang="en-US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customXml" Target="../ink/ink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“But </a:t>
            </a:r>
            <a:r>
              <a:rPr lang="en-US" dirty="0"/>
              <a:t>He answered and said, </a:t>
            </a:r>
            <a:r>
              <a:rPr lang="en-US" dirty="0" smtClean="0"/>
              <a:t>‘Every </a:t>
            </a:r>
            <a:r>
              <a:rPr lang="en-US" dirty="0"/>
              <a:t>plant which My heavenly Father has not planted will be </a:t>
            </a:r>
            <a:r>
              <a:rPr lang="en-US" dirty="0" smtClean="0"/>
              <a:t>uprooted’” (Matt. 15:13)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Institutionalism</a:t>
            </a:r>
            <a:r>
              <a:rPr lang="en-US" dirty="0" smtClean="0"/>
              <a:t> &amp;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Church </a:t>
            </a:r>
            <a:r>
              <a:rPr lang="en-US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6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6225" y="0"/>
            <a:ext cx="4295775" cy="129540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The Christian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May Have Spoken In Tongues In The Assembly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(1 Cor. 14:26-29)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971800"/>
            <a:ext cx="4251960" cy="1981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Where was the whole church permitted to speak in tongues in the assembly (1 Cor. 14:23)?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Steven\AppData\Local\Microsoft\Windows\Temporary Internet Files\Content.IE5\KGQYPCW1\MC9004326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5578"/>
            <a:ext cx="17240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even\AppData\Local\Microsoft\Windows\Temporary Internet Files\Content.IE5\HGMKI8LY\MC9003826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86359"/>
            <a:ext cx="2372403" cy="18730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even\AppData\Local\Microsoft\Windows\Temporary Internet Files\Content.IE5\ZHEIXDAW\MP900411828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9"/>
          <a:stretch/>
        </p:blipFill>
        <p:spPr bwMode="auto">
          <a:xfrm>
            <a:off x="5229898" y="4800600"/>
            <a:ext cx="3037805" cy="1818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8"/>
          <p:cNvSpPr txBox="1">
            <a:spLocks/>
          </p:cNvSpPr>
          <p:nvPr/>
        </p:nvSpPr>
        <p:spPr>
          <a:xfrm>
            <a:off x="4724400" y="228600"/>
            <a:ext cx="4295775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The Church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6225" y="0"/>
            <a:ext cx="4295775" cy="129540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The Christian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May Eat Vegetables </a:t>
            </a:r>
            <a:r>
              <a:rPr lang="en-US" sz="3200" b="1" dirty="0" err="1" smtClean="0"/>
              <a:t>And/Or</a:t>
            </a:r>
            <a:r>
              <a:rPr lang="en-US" sz="3200" b="1" dirty="0" smtClean="0"/>
              <a:t> All Things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(Rom. 14:2, 3)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971800"/>
            <a:ext cx="4251960" cy="1981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Where is the whole church permitted to eat </a:t>
            </a:r>
            <a:r>
              <a:rPr lang="en-US" sz="3200" i="1" dirty="0" smtClean="0">
                <a:solidFill>
                  <a:schemeClr val="accent2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all things </a:t>
            </a:r>
            <a:r>
              <a:rPr lang="en-US" sz="3200" dirty="0" smtClean="0">
                <a:solidFill>
                  <a:schemeClr val="accent2"/>
                </a:solidFill>
              </a:rPr>
              <a:t>“as a church” (Rom. 14:17; 1 Cor. 11:34)?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Steven\AppData\Local\Microsoft\Windows\Temporary Internet Files\Content.IE5\KGQYPCW1\MC9004326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5578"/>
            <a:ext cx="17240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even\AppData\Local\Microsoft\Windows\Temporary Internet Files\Content.IE5\HGMKI8LY\MC9003826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86359"/>
            <a:ext cx="2372403" cy="18730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even\AppData\Local\Microsoft\Windows\Temporary Internet Files\Content.IE5\ZHEIXDAW\MP900411828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9"/>
          <a:stretch/>
        </p:blipFill>
        <p:spPr bwMode="auto">
          <a:xfrm>
            <a:off x="5229898" y="4800600"/>
            <a:ext cx="3037805" cy="1818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8"/>
          <p:cNvSpPr txBox="1">
            <a:spLocks/>
          </p:cNvSpPr>
          <p:nvPr/>
        </p:nvSpPr>
        <p:spPr>
          <a:xfrm>
            <a:off x="4724400" y="228600"/>
            <a:ext cx="4295775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964D2C"/>
                </a:solidFill>
              </a:rPr>
              <a:t>The Church</a:t>
            </a:r>
            <a:endParaRPr lang="en-US" sz="4400" b="1" dirty="0">
              <a:solidFill>
                <a:srgbClr val="964D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6225" y="0"/>
            <a:ext cx="4295775" cy="129540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The Christian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May Esteem/Observe A Day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(Rom. 14:5, 6)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3124200"/>
            <a:ext cx="4251960" cy="198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Where is the church permitted to observe days (Gal. 4:10, 11)?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Steven\AppData\Local\Microsoft\Windows\Temporary Internet Files\Content.IE5\KGQYPCW1\MC9004326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5578"/>
            <a:ext cx="17240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even\AppData\Local\Microsoft\Windows\Temporary Internet Files\Content.IE5\HGMKI8LY\MC9003826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86359"/>
            <a:ext cx="2372403" cy="18730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even\AppData\Local\Microsoft\Windows\Temporary Internet Files\Content.IE5\ZHEIXDAW\MP900411828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9"/>
          <a:stretch/>
        </p:blipFill>
        <p:spPr bwMode="auto">
          <a:xfrm>
            <a:off x="5229898" y="4800600"/>
            <a:ext cx="3037805" cy="1818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8"/>
          <p:cNvSpPr txBox="1">
            <a:spLocks/>
          </p:cNvSpPr>
          <p:nvPr/>
        </p:nvSpPr>
        <p:spPr>
          <a:xfrm>
            <a:off x="4724400" y="228600"/>
            <a:ext cx="4295775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964D2C"/>
                </a:solidFill>
              </a:rPr>
              <a:t>The Church</a:t>
            </a:r>
            <a:endParaRPr lang="en-US" sz="4400" b="1" dirty="0">
              <a:solidFill>
                <a:srgbClr val="964D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6225" y="0"/>
            <a:ext cx="4295775" cy="129540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The Christian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May Lend To One Who Asks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0" indent="0" algn="ctr">
              <a:buNone/>
            </a:pPr>
            <a:r>
              <a:rPr lang="en-US" sz="3200" spc="-150" dirty="0" smtClean="0"/>
              <a:t>(Matt. 5:42; Lk. 6:34, 35)</a:t>
            </a:r>
            <a:endParaRPr lang="en-US" sz="3200" spc="-15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3124200"/>
            <a:ext cx="4251960" cy="198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Where is the church permitted to lend to anyone?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Steven\AppData\Local\Microsoft\Windows\Temporary Internet Files\Content.IE5\KGQYPCW1\MC9004326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5578"/>
            <a:ext cx="17240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even\AppData\Local\Microsoft\Windows\Temporary Internet Files\Content.IE5\HGMKI8LY\MC9003826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86359"/>
            <a:ext cx="2372403" cy="18730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even\AppData\Local\Microsoft\Windows\Temporary Internet Files\Content.IE5\ZHEIXDAW\MP900411828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9"/>
          <a:stretch/>
        </p:blipFill>
        <p:spPr bwMode="auto">
          <a:xfrm>
            <a:off x="5229898" y="4800600"/>
            <a:ext cx="3037805" cy="1818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8"/>
          <p:cNvSpPr txBox="1">
            <a:spLocks/>
          </p:cNvSpPr>
          <p:nvPr/>
        </p:nvSpPr>
        <p:spPr>
          <a:xfrm>
            <a:off x="4724400" y="228600"/>
            <a:ext cx="4295775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964D2C"/>
                </a:solidFill>
              </a:rPr>
              <a:t>The Church</a:t>
            </a:r>
            <a:endParaRPr lang="en-US" sz="4400" b="1" dirty="0">
              <a:solidFill>
                <a:srgbClr val="964D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4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6225" y="0"/>
            <a:ext cx="4295775" cy="129540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The Christian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May buy/sell for profit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0" indent="0" algn="ctr">
              <a:buNone/>
            </a:pPr>
            <a:r>
              <a:rPr lang="en-US" sz="3200" spc="-150" dirty="0" smtClean="0"/>
              <a:t>(Lk. 22:36; Jas. 4:13; Prov. 31:16)</a:t>
            </a:r>
            <a:endParaRPr lang="en-US" sz="3200" spc="-15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3124200"/>
            <a:ext cx="4251960" cy="198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Where is the church permitted to buy and sell such?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Steven\AppData\Local\Microsoft\Windows\Temporary Internet Files\Content.IE5\KGQYPCW1\MC9004326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5578"/>
            <a:ext cx="17240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even\AppData\Local\Microsoft\Windows\Temporary Internet Files\Content.IE5\HGMKI8LY\MC9003826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86359"/>
            <a:ext cx="2372403" cy="18730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even\AppData\Local\Microsoft\Windows\Temporary Internet Files\Content.IE5\ZHEIXDAW\MP900411828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9"/>
          <a:stretch/>
        </p:blipFill>
        <p:spPr bwMode="auto">
          <a:xfrm>
            <a:off x="5229898" y="4800600"/>
            <a:ext cx="3037805" cy="1818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8"/>
          <p:cNvSpPr txBox="1">
            <a:spLocks/>
          </p:cNvSpPr>
          <p:nvPr/>
        </p:nvSpPr>
        <p:spPr>
          <a:xfrm>
            <a:off x="4724400" y="228600"/>
            <a:ext cx="4295775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964D2C"/>
                </a:solidFill>
              </a:rPr>
              <a:t>The Church</a:t>
            </a:r>
            <a:endParaRPr lang="en-US" sz="4400" b="1" dirty="0">
              <a:solidFill>
                <a:srgbClr val="964D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51294" y="594102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71800" y="1066800"/>
            <a:ext cx="3810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86408" y="594102"/>
            <a:ext cx="1814592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2743200"/>
            <a:ext cx="8579604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828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“If </a:t>
            </a:r>
            <a:r>
              <a:rPr lang="en-US" dirty="0"/>
              <a:t>any believing man or woman has widows, let them relieve them, and do not let the church be burdened, that it may relieve those who are really </a:t>
            </a:r>
            <a:r>
              <a:rPr lang="en-US" dirty="0" smtClean="0"/>
              <a:t>widows” (1 Tim. 5:16)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28600" y="2743200"/>
            <a:ext cx="425196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To Relieve Widows?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15815" y="2743200"/>
            <a:ext cx="4251960" cy="762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To Relieve Those Who Are Really Widows?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133600"/>
            <a:ext cx="857960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WHO is CHARGED?</a:t>
            </a:r>
            <a:endParaRPr lang="en-US" sz="24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228600" y="3962400"/>
            <a:ext cx="2794136" cy="2809964"/>
            <a:chOff x="228600" y="3962400"/>
            <a:chExt cx="2794136" cy="2809964"/>
          </a:xfrm>
        </p:grpSpPr>
        <p:pic>
          <p:nvPicPr>
            <p:cNvPr id="1028" name="Picture 4" descr="C:\Users\Steven\AppData\Local\Microsoft\Windows\Temporary Internet Files\Content.IE5\KGQYPCW1\MC900440185[1].w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962400"/>
              <a:ext cx="1362456" cy="2757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73320" y="5572035"/>
              <a:ext cx="2549416" cy="120032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/>
                <a:t>THE</a:t>
              </a:r>
            </a:p>
            <a:p>
              <a:pPr algn="ctr"/>
              <a:r>
                <a:rPr lang="en-US" sz="3600" dirty="0" smtClean="0"/>
                <a:t>INDIVIDUAL</a:t>
              </a:r>
              <a:endParaRPr lang="en-US" sz="3600" dirty="0"/>
            </a:p>
          </p:txBody>
        </p:sp>
        <p:sp>
          <p:nvSpPr>
            <p:cNvPr id="23" name="Notched Right Arrow 22"/>
            <p:cNvSpPr/>
            <p:nvPr/>
          </p:nvSpPr>
          <p:spPr>
            <a:xfrm>
              <a:off x="228600" y="4717100"/>
              <a:ext cx="838200" cy="921700"/>
            </a:xfrm>
            <a:prstGeom prst="notch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0" y="3878900"/>
            <a:ext cx="4114800" cy="2979101"/>
            <a:chOff x="4572000" y="3878900"/>
            <a:chExt cx="4114800" cy="2979101"/>
          </a:xfrm>
        </p:grpSpPr>
        <p:sp>
          <p:nvSpPr>
            <p:cNvPr id="12" name="Oval 11"/>
            <p:cNvSpPr/>
            <p:nvPr/>
          </p:nvSpPr>
          <p:spPr>
            <a:xfrm>
              <a:off x="5535478" y="3962401"/>
              <a:ext cx="2667000" cy="267429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THE</a:t>
              </a:r>
            </a:p>
            <a:p>
              <a:pPr algn="ctr"/>
              <a:r>
                <a:rPr lang="en-US" sz="3600" dirty="0" smtClean="0"/>
                <a:t>CHURCH</a:t>
              </a:r>
              <a:endParaRPr lang="en-US" sz="36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4572000" y="3878900"/>
              <a:ext cx="0" cy="29791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Notched Right Arrow 29"/>
            <p:cNvSpPr/>
            <p:nvPr/>
          </p:nvSpPr>
          <p:spPr>
            <a:xfrm rot="10800000">
              <a:off x="7848600" y="4717099"/>
              <a:ext cx="838200" cy="921700"/>
            </a:xfrm>
            <a:prstGeom prst="notched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62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24" grpId="0" animBg="1"/>
      <p:bldP spid="11" grpId="0" animBg="1"/>
      <p:bldP spid="6" grpId="0" build="p"/>
      <p:bldP spid="7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615441" y="1455395"/>
            <a:ext cx="2651759" cy="52580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Individual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724400" y="1455395"/>
            <a:ext cx="2634163" cy="52580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CHURCH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81000"/>
            <a:ext cx="8579604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</a:rPr>
              <a:t>TWO DISTINCT TREASURIES</a:t>
            </a:r>
            <a:endParaRPr lang="en-US" sz="4000" b="1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57174" y="914401"/>
            <a:ext cx="1634426" cy="1219200"/>
            <a:chOff x="5535478" y="3962401"/>
            <a:chExt cx="3151322" cy="2674298"/>
          </a:xfrm>
        </p:grpSpPr>
        <p:sp>
          <p:nvSpPr>
            <p:cNvPr id="12" name="Oval 11"/>
            <p:cNvSpPr/>
            <p:nvPr/>
          </p:nvSpPr>
          <p:spPr>
            <a:xfrm>
              <a:off x="5535478" y="3962401"/>
              <a:ext cx="2667000" cy="267429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prstClr val="white"/>
                  </a:solidFill>
                </a:rPr>
                <a:t>THE</a:t>
              </a:r>
            </a:p>
            <a:p>
              <a:pPr algn="ctr"/>
              <a:r>
                <a:rPr lang="en-US" sz="1600" b="1" dirty="0" smtClean="0">
                  <a:solidFill>
                    <a:prstClr val="white"/>
                  </a:solidFill>
                </a:rPr>
                <a:t>CHURCH</a:t>
              </a: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30" name="Notched Right Arrow 29"/>
            <p:cNvSpPr/>
            <p:nvPr/>
          </p:nvSpPr>
          <p:spPr>
            <a:xfrm rot="10800000">
              <a:off x="7848600" y="4717099"/>
              <a:ext cx="838200" cy="921700"/>
            </a:xfrm>
            <a:prstGeom prst="notched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36"/>
          <a:stretch/>
        </p:blipFill>
        <p:spPr bwMode="auto">
          <a:xfrm>
            <a:off x="9041" y="838200"/>
            <a:ext cx="1645672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362200"/>
            <a:ext cx="1371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pc="-150" dirty="0" smtClean="0"/>
              <a:t>Method of Raising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3348335"/>
            <a:ext cx="1371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pc="-150" dirty="0" smtClean="0"/>
              <a:t>Oversight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" y="3957935"/>
            <a:ext cx="1371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pc="-150" dirty="0" smtClean="0"/>
              <a:t>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0211" y="2362200"/>
            <a:ext cx="261248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Honest Labor (Eph. 4:28)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724400" y="2362200"/>
            <a:ext cx="2612487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Voluntary Offering (1 Cor. 16:1, 2)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676400" y="3352800"/>
            <a:ext cx="261248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Self (Acts 5:3, 4)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724400" y="3352800"/>
            <a:ext cx="2612487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Elders (Acts 11:30)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676400" y="3957935"/>
            <a:ext cx="2612487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Contribution</a:t>
            </a:r>
            <a:br>
              <a:rPr lang="en-US" sz="2400" dirty="0" smtClean="0"/>
            </a:br>
            <a:r>
              <a:rPr lang="en-US" sz="2400" dirty="0" smtClean="0"/>
              <a:t>(2 Cor. 9:7)</a:t>
            </a:r>
          </a:p>
          <a:p>
            <a:pPr algn="ctr"/>
            <a:r>
              <a:rPr lang="en-US" sz="2400" spc="-150" dirty="0" smtClean="0"/>
              <a:t>Taxes (Rom. 13:6, 7)</a:t>
            </a:r>
          </a:p>
          <a:p>
            <a:pPr algn="ctr"/>
            <a:r>
              <a:rPr lang="en-US" sz="2400" spc="-150" dirty="0" smtClean="0"/>
              <a:t>Domestic  (1 Tim. 5:8)</a:t>
            </a:r>
          </a:p>
          <a:p>
            <a:pPr algn="ctr"/>
            <a:r>
              <a:rPr lang="en-US" sz="2400" dirty="0" smtClean="0"/>
              <a:t>Sharing </a:t>
            </a:r>
            <a:br>
              <a:rPr lang="en-US" sz="2400" dirty="0" smtClean="0"/>
            </a:br>
            <a:r>
              <a:rPr lang="en-US" sz="2400" spc="-150" dirty="0" smtClean="0"/>
              <a:t>(1 Tim. 6:18; Gal. 6:10)</a:t>
            </a:r>
            <a:endParaRPr lang="en-US" sz="2400" spc="-150" dirty="0"/>
          </a:p>
        </p:txBody>
      </p:sp>
      <p:sp>
        <p:nvSpPr>
          <p:cNvPr id="36" name="TextBox 35"/>
          <p:cNvSpPr txBox="1"/>
          <p:nvPr/>
        </p:nvSpPr>
        <p:spPr>
          <a:xfrm>
            <a:off x="4718211" y="3962400"/>
            <a:ext cx="2612487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Preaching Gospel (Phil. 4:15, 16; 2 Cor. 11:8)</a:t>
            </a:r>
          </a:p>
          <a:p>
            <a:pPr algn="ctr"/>
            <a:r>
              <a:rPr lang="en-US" sz="2400" dirty="0" smtClean="0"/>
              <a:t>Relieving Needy Saints </a:t>
            </a:r>
            <a:br>
              <a:rPr lang="en-US" sz="2400" dirty="0" smtClean="0"/>
            </a:br>
            <a:r>
              <a:rPr lang="en-US" sz="2400" dirty="0" smtClean="0"/>
              <a:t>(Acts 4:32-34)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72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5" grpId="0" animBg="1"/>
          <p:bldP spid="26" grpId="0" animBg="1"/>
          <p:bldP spid="8" grpId="0" animBg="1"/>
          <p:bldP spid="29" grpId="0" animBg="1"/>
          <p:bldP spid="31" grpId="0" animBg="1"/>
          <p:bldP spid="34" grpId="0" animBg="1"/>
          <p:bldP spid="35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5" grpId="0" animBg="1"/>
          <p:bldP spid="26" grpId="0" animBg="1"/>
          <p:bldP spid="8" grpId="0" animBg="1"/>
          <p:bldP spid="29" grpId="0" animBg="1"/>
          <p:bldP spid="31" grpId="0" animBg="1"/>
          <p:bldP spid="34" grpId="0" animBg="1"/>
          <p:bldP spid="35" grpId="0" animBg="1"/>
          <p:bldP spid="36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29200" y="4838700"/>
            <a:ext cx="553096" cy="2667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5094" y="5181600"/>
            <a:ext cx="2239506" cy="2667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5094" y="5600700"/>
            <a:ext cx="2544306" cy="2667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4" y="1298448"/>
            <a:ext cx="5362576" cy="5559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15 </a:t>
            </a:r>
            <a:r>
              <a:rPr lang="en-US" sz="2400" dirty="0" smtClean="0"/>
              <a:t> </a:t>
            </a:r>
            <a:r>
              <a:rPr lang="en-US" sz="2400" dirty="0"/>
              <a:t>"Moreover if your brother sins against you, go and tell him his fault between you and him alone. If he hears you, you have gained your brother.</a:t>
            </a:r>
          </a:p>
          <a:p>
            <a:pPr marL="0" indent="0">
              <a:buNone/>
            </a:pPr>
            <a:r>
              <a:rPr lang="en-US" sz="2400" dirty="0"/>
              <a:t>16  "But if he will not hear, take with you one or two more, that ‘by the mouth of two or three witnesses every word may be established.’</a:t>
            </a:r>
          </a:p>
          <a:p>
            <a:pPr marL="0" indent="0">
              <a:buNone/>
            </a:pPr>
            <a:r>
              <a:rPr lang="en-US" sz="2400" dirty="0"/>
              <a:t>17  "And if he refuses to hear them, tell it to the church. But if he refuses even to hear the church, let him be to you like a heathen and a tax collector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579604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</a:rPr>
              <a:t>THREE DISTINCTIONS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638800" y="1295400"/>
            <a:ext cx="2819400" cy="14478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 MAN – NOT THE CHURCH</a:t>
            </a:r>
            <a:endParaRPr lang="en-US" sz="2400" b="1" dirty="0"/>
          </a:p>
        </p:txBody>
      </p:sp>
      <p:sp>
        <p:nvSpPr>
          <p:cNvPr id="8" name="Left Arrow 7"/>
          <p:cNvSpPr/>
          <p:nvPr/>
        </p:nvSpPr>
        <p:spPr>
          <a:xfrm>
            <a:off x="5638800" y="3124200"/>
            <a:ext cx="2819400" cy="14478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 OR 3 – NOT </a:t>
            </a:r>
            <a:br>
              <a:rPr lang="en-US" sz="2400" b="1" dirty="0" smtClean="0"/>
            </a:br>
            <a:r>
              <a:rPr lang="en-US" sz="2400" b="1" dirty="0" smtClean="0"/>
              <a:t>THE CHURCH</a:t>
            </a:r>
            <a:endParaRPr lang="en-US" sz="2400" b="1" dirty="0"/>
          </a:p>
        </p:txBody>
      </p:sp>
      <p:sp>
        <p:nvSpPr>
          <p:cNvPr id="9" name="Left Arrow 8"/>
          <p:cNvSpPr/>
          <p:nvPr/>
        </p:nvSpPr>
        <p:spPr>
          <a:xfrm>
            <a:off x="5638800" y="4876800"/>
            <a:ext cx="2819400" cy="14478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CHURCH!</a:t>
            </a:r>
            <a:endParaRPr lang="en-US" sz="2400" b="1" dirty="0"/>
          </a:p>
        </p:txBody>
      </p:sp>
      <p:sp>
        <p:nvSpPr>
          <p:cNvPr id="10" name="Left Brace 9"/>
          <p:cNvSpPr/>
          <p:nvPr/>
        </p:nvSpPr>
        <p:spPr>
          <a:xfrm>
            <a:off x="5410200" y="1447800"/>
            <a:ext cx="344192" cy="32004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8400" y="2819400"/>
            <a:ext cx="284885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Church Cannot Act Here!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0999" y="6336224"/>
            <a:ext cx="278153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Matthew 18:15-18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58428" y="2280704"/>
              <a:ext cx="2418480" cy="45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8308" y="2160824"/>
                <a:ext cx="25383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007548" y="3805664"/>
              <a:ext cx="2139480" cy="80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428" y="3685784"/>
                <a:ext cx="22593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261588" y="4974944"/>
              <a:ext cx="574200" cy="47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1828" y="4855064"/>
                <a:ext cx="694080" cy="2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62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Timothy 2:15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“Be </a:t>
            </a:r>
            <a:r>
              <a:rPr lang="en-US" sz="4000" dirty="0"/>
              <a:t>diligent to present yourself approved to God, a worker who does not need to be ashamed, rightly dividing the word of truth</a:t>
            </a:r>
            <a:r>
              <a:rPr lang="en-US" sz="4000" dirty="0" smtClean="0"/>
              <a:t>.”</a:t>
            </a:r>
          </a:p>
          <a:p>
            <a:pPr marL="342900" indent="-342900"/>
            <a:r>
              <a:rPr lang="en-US" sz="3500" dirty="0" smtClean="0">
                <a:solidFill>
                  <a:schemeClr val="tx1"/>
                </a:solidFill>
              </a:rPr>
              <a:t>Let’s appreciate the distinctions made in scripture (local church, universal church, individual liberties versus congregational limitations; etc.)</a:t>
            </a:r>
            <a:endParaRPr lang="en-US"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34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WORK </a:t>
            </a:r>
            <a:r>
              <a:rPr lang="en-US" dirty="0" smtClean="0"/>
              <a:t>God Has Given To The Church</a:t>
            </a:r>
            <a:endParaRPr lang="en-US" dirty="0"/>
          </a:p>
        </p:txBody>
      </p:sp>
      <p:sp>
        <p:nvSpPr>
          <p:cNvPr id="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740664" indent="-742950">
              <a:buFont typeface="+mj-lt"/>
              <a:buAutoNum type="arabicPeriod"/>
            </a:pPr>
            <a:r>
              <a:rPr lang="en-US" altLang="en-US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Preach the gospel -</a:t>
            </a:r>
            <a:r>
              <a:rPr lang="en-US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 altLang="en-US" sz="36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Thess. </a:t>
            </a:r>
            <a:r>
              <a:rPr lang="en-US" altLang="en-US" sz="3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1:8; Acts </a:t>
            </a:r>
            <a:r>
              <a:rPr lang="en-US" altLang="en-US" sz="36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11:22-24; </a:t>
            </a:r>
            <a:r>
              <a:rPr lang="en-US" altLang="en-US" sz="3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Phil. 1:5-7</a:t>
            </a:r>
          </a:p>
          <a:p>
            <a:pPr marL="740664" indent="-742950">
              <a:buFont typeface="+mj-lt"/>
              <a:buAutoNum type="arabicPeriod"/>
            </a:pPr>
            <a:r>
              <a:rPr lang="en-US" altLang="en-US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Edify the saints -</a:t>
            </a:r>
            <a:r>
              <a:rPr lang="en-US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Cor. 14:26; Eph. 4:11-12; Acts 11:22f; 13:1-2</a:t>
            </a:r>
          </a:p>
          <a:p>
            <a:pPr marL="740664" indent="-742950">
              <a:buFont typeface="+mj-lt"/>
              <a:buAutoNum type="arabicPeriod"/>
            </a:pPr>
            <a:r>
              <a:rPr lang="en-US" altLang="en-US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Relieve needy saints –</a:t>
            </a:r>
            <a:r>
              <a:rPr lang="en-US" altLang="en-US" sz="4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6:1-6; </a:t>
            </a:r>
            <a:r>
              <a:rPr lang="en-US" altLang="en-US" sz="36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6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6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-US" altLang="en-US" sz="36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Cor. 16:1; 2 Cor. 8-9; 1 Tim. </a:t>
            </a:r>
            <a:r>
              <a:rPr lang="en-US" altLang="en-US" sz="36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5:16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3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Excludes </a:t>
            </a:r>
            <a:r>
              <a:rPr lang="en-US" altLang="en-US" sz="34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non-Christians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3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Excludes </a:t>
            </a:r>
            <a:r>
              <a:rPr lang="en-US" altLang="en-US" sz="34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rich saints</a:t>
            </a:r>
            <a:endParaRPr lang="en-US" altLang="en-US" sz="34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31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83FBFE14-03FF-441A-B7DE-8CF9A0DE842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67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7848600" cy="38862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“Whatever </a:t>
            </a:r>
            <a:r>
              <a:rPr lang="en-US" altLang="en-US" sz="66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n-US" altLang="en-US" sz="6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</a:t>
            </a:r>
            <a:r>
              <a:rPr lang="en-US" altLang="en-US" sz="6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600" spc="-15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CHRISTIAN</a:t>
            </a:r>
            <a:r>
              <a:rPr lang="en-US" altLang="en-US" sz="6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do, </a:t>
            </a:r>
            <a:r>
              <a:rPr lang="en-US" altLang="en-US" sz="66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n-US" altLang="en-US" sz="6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600" spc="-15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</a:t>
            </a:r>
            <a:r>
              <a:rPr lang="en-US" altLang="en-US" sz="6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do!”</a:t>
            </a:r>
            <a:endParaRPr lang="en-US" altLang="en-US" sz="66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5689937"/>
            <a:ext cx="3124200" cy="1015663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Really?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8474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83FBFE14-03FF-441A-B7DE-8CF9A0DE8424}" type="slidenum">
              <a:rPr lang="en-US" altLang="en-US">
                <a:solidFill>
                  <a:srgbClr val="48231E"/>
                </a:solidFill>
              </a:rPr>
              <a:pPr/>
              <a:t>4</a:t>
            </a:fld>
            <a:endParaRPr lang="en-US" altLang="en-US">
              <a:solidFill>
                <a:srgbClr val="48231E"/>
              </a:solidFill>
            </a:endParaRPr>
          </a:p>
        </p:txBody>
      </p:sp>
      <p:sp>
        <p:nvSpPr>
          <p:cNvPr id="167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7848600" cy="38862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“Whatever </a:t>
            </a:r>
            <a:r>
              <a:rPr lang="en-US" altLang="en-US" sz="66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n-US" altLang="en-US" sz="6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</a:t>
            </a:r>
            <a:r>
              <a:rPr lang="en-US" altLang="en-US" sz="6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600" spc="-15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HEBREW</a:t>
            </a:r>
            <a:r>
              <a:rPr lang="en-US" altLang="en-US" sz="6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do, </a:t>
            </a:r>
            <a:r>
              <a:rPr lang="en-US" altLang="en-US" sz="66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n-US" altLang="en-US" sz="6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600" spc="-15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TEMPLE</a:t>
            </a:r>
            <a:r>
              <a:rPr lang="en-US" altLang="en-US" sz="6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do!”</a:t>
            </a:r>
            <a:endParaRPr lang="en-US" altLang="en-US" sz="66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9"/>
            <a:ext cx="9144000" cy="1015663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</a:rPr>
              <a:t>How About?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357" y="4933890"/>
            <a:ext cx="8201283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Why Then Did Jesus Drive Out The Buyers/Sellers &amp; The Money Changers?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72386" y="5848290"/>
            <a:ext cx="749115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spc="300" dirty="0" smtClean="0">
                <a:solidFill>
                  <a:srgbClr val="00B0F0"/>
                </a:solidFill>
              </a:rPr>
              <a:t>John 2:13-17 | </a:t>
            </a:r>
            <a:r>
              <a:rPr lang="en-US" sz="4800" dirty="0" smtClean="0">
                <a:solidFill>
                  <a:srgbClr val="00B0F0"/>
                </a:solidFill>
              </a:rPr>
              <a:t>Mark 11:15-19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386" y="5405735"/>
            <a:ext cx="369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Beginning of Ministry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196" y="5410200"/>
            <a:ext cx="368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End of Ministry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4450596" y="5280051"/>
            <a:ext cx="457200" cy="533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7939" grpId="0" build="p"/>
      <p:bldP spid="2" grpId="0" animBg="1"/>
      <p:bldP spid="6" grpId="0" animBg="1"/>
      <p:bldP spid="5" grpId="0"/>
      <p:bldP spid="8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83FBFE14-03FF-441A-B7DE-8CF9A0DE8424}" type="slidenum">
              <a:rPr lang="en-US" altLang="en-US">
                <a:solidFill>
                  <a:srgbClr val="48231E"/>
                </a:solidFill>
              </a:rPr>
              <a:pPr/>
              <a:t>5</a:t>
            </a:fld>
            <a:endParaRPr lang="en-US" altLang="en-US">
              <a:solidFill>
                <a:srgbClr val="48231E"/>
              </a:solidFill>
            </a:endParaRPr>
          </a:p>
        </p:txBody>
      </p:sp>
      <p:sp>
        <p:nvSpPr>
          <p:cNvPr id="167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7848600" cy="3886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857250" indent="-8572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5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Oxen, sheep, and doves?</a:t>
            </a:r>
          </a:p>
          <a:p>
            <a:pPr marL="857250" indent="-8572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5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 selling these animals?</a:t>
            </a:r>
          </a:p>
          <a:p>
            <a:pPr marL="857250" indent="-8572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5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5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hanging money?</a:t>
            </a:r>
            <a:endParaRPr lang="en-US" altLang="en-US" sz="5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9"/>
            <a:ext cx="9144000" cy="1015663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</a:rPr>
              <a:t>Was Jesus Opposed To</a:t>
            </a:r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357" y="4933890"/>
            <a:ext cx="8201283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Why Then Did Jesus Drive Out The Buyers/Sellers &amp; The Money Changers?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386" y="5848290"/>
            <a:ext cx="749115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spc="300" dirty="0" smtClean="0">
                <a:solidFill>
                  <a:srgbClr val="00B0F0"/>
                </a:solidFill>
              </a:rPr>
              <a:t>John 2:13-17 | </a:t>
            </a:r>
            <a:r>
              <a:rPr lang="en-US" sz="4800" dirty="0" smtClean="0">
                <a:solidFill>
                  <a:srgbClr val="00B0F0"/>
                </a:solidFill>
              </a:rPr>
              <a:t>Mark 11:15-19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386" y="5405735"/>
            <a:ext cx="369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Beginning of Ministry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196" y="5410200"/>
            <a:ext cx="368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End of Ministry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4450596" y="5280051"/>
            <a:ext cx="457200" cy="533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teven\AppData\Local\Microsoft\Windows\Temporary Internet Files\Content.IE5\HGMKI8LY\MC9000480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780" y="1017723"/>
            <a:ext cx="810859" cy="88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even\AppData\Local\Microsoft\Windows\Temporary Internet Files\Content.IE5\HGMKI8LY\MC9000480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90" y="1447800"/>
            <a:ext cx="768917" cy="10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even\AppData\Local\Microsoft\Windows\Temporary Internet Files\Content.IE5\HGMKI8LY\MC90018368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496" y="2667000"/>
            <a:ext cx="1512568" cy="105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teven\AppData\Local\Microsoft\Windows\Temporary Internet Files\Content.IE5\ZHEIXDAW\MC90015053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87" y="39151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7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As Individuals, They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39593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/>
              <a:t>Could give of what they had personally grown (Deut. 12:6, 7; Neh. 10:35-39)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 smtClean="0"/>
              <a:t>Given to Levites and to the storehouses of the temple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/>
              <a:t>Could purchase appropriate animals from others for sacrifices (Jn. 13:29; 2 Sam. 24:20-25; Ezr. 7:15-20; Neh. 10:31)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/>
              <a:t>Could exchange money (Deut. 14:22-27)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83820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Buying/Selling/Exchanging Was Not The Work Of The Temple But Of The Individual!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248400"/>
            <a:ext cx="8382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Changed the purpose of the temple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002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LIKEWISE, NO AUTHORITY FOR: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to engage worldly fund raising activities (bake sales, car washes, financial seminars, etc.)</a:t>
            </a:r>
          </a:p>
          <a:p>
            <a:pPr lvl="2"/>
            <a:r>
              <a:rPr lang="en-US" sz="2800" dirty="0" smtClean="0"/>
              <a:t>John 2:16, “Take </a:t>
            </a:r>
            <a:r>
              <a:rPr lang="en-US" sz="2800" dirty="0"/>
              <a:t>these things away! Do not make My Father’s house a house of </a:t>
            </a:r>
            <a:r>
              <a:rPr lang="en-US" sz="2800" dirty="0" smtClean="0"/>
              <a:t>merchandise!”</a:t>
            </a:r>
          </a:p>
          <a:p>
            <a:pPr lvl="2"/>
            <a:r>
              <a:rPr lang="en-US" sz="2800" dirty="0" smtClean="0"/>
              <a:t>1 Corinthians 16:1,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must consistently stay within the confines of the Scriptures for her work</a:t>
            </a:r>
          </a:p>
          <a:p>
            <a:pPr lvl="2"/>
            <a:r>
              <a:rPr lang="en-US" sz="2800" dirty="0" smtClean="0"/>
              <a:t>Mark 11:16, 17, “And </a:t>
            </a:r>
            <a:r>
              <a:rPr lang="en-US" sz="2800" dirty="0"/>
              <a:t>He would not allow anyone to carry wares through the </a:t>
            </a:r>
            <a:r>
              <a:rPr lang="en-US" sz="2800" dirty="0" smtClean="0"/>
              <a:t>temple. Then </a:t>
            </a:r>
            <a:r>
              <a:rPr lang="en-US" sz="2800" dirty="0"/>
              <a:t>He taught, saying to them, </a:t>
            </a:r>
            <a:r>
              <a:rPr lang="en-US" sz="2800" dirty="0" smtClean="0"/>
              <a:t>‘Is </a:t>
            </a:r>
            <a:r>
              <a:rPr lang="en-US" sz="2800" dirty="0"/>
              <a:t>it not written, </a:t>
            </a:r>
            <a:r>
              <a:rPr lang="en-US" sz="2800" dirty="0" smtClean="0"/>
              <a:t>“My </a:t>
            </a:r>
            <a:r>
              <a:rPr lang="en-US" sz="2800" dirty="0"/>
              <a:t>house shall be called a house of prayer for all </a:t>
            </a:r>
            <a:r>
              <a:rPr lang="en-US" sz="2800" dirty="0" smtClean="0"/>
              <a:t>nations”? </a:t>
            </a:r>
            <a:r>
              <a:rPr lang="en-US" sz="2800" dirty="0"/>
              <a:t>But you have made it a </a:t>
            </a:r>
            <a:r>
              <a:rPr lang="en-US" sz="2800" dirty="0" smtClean="0"/>
              <a:t>“den </a:t>
            </a:r>
            <a:r>
              <a:rPr lang="en-US" sz="2800" dirty="0"/>
              <a:t>of thieves</a:t>
            </a:r>
            <a:r>
              <a:rPr lang="en-US" sz="2800" dirty="0" smtClean="0"/>
              <a:t>.’ 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43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IS Distinguished From The individual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02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6225" y="0"/>
            <a:ext cx="4295775" cy="129540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The Christian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 smtClean="0"/>
              <a:t>Wears The Name “Christian”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(Acts 11:26; Acts 26:28; 1 Pet. 4:16)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3124200"/>
            <a:ext cx="425196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Where is the church authorized to wear the name “Christian?”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C:\Users\Steven\AppData\Local\Microsoft\Windows\Temporary Internet Files\Content.IE5\HGMKI8LY\MC9003826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86359"/>
            <a:ext cx="2372403" cy="18730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even\AppData\Local\Microsoft\Windows\Temporary Internet Files\Content.IE5\ZHEIXDAW\MP90041182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9"/>
          <a:stretch/>
        </p:blipFill>
        <p:spPr bwMode="auto">
          <a:xfrm>
            <a:off x="5229898" y="4800600"/>
            <a:ext cx="3037805" cy="1818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8"/>
          <p:cNvSpPr txBox="1">
            <a:spLocks/>
          </p:cNvSpPr>
          <p:nvPr/>
        </p:nvSpPr>
        <p:spPr>
          <a:xfrm>
            <a:off x="4724400" y="228600"/>
            <a:ext cx="4295775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The Church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pic>
        <p:nvPicPr>
          <p:cNvPr id="18" name="Picture 2" descr="C:\Users\Steven\AppData\Local\Microsoft\Windows\Temporary Internet Files\Content.IE5\KGQYPCW1\MC90043262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5578"/>
            <a:ext cx="17240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860</Words>
  <Application>Microsoft Office PowerPoint</Application>
  <PresentationFormat>On-screen Show (4:3)</PresentationFormat>
  <Paragraphs>117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Tahoma</vt:lpstr>
      <vt:lpstr>Tunga</vt:lpstr>
      <vt:lpstr>Wingdings</vt:lpstr>
      <vt:lpstr>Candara</vt:lpstr>
      <vt:lpstr>Arial Black</vt:lpstr>
      <vt:lpstr>Aharoni</vt:lpstr>
      <vt:lpstr>1_Soho</vt:lpstr>
      <vt:lpstr>Institutionalism &amp; The Church (3)</vt:lpstr>
      <vt:lpstr>The WORK God Has Given To The Church</vt:lpstr>
      <vt:lpstr>PowerPoint Presentation</vt:lpstr>
      <vt:lpstr>PowerPoint Presentation</vt:lpstr>
      <vt:lpstr>PowerPoint Presentation</vt:lpstr>
      <vt:lpstr>As Individuals, They</vt:lpstr>
      <vt:lpstr>LIKEWISE, NO AUTHORITY FOR:</vt:lpstr>
      <vt:lpstr>The Church IS Distinguished From The individual</vt:lpstr>
      <vt:lpstr>The Christian</vt:lpstr>
      <vt:lpstr>The Christian</vt:lpstr>
      <vt:lpstr>The Christian</vt:lpstr>
      <vt:lpstr>The Christian</vt:lpstr>
      <vt:lpstr>The Christian</vt:lpstr>
      <vt:lpstr>The Christian</vt:lpstr>
      <vt:lpstr>“If any believing man or woman has widows, let them relieve them, and do not let the church be burdened, that it may relieve those who are really widows” (1 Tim. 5:16)</vt:lpstr>
      <vt:lpstr>PowerPoint Presentation</vt:lpstr>
      <vt:lpstr>PowerPoint Presentation</vt:lpstr>
      <vt:lpstr>2 Timothy 2:15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Institutionalism &amp; The Church (3)</dc:title>
  <dc:creator>Steven J. Wallace</dc:creator>
  <cp:lastModifiedBy>Steven J. Wallace</cp:lastModifiedBy>
  <cp:revision>57</cp:revision>
  <dcterms:created xsi:type="dcterms:W3CDTF">2014-05-15T17:03:00Z</dcterms:created>
  <dcterms:modified xsi:type="dcterms:W3CDTF">2014-05-17T18:17:22Z</dcterms:modified>
</cp:coreProperties>
</file>