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6.xml" ContentType="application/vnd.openxmlformats-officedocument.presentationml.notesSlide+xml"/>
  <Override PartName="/ppt/theme/themeOverride10.xml" ContentType="application/vnd.openxmlformats-officedocument.themeOverride+xml"/>
  <Override PartName="/ppt/notesSlides/notesSlide7.xml" ContentType="application/vnd.openxmlformats-officedocument.presentationml.notesSlide+xml"/>
  <Override PartName="/ppt/theme/themeOverride11.xml" ContentType="application/vnd.openxmlformats-officedocument.themeOverride+xml"/>
  <Override PartName="/ppt/notesSlides/notesSlide8.xml" ContentType="application/vnd.openxmlformats-officedocument.presentationml.notesSlide+xml"/>
  <Override PartName="/ppt/theme/themeOverride12.xml" ContentType="application/vnd.openxmlformats-officedocument.themeOverride+xml"/>
  <Override PartName="/ppt/notesSlides/notesSlide9.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notesSlides/notesSlide10.xml" ContentType="application/vnd.openxmlformats-officedocument.presentationml.notesSlide+xml"/>
  <Override PartName="/ppt/theme/themeOverride15.xml" ContentType="application/vnd.openxmlformats-officedocument.themeOverride+xml"/>
  <Override PartName="/ppt/notesSlides/notesSlide11.xml" ContentType="application/vnd.openxmlformats-officedocument.presentationml.notesSlide+xml"/>
  <Override PartName="/ppt/theme/themeOverride16.xml" ContentType="application/vnd.openxmlformats-officedocument.themeOverride+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13.xml" ContentType="application/vnd.openxmlformats-officedocument.presentationml.notesSlide+xml"/>
  <Override PartName="/ppt/theme/themeOverride18.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96" r:id="rId2"/>
    <p:sldMasterId id="2147483708" r:id="rId3"/>
  </p:sldMasterIdLst>
  <p:notesMasterIdLst>
    <p:notesMasterId r:id="rId26"/>
  </p:notesMasterIdLst>
  <p:sldIdLst>
    <p:sldId id="256" r:id="rId4"/>
    <p:sldId id="287" r:id="rId5"/>
    <p:sldId id="300" r:id="rId6"/>
    <p:sldId id="306" r:id="rId7"/>
    <p:sldId id="307" r:id="rId8"/>
    <p:sldId id="301" r:id="rId9"/>
    <p:sldId id="303" r:id="rId10"/>
    <p:sldId id="304" r:id="rId11"/>
    <p:sldId id="305" r:id="rId12"/>
    <p:sldId id="302" r:id="rId13"/>
    <p:sldId id="284" r:id="rId14"/>
    <p:sldId id="308" r:id="rId15"/>
    <p:sldId id="267" r:id="rId16"/>
    <p:sldId id="309" r:id="rId17"/>
    <p:sldId id="263" r:id="rId18"/>
    <p:sldId id="286" r:id="rId19"/>
    <p:sldId id="288" r:id="rId20"/>
    <p:sldId id="289" r:id="rId21"/>
    <p:sldId id="290" r:id="rId22"/>
    <p:sldId id="291" r:id="rId23"/>
    <p:sldId id="285" r:id="rId24"/>
    <p:sldId id="268" r:id="rId25"/>
  </p:sldIdLst>
  <p:sldSz cx="9144000" cy="6858000" type="screen4x3"/>
  <p:notesSz cx="6858000" cy="9144000"/>
  <p:embeddedFontLst>
    <p:embeddedFont>
      <p:font typeface="Bloody" pitchFamily="2" charset="0"/>
      <p:regular r:id="rId27"/>
    </p:embeddedFont>
    <p:embeddedFont>
      <p:font typeface="Chiller" pitchFamily="82" charset="0"/>
      <p:regular r:id="rId28"/>
    </p:embeddedFont>
    <p:embeddedFont>
      <p:font typeface="Wingdings 2" pitchFamily="18" charset="2"/>
      <p:regular r:id="rId29"/>
    </p:embeddedFont>
    <p:embeddedFont>
      <p:font typeface="Calibri" pitchFamily="34" charset="0"/>
      <p:regular r:id="rId30"/>
      <p:bold r:id="rId31"/>
      <p:italic r:id="rId32"/>
      <p:boldItalic r:id="rId33"/>
    </p:embeddedFont>
    <p:embeddedFont>
      <p:font typeface="Arial Black" pitchFamily="34" charset="0"/>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37" autoAdjust="0"/>
  </p:normalViewPr>
  <p:slideViewPr>
    <p:cSldViewPr>
      <p:cViewPr varScale="1">
        <p:scale>
          <a:sx n="55" d="100"/>
          <a:sy n="55" d="100"/>
        </p:scale>
        <p:origin x="-123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C54AC-440B-4889-A97E-48101EE4188E}" type="datetimeFigureOut">
              <a:rPr lang="en-US" smtClean="0"/>
              <a:pPr/>
              <a:t>2/22/2013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1EB82-28C5-460F-8F76-818AB434DC6C}" type="slidenum">
              <a:rPr lang="en-US" smtClean="0"/>
              <a:pPr/>
              <a:t>‹#›</a:t>
            </a:fld>
            <a:endParaRPr lang="en-US"/>
          </a:p>
        </p:txBody>
      </p:sp>
    </p:spTree>
    <p:extLst>
      <p:ext uri="{BB962C8B-B14F-4D97-AF65-F5344CB8AC3E}">
        <p14:creationId xmlns:p14="http://schemas.microsoft.com/office/powerpoint/2010/main" val="393383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Commendation of Jim’s article in</a:t>
            </a:r>
            <a:r>
              <a:rPr lang="en-US" baseline="0" dirty="0" smtClean="0"/>
              <a:t> the bulletin.</a:t>
            </a:r>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ran my sermon</a:t>
            </a:r>
            <a:r>
              <a:rPr lang="en-US" baseline="0" dirty="0" smtClean="0"/>
              <a:t> charts by brethren that I value my their opinion and pleaded for some input on them. “But in the multitude of counselors there is safety” (Prov. 11:14).</a:t>
            </a:r>
          </a:p>
          <a:p>
            <a:endParaRPr lang="en-US" baseline="0" dirty="0" smtClean="0"/>
          </a:p>
          <a:p>
            <a:r>
              <a:rPr lang="en-US" baseline="0" dirty="0" smtClean="0"/>
              <a:t>Joe Price, Dan Torres and Bobby Holmes e-mailed back and I particularly like this quote from Bobby. After stating that this presentation dealt with the subject in a thorough and fair-minded way, he said….</a:t>
            </a:r>
          </a:p>
        </p:txBody>
      </p:sp>
      <p:sp>
        <p:nvSpPr>
          <p:cNvPr id="4" name="Slide Number Placeholder 3"/>
          <p:cNvSpPr>
            <a:spLocks noGrp="1"/>
          </p:cNvSpPr>
          <p:nvPr>
            <p:ph type="sldNum" sz="quarter" idx="10"/>
          </p:nvPr>
        </p:nvSpPr>
        <p:spPr/>
        <p:txBody>
          <a:bodyPr/>
          <a:lstStyle/>
          <a:p>
            <a:fld id="{B5F1EB82-28C5-460F-8F76-818AB434DC6C}"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5F1EB82-28C5-460F-8F76-818AB434DC6C}"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Joined and knit together is threatened when people begin to use other people as the basis for their understanding.</a:t>
            </a:r>
          </a:p>
        </p:txBody>
      </p:sp>
      <p:sp>
        <p:nvSpPr>
          <p:cNvPr id="4" name="Slide Number Placeholder 3"/>
          <p:cNvSpPr>
            <a:spLocks noGrp="1"/>
          </p:cNvSpPr>
          <p:nvPr>
            <p:ph type="sldNum" sz="quarter" idx="10"/>
          </p:nvPr>
        </p:nvSpPr>
        <p:spPr/>
        <p:txBody>
          <a:bodyPr/>
          <a:lstStyle/>
          <a:p>
            <a:fld id="{B5F1EB82-28C5-460F-8F76-818AB434DC6C}"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every part does its share, none are overtaxed.</a:t>
            </a:r>
            <a:r>
              <a:rPr lang="en-US" sz="2000" dirty="0" smtClean="0"/>
              <a:t> How effective is the knee doing the foot’s part?</a:t>
            </a:r>
          </a:p>
          <a:p>
            <a:endParaRPr lang="en-US" baseline="0" dirty="0" smtClean="0"/>
          </a:p>
        </p:txBody>
      </p:sp>
      <p:sp>
        <p:nvSpPr>
          <p:cNvPr id="4" name="Slide Number Placeholder 3"/>
          <p:cNvSpPr>
            <a:spLocks noGrp="1"/>
          </p:cNvSpPr>
          <p:nvPr>
            <p:ph type="sldNum" sz="quarter" idx="10"/>
          </p:nvPr>
        </p:nvSpPr>
        <p:spPr/>
        <p:txBody>
          <a:bodyPr/>
          <a:lstStyle/>
          <a:p>
            <a:fld id="{B5F1EB82-28C5-460F-8F76-818AB434DC6C}"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RE: causes growth…none are overtaxed…your lack is taxed upon another. What happens if your feet are no longer useful for walking? How effective are knees for walking?</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5F1EB82-28C5-460F-8F76-818AB434DC6C}"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“from whom the whole body, joined and knit together by what every joint supplies, according to the effective working by which every part does its share, causes growth of the body for the edifying of itself in love” (Eph. 4:16)</a:t>
            </a:r>
          </a:p>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2</a:t>
            </a:fld>
            <a:endParaRPr lang="en-US"/>
          </a:p>
        </p:txBody>
      </p:sp>
    </p:spTree>
    <p:extLst>
      <p:ext uri="{BB962C8B-B14F-4D97-AF65-F5344CB8AC3E}">
        <p14:creationId xmlns:p14="http://schemas.microsoft.com/office/powerpoint/2010/main" val="84800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there was no lack of soil, perhaps good soil; but what was deficient was a careful husbandry, the extermination of the thorns and weeds….In this case, the profession of a spiritual life is retained, but the power of religion is by degrees eaten out” (Richard </a:t>
            </a:r>
            <a:r>
              <a:rPr lang="en-US" baseline="0" dirty="0" err="1" smtClean="0"/>
              <a:t>Chenevix</a:t>
            </a:r>
            <a:r>
              <a:rPr lang="en-US" baseline="0" dirty="0" smtClean="0"/>
              <a:t> Trench, Parables Of Our Lord,” p. 31).</a:t>
            </a:r>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4</a:t>
            </a:fld>
            <a:endParaRPr lang="en-US"/>
          </a:p>
        </p:txBody>
      </p:sp>
    </p:spTree>
    <p:extLst>
      <p:ext uri="{BB962C8B-B14F-4D97-AF65-F5344CB8AC3E}">
        <p14:creationId xmlns:p14="http://schemas.microsoft.com/office/powerpoint/2010/main" val="183426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i="1" dirty="0" smtClean="0"/>
              <a:t>Willfully absenting oneself from the assembly is like removing a piece of coal from the fireplace. The fiery coal that is removed from the presence of the other hot coals will die out more quickly than had it been left in a heap with the others.” (Attendance</a:t>
            </a:r>
            <a:r>
              <a:rPr lang="en-US" i="1" baseline="0" dirty="0" smtClean="0"/>
              <a:t> Problems, </a:t>
            </a:r>
            <a:r>
              <a:rPr lang="en-US" i="0" baseline="0" dirty="0" err="1" smtClean="0"/>
              <a:t>Glendol</a:t>
            </a:r>
            <a:r>
              <a:rPr lang="en-US" i="0" baseline="0" dirty="0" smtClean="0"/>
              <a:t> McClure).</a:t>
            </a:r>
          </a:p>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6</a:t>
            </a:fld>
            <a:endParaRPr lang="en-US"/>
          </a:p>
        </p:txBody>
      </p:sp>
    </p:spTree>
    <p:extLst>
      <p:ext uri="{BB962C8B-B14F-4D97-AF65-F5344CB8AC3E}">
        <p14:creationId xmlns:p14="http://schemas.microsoft.com/office/powerpoint/2010/main" val="226244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one Matthew</a:t>
            </a:r>
            <a:r>
              <a:rPr lang="en-US" baseline="0" dirty="0" smtClean="0"/>
              <a:t> Lester wrote, “</a:t>
            </a:r>
            <a:r>
              <a:rPr lang="en-US" sz="1200" kern="1200" dirty="0" smtClean="0">
                <a:solidFill>
                  <a:schemeClr val="tx1"/>
                </a:solidFill>
                <a:latin typeface="+mn-lt"/>
                <a:ea typeface="+mn-ea"/>
                <a:cs typeface="+mn-cs"/>
              </a:rPr>
              <a:t>I’m not proud of the fact that I’m a church hopper. I’m a devout drifter committed to nothing…. I’ve become a Sunday morning anthropologist, seeking to watch something different when it all begins to look familiar. ” (Confessions of a church hopper).</a:t>
            </a:r>
          </a:p>
          <a:p>
            <a:r>
              <a:rPr lang="en-US" sz="1200" kern="1200" dirty="0" smtClean="0">
                <a:solidFill>
                  <a:schemeClr val="tx1"/>
                </a:solidFill>
                <a:latin typeface="+mn-lt"/>
                <a:ea typeface="+mn-ea"/>
                <a:cs typeface="+mn-cs"/>
              </a:rPr>
              <a:t>-------------------------</a:t>
            </a:r>
          </a:p>
          <a:p>
            <a:r>
              <a:rPr lang="en-US" b="1" dirty="0" smtClean="0"/>
              <a:t>Church Hopping</a:t>
            </a:r>
            <a:endParaRPr lang="en-US" dirty="0" smtClean="0"/>
          </a:p>
          <a:p>
            <a:r>
              <a:rPr lang="en-US" b="1" dirty="0" smtClean="0"/>
              <a:t>by Steve Higginbotham</a:t>
            </a:r>
            <a:r>
              <a:rPr lang="en-US" dirty="0" smtClean="0"/>
              <a:t> </a:t>
            </a:r>
            <a:br>
              <a:rPr lang="en-US" dirty="0" smtClean="0"/>
            </a:br>
            <a:r>
              <a:rPr lang="en-US" b="1" dirty="0" smtClean="0"/>
              <a:t>Have you heard about the man who was the only survivor of a shipwreck?  He swam ashore to an uncharted island and lived there for the next five years.  Finally, sailors spotted the smoke of his campfire and rescued him from the island.  As they were leaving the island, the man stood on the back of the boat, gazing at the tiny island that had sustained him for the past five years.  The sailor interrupted the reflective silence by asking the man what the three huts were for.  The man said, "the first hut was my home.  The second hut was where I went to church.  And the third hut was where I used to go to church before I got mad and left."</a:t>
            </a:r>
            <a:r>
              <a:rPr lang="en-US" dirty="0" smtClean="0"/>
              <a:t> </a:t>
            </a:r>
            <a:br>
              <a:rPr lang="en-US" dirty="0" smtClean="0"/>
            </a:br>
            <a:r>
              <a:rPr lang="en-US" b="1" dirty="0" smtClean="0"/>
              <a:t>The sad thing about this story is that it is an accurate caricature of what so many people are doing today. When a person gets his feelings hurt, he leaves for another congregation.  When a person is offended, he leaves for another congregation.  When a person doesn't get his way, he leaves for another congregation.  Instead of working through difficulty, being patient, practicing forgiveness and brotherly kindness, and being dependable, people use their membership, and the threat of leaving, as a form of bribery to get their way.  When they don't get their way, off they go to another congregation to exchange their old problems for a set of new ones yet to be realized.  Then the process begins again.</a:t>
            </a:r>
            <a:r>
              <a:rPr lang="en-US" dirty="0" smtClean="0"/>
              <a:t> </a:t>
            </a:r>
            <a:br>
              <a:rPr lang="en-US" dirty="0" smtClean="0"/>
            </a:br>
            <a:r>
              <a:rPr lang="en-US" b="1" dirty="0" smtClean="0"/>
              <a:t>I wonder if much of the "church hopping" we see today would cease if people were more concerned about what they can contribute to a congregation rather than focusing upon what a congregation can do for them.  I believe we would all be better off if we would focus "less on self, and more on Thee."</a:t>
            </a:r>
            <a:r>
              <a:rPr lang="en-US" dirty="0" smtClean="0"/>
              <a:t> </a:t>
            </a:r>
            <a:br>
              <a:rPr lang="en-US" dirty="0" smtClean="0"/>
            </a:br>
            <a:r>
              <a:rPr lang="en-US" b="1" dirty="0" smtClean="0"/>
              <a:t>Copyright © 2004, South Green Street Church of Christ, Glasgow, Kentucky Permission is granted to copy these articles.</a:t>
            </a:r>
            <a:r>
              <a:rPr lang="en-US" dirty="0" smtClean="0"/>
              <a:t>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en-US" smtClean="0"/>
              <a:t>Click to edit Master title style</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a:spLocks noGrp="1"/>
          </p:cNvSpPr>
          <p:nvPr>
            <p:ph type="dt" sz="half" idx="10"/>
          </p:nvPr>
        </p:nvSpPr>
        <p:spPr>
          <a:xfrm>
            <a:off x="228600" y="6553200"/>
            <a:ext cx="2133600" cy="287782"/>
          </a:xfrm>
        </p:spPr>
        <p:txBody>
          <a:bodyPr/>
          <a:lstStyle/>
          <a:p>
            <a:fld id="{740C2374-79D5-4695-B531-976D979A0E5C}" type="datetimeFigureOut">
              <a:rPr lang="en-US" smtClean="0"/>
              <a:pPr/>
              <a:t>2/22/2013</a:t>
            </a:fld>
            <a:endParaRPr lang="en-US"/>
          </a:p>
        </p:txBody>
      </p:sp>
      <p:sp>
        <p:nvSpPr>
          <p:cNvPr id="5" name="Rectangle 4"/>
          <p:cNvSpPr>
            <a:spLocks noGrp="1"/>
          </p:cNvSpPr>
          <p:nvPr>
            <p:ph type="ftr" sz="quarter" idx="11"/>
          </p:nvPr>
        </p:nvSpPr>
        <p:spPr>
          <a:xfrm>
            <a:off x="2895600" y="6553200"/>
            <a:ext cx="3429000" cy="287782"/>
          </a:xfrm>
        </p:spPr>
        <p:txBody>
          <a:bodyPr/>
          <a:lstStyle/>
          <a:p>
            <a:endParaRPr lang="en-US"/>
          </a:p>
        </p:txBody>
      </p:sp>
      <p:sp>
        <p:nvSpPr>
          <p:cNvPr id="6" name="Rectangle 5"/>
          <p:cNvSpPr>
            <a:spLocks noGrp="1"/>
          </p:cNvSpPr>
          <p:nvPr>
            <p:ph type="sldNum" sz="quarter" idx="12"/>
          </p:nvPr>
        </p:nvSpPr>
        <p:spPr>
          <a:xfrm>
            <a:off x="6858000" y="6553200"/>
            <a:ext cx="2057400" cy="287782"/>
          </a:xfrm>
        </p:spPr>
        <p:txBody>
          <a:bodyPr/>
          <a:lstStyle/>
          <a:p>
            <a:fld id="{1AD9BBA2-0285-44B5-A6A4-E3038790CA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740C2374-79D5-4695-B531-976D979A0E5C}" type="datetimeFigureOut">
              <a:rPr lang="en-US" smtClean="0"/>
              <a:pPr/>
              <a:t>2/22/2013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dt" sz="half" idx="10"/>
          </p:nvPr>
        </p:nvSpPr>
        <p:spPr/>
        <p:txBody>
          <a:bodyPr/>
          <a:lstStyle/>
          <a:p>
            <a:fld id="{740C2374-79D5-4695-B531-976D979A0E5C}" type="datetimeFigureOut">
              <a:rPr lang="en-US" smtClean="0"/>
              <a:pPr/>
              <a:t>2/22/2013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n-US" smtClean="0"/>
              <a:t>Click to edit Master title style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en-US" smtClean="0"/>
              <a:t>Click to edit Master title style</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a:spLocks noGrp="1"/>
          </p:cNvSpPr>
          <p:nvPr>
            <p:ph type="dt" sz="half" idx="10"/>
          </p:nvPr>
        </p:nvSpPr>
        <p:spPr>
          <a:xfrm>
            <a:off x="228600" y="6553200"/>
            <a:ext cx="2133600" cy="287782"/>
          </a:xfrm>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5" name="Rectangle 4"/>
          <p:cNvSpPr>
            <a:spLocks noGrp="1"/>
          </p:cNvSpPr>
          <p:nvPr>
            <p:ph type="ftr" sz="quarter" idx="11"/>
          </p:nvPr>
        </p:nvSpPr>
        <p:spPr>
          <a:xfrm>
            <a:off x="2895600" y="6553200"/>
            <a:ext cx="3429000" cy="287782"/>
          </a:xfrm>
        </p:spPr>
        <p:txBody>
          <a:bodyPr/>
          <a:lstStyle/>
          <a:p>
            <a:endParaRPr lang="en-US">
              <a:solidFill>
                <a:srgbClr val="5D5C64"/>
              </a:solidFill>
            </a:endParaRPr>
          </a:p>
        </p:txBody>
      </p:sp>
      <p:sp>
        <p:nvSpPr>
          <p:cNvPr id="6" name="Rectangle 5"/>
          <p:cNvSpPr>
            <a:spLocks noGrp="1"/>
          </p:cNvSpPr>
          <p:nvPr>
            <p:ph type="sldNum" sz="quarter" idx="12"/>
          </p:nvPr>
        </p:nvSpPr>
        <p:spPr>
          <a:xfrm>
            <a:off x="6858000" y="6553200"/>
            <a:ext cx="2057400" cy="287782"/>
          </a:xfrm>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5" name="Rectangle 4"/>
          <p:cNvSpPr>
            <a:spLocks noGrp="1"/>
          </p:cNvSpPr>
          <p:nvPr>
            <p:ph type="ftr" sz="quarter" idx="11"/>
          </p:nvPr>
        </p:nvSpPr>
        <p:spPr/>
        <p:txBody>
          <a:bodyPr/>
          <a:lstStyle/>
          <a:p>
            <a:endParaRPr lang="en-US">
              <a:solidFill>
                <a:srgbClr val="5D5C64"/>
              </a:solidFill>
            </a:endParaRPr>
          </a:p>
        </p:txBody>
      </p:sp>
      <p:sp>
        <p:nvSpPr>
          <p:cNvPr id="6" name="Rectangle 5"/>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n-US" smtClean="0"/>
              <a:t>Click to edit Master title style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5" name="Rectangle 4"/>
          <p:cNvSpPr>
            <a:spLocks noGrp="1"/>
          </p:cNvSpPr>
          <p:nvPr>
            <p:ph type="ftr" sz="quarter" idx="11"/>
          </p:nvPr>
        </p:nvSpPr>
        <p:spPr/>
        <p:txBody>
          <a:bodyPr/>
          <a:lstStyle/>
          <a:p>
            <a:endParaRPr lang="en-US">
              <a:solidFill>
                <a:srgbClr val="5D5C64"/>
              </a:solidFill>
            </a:endParaRPr>
          </a:p>
        </p:txBody>
      </p:sp>
      <p:sp>
        <p:nvSpPr>
          <p:cNvPr id="6" name="Rectangle 5"/>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6" name="Rectangle 5"/>
          <p:cNvSpPr>
            <a:spLocks noGrp="1"/>
          </p:cNvSpPr>
          <p:nvPr>
            <p:ph type="ftr" sz="quarter" idx="11"/>
          </p:nvPr>
        </p:nvSpPr>
        <p:spPr/>
        <p:txBody>
          <a:bodyPr/>
          <a:lstStyle/>
          <a:p>
            <a:endParaRPr lang="en-US">
              <a:solidFill>
                <a:srgbClr val="5D5C64"/>
              </a:solidFill>
            </a:endParaRPr>
          </a:p>
        </p:txBody>
      </p:sp>
      <p:sp>
        <p:nvSpPr>
          <p:cNvPr id="7" name="Rectangle 6"/>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8" name="Rectangle 7"/>
          <p:cNvSpPr>
            <a:spLocks noGrp="1"/>
          </p:cNvSpPr>
          <p:nvPr>
            <p:ph type="ftr" sz="quarter" idx="11"/>
          </p:nvPr>
        </p:nvSpPr>
        <p:spPr/>
        <p:txBody>
          <a:bodyPr/>
          <a:lstStyle/>
          <a:p>
            <a:endParaRPr lang="en-US">
              <a:solidFill>
                <a:srgbClr val="5D5C64"/>
              </a:solidFill>
            </a:endParaRPr>
          </a:p>
        </p:txBody>
      </p:sp>
      <p:sp>
        <p:nvSpPr>
          <p:cNvPr id="9" name="Rectangle 8"/>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4" name="Rectangle 3"/>
          <p:cNvSpPr>
            <a:spLocks noGrp="1"/>
          </p:cNvSpPr>
          <p:nvPr>
            <p:ph type="ftr" sz="quarter" idx="11"/>
          </p:nvPr>
        </p:nvSpPr>
        <p:spPr/>
        <p:txBody>
          <a:bodyPr/>
          <a:lstStyle/>
          <a:p>
            <a:endParaRPr lang="en-US">
              <a:solidFill>
                <a:srgbClr val="5D5C64"/>
              </a:solidFill>
            </a:endParaRPr>
          </a:p>
        </p:txBody>
      </p:sp>
      <p:sp>
        <p:nvSpPr>
          <p:cNvPr id="5" name="Rectangle 4"/>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3" name="Rectangle 2"/>
          <p:cNvSpPr>
            <a:spLocks noGrp="1"/>
          </p:cNvSpPr>
          <p:nvPr>
            <p:ph type="ftr" sz="quarter" idx="11"/>
          </p:nvPr>
        </p:nvSpPr>
        <p:spPr/>
        <p:txBody>
          <a:bodyPr/>
          <a:lstStyle/>
          <a:p>
            <a:endParaRPr lang="en-US">
              <a:solidFill>
                <a:srgbClr val="5D5C64"/>
              </a:solidFill>
            </a:endParaRPr>
          </a:p>
        </p:txBody>
      </p:sp>
      <p:sp>
        <p:nvSpPr>
          <p:cNvPr id="4" name="Rectangle 3"/>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6" name="Rectangle 5"/>
          <p:cNvSpPr>
            <a:spLocks noGrp="1"/>
          </p:cNvSpPr>
          <p:nvPr>
            <p:ph type="ftr" sz="quarter" idx="11"/>
          </p:nvPr>
        </p:nvSpPr>
        <p:spPr/>
        <p:txBody>
          <a:bodyPr/>
          <a:lstStyle/>
          <a:p>
            <a:endParaRPr lang="en-US">
              <a:solidFill>
                <a:srgbClr val="5D5C64"/>
              </a:solidFill>
            </a:endParaRPr>
          </a:p>
        </p:txBody>
      </p:sp>
      <p:sp>
        <p:nvSpPr>
          <p:cNvPr id="7" name="Rectangle 6"/>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740C2374-79D5-4695-B531-976D979A0E5C}" type="datetimeFigureOut">
              <a:rPr lang="en-US" smtClean="0"/>
              <a:pPr/>
              <a:t>2/22/2013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Rectangle 4"/>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6" name="Rectangle 5"/>
          <p:cNvSpPr>
            <a:spLocks noGrp="1"/>
          </p:cNvSpPr>
          <p:nvPr>
            <p:ph type="ftr" sz="quarter" idx="11"/>
          </p:nvPr>
        </p:nvSpPr>
        <p:spPr/>
        <p:txBody>
          <a:bodyPr/>
          <a:lstStyle/>
          <a:p>
            <a:endParaRPr lang="en-US">
              <a:solidFill>
                <a:srgbClr val="5D5C64"/>
              </a:solidFill>
            </a:endParaRPr>
          </a:p>
        </p:txBody>
      </p:sp>
      <p:sp>
        <p:nvSpPr>
          <p:cNvPr id="7" name="Rectangle 6"/>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5" name="Rectangle 4"/>
          <p:cNvSpPr>
            <a:spLocks noGrp="1"/>
          </p:cNvSpPr>
          <p:nvPr>
            <p:ph type="ftr" sz="quarter" idx="11"/>
          </p:nvPr>
        </p:nvSpPr>
        <p:spPr/>
        <p:txBody>
          <a:bodyPr/>
          <a:lstStyle/>
          <a:p>
            <a:endParaRPr lang="en-US">
              <a:solidFill>
                <a:srgbClr val="5D5C64"/>
              </a:solidFill>
            </a:endParaRPr>
          </a:p>
        </p:txBody>
      </p:sp>
      <p:sp>
        <p:nvSpPr>
          <p:cNvPr id="6" name="Rectangle 5"/>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5" name="Rectangle 4"/>
          <p:cNvSpPr>
            <a:spLocks noGrp="1"/>
          </p:cNvSpPr>
          <p:nvPr>
            <p:ph type="ftr" sz="quarter" idx="11"/>
          </p:nvPr>
        </p:nvSpPr>
        <p:spPr/>
        <p:txBody>
          <a:bodyPr/>
          <a:lstStyle/>
          <a:p>
            <a:endParaRPr lang="en-US">
              <a:solidFill>
                <a:srgbClr val="5D5C64"/>
              </a:solidFill>
            </a:endParaRPr>
          </a:p>
        </p:txBody>
      </p:sp>
      <p:sp>
        <p:nvSpPr>
          <p:cNvPr id="6" name="Rectangle 5"/>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n-US" smtClean="0"/>
              <a:t>Click to edit Master title style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en-US" smtClean="0"/>
              <a:t>Click to edit Master title style</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a:spLocks noGrp="1"/>
          </p:cNvSpPr>
          <p:nvPr>
            <p:ph type="dt" sz="half" idx="10"/>
          </p:nvPr>
        </p:nvSpPr>
        <p:spPr>
          <a:xfrm>
            <a:off x="228600" y="6553200"/>
            <a:ext cx="2133600" cy="287782"/>
          </a:xfrm>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5" name="Rectangle 4"/>
          <p:cNvSpPr>
            <a:spLocks noGrp="1"/>
          </p:cNvSpPr>
          <p:nvPr>
            <p:ph type="ftr" sz="quarter" idx="11"/>
          </p:nvPr>
        </p:nvSpPr>
        <p:spPr>
          <a:xfrm>
            <a:off x="2895600" y="6553200"/>
            <a:ext cx="3429000" cy="287782"/>
          </a:xfrm>
        </p:spPr>
        <p:txBody>
          <a:bodyPr/>
          <a:lstStyle/>
          <a:p>
            <a:endParaRPr lang="en-US">
              <a:solidFill>
                <a:srgbClr val="5D5C64"/>
              </a:solidFill>
            </a:endParaRPr>
          </a:p>
        </p:txBody>
      </p:sp>
      <p:sp>
        <p:nvSpPr>
          <p:cNvPr id="6" name="Rectangle 5"/>
          <p:cNvSpPr>
            <a:spLocks noGrp="1"/>
          </p:cNvSpPr>
          <p:nvPr>
            <p:ph type="sldNum" sz="quarter" idx="12"/>
          </p:nvPr>
        </p:nvSpPr>
        <p:spPr>
          <a:xfrm>
            <a:off x="6858000" y="6553200"/>
            <a:ext cx="2057400" cy="287782"/>
          </a:xfrm>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5" name="Rectangle 4"/>
          <p:cNvSpPr>
            <a:spLocks noGrp="1"/>
          </p:cNvSpPr>
          <p:nvPr>
            <p:ph type="ftr" sz="quarter" idx="11"/>
          </p:nvPr>
        </p:nvSpPr>
        <p:spPr/>
        <p:txBody>
          <a:bodyPr/>
          <a:lstStyle/>
          <a:p>
            <a:endParaRPr lang="en-US">
              <a:solidFill>
                <a:srgbClr val="5D5C64"/>
              </a:solidFill>
            </a:endParaRPr>
          </a:p>
        </p:txBody>
      </p:sp>
      <p:sp>
        <p:nvSpPr>
          <p:cNvPr id="6" name="Rectangle 5"/>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n-US" smtClean="0"/>
              <a:t>Click to edit Master title style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5" name="Rectangle 4"/>
          <p:cNvSpPr>
            <a:spLocks noGrp="1"/>
          </p:cNvSpPr>
          <p:nvPr>
            <p:ph type="ftr" sz="quarter" idx="11"/>
          </p:nvPr>
        </p:nvSpPr>
        <p:spPr/>
        <p:txBody>
          <a:bodyPr/>
          <a:lstStyle/>
          <a:p>
            <a:endParaRPr lang="en-US">
              <a:solidFill>
                <a:srgbClr val="5D5C64"/>
              </a:solidFill>
            </a:endParaRPr>
          </a:p>
        </p:txBody>
      </p:sp>
      <p:sp>
        <p:nvSpPr>
          <p:cNvPr id="6" name="Rectangle 5"/>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6" name="Rectangle 5"/>
          <p:cNvSpPr>
            <a:spLocks noGrp="1"/>
          </p:cNvSpPr>
          <p:nvPr>
            <p:ph type="ftr" sz="quarter" idx="11"/>
          </p:nvPr>
        </p:nvSpPr>
        <p:spPr/>
        <p:txBody>
          <a:bodyPr/>
          <a:lstStyle/>
          <a:p>
            <a:endParaRPr lang="en-US">
              <a:solidFill>
                <a:srgbClr val="5D5C64"/>
              </a:solidFill>
            </a:endParaRPr>
          </a:p>
        </p:txBody>
      </p:sp>
      <p:sp>
        <p:nvSpPr>
          <p:cNvPr id="7" name="Rectangle 6"/>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8" name="Rectangle 7"/>
          <p:cNvSpPr>
            <a:spLocks noGrp="1"/>
          </p:cNvSpPr>
          <p:nvPr>
            <p:ph type="ftr" sz="quarter" idx="11"/>
          </p:nvPr>
        </p:nvSpPr>
        <p:spPr/>
        <p:txBody>
          <a:bodyPr/>
          <a:lstStyle/>
          <a:p>
            <a:endParaRPr lang="en-US">
              <a:solidFill>
                <a:srgbClr val="5D5C64"/>
              </a:solidFill>
            </a:endParaRPr>
          </a:p>
        </p:txBody>
      </p:sp>
      <p:sp>
        <p:nvSpPr>
          <p:cNvPr id="9" name="Rectangle 8"/>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4" name="Rectangle 3"/>
          <p:cNvSpPr>
            <a:spLocks noGrp="1"/>
          </p:cNvSpPr>
          <p:nvPr>
            <p:ph type="ftr" sz="quarter" idx="11"/>
          </p:nvPr>
        </p:nvSpPr>
        <p:spPr/>
        <p:txBody>
          <a:bodyPr/>
          <a:lstStyle/>
          <a:p>
            <a:endParaRPr lang="en-US">
              <a:solidFill>
                <a:srgbClr val="5D5C64"/>
              </a:solidFill>
            </a:endParaRPr>
          </a:p>
        </p:txBody>
      </p:sp>
      <p:sp>
        <p:nvSpPr>
          <p:cNvPr id="5" name="Rectangle 4"/>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3" name="Rectangle 2"/>
          <p:cNvSpPr>
            <a:spLocks noGrp="1"/>
          </p:cNvSpPr>
          <p:nvPr>
            <p:ph type="ftr" sz="quarter" idx="11"/>
          </p:nvPr>
        </p:nvSpPr>
        <p:spPr/>
        <p:txBody>
          <a:bodyPr/>
          <a:lstStyle/>
          <a:p>
            <a:endParaRPr lang="en-US">
              <a:solidFill>
                <a:srgbClr val="5D5C64"/>
              </a:solidFill>
            </a:endParaRPr>
          </a:p>
        </p:txBody>
      </p:sp>
      <p:sp>
        <p:nvSpPr>
          <p:cNvPr id="4" name="Rectangle 3"/>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n-US" smtClean="0"/>
              <a:t>Click to edit Master title style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fld id="{740C2374-79D5-4695-B531-976D979A0E5C}" type="datetimeFigureOut">
              <a:rPr lang="en-US" smtClean="0"/>
              <a:pPr/>
              <a:t>2/22/2013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6" name="Rectangle 5"/>
          <p:cNvSpPr>
            <a:spLocks noGrp="1"/>
          </p:cNvSpPr>
          <p:nvPr>
            <p:ph type="ftr" sz="quarter" idx="11"/>
          </p:nvPr>
        </p:nvSpPr>
        <p:spPr/>
        <p:txBody>
          <a:bodyPr/>
          <a:lstStyle/>
          <a:p>
            <a:endParaRPr lang="en-US">
              <a:solidFill>
                <a:srgbClr val="5D5C64"/>
              </a:solidFill>
            </a:endParaRPr>
          </a:p>
        </p:txBody>
      </p:sp>
      <p:sp>
        <p:nvSpPr>
          <p:cNvPr id="7" name="Rectangle 6"/>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Rectangle 4"/>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6" name="Rectangle 5"/>
          <p:cNvSpPr>
            <a:spLocks noGrp="1"/>
          </p:cNvSpPr>
          <p:nvPr>
            <p:ph type="ftr" sz="quarter" idx="11"/>
          </p:nvPr>
        </p:nvSpPr>
        <p:spPr/>
        <p:txBody>
          <a:bodyPr/>
          <a:lstStyle/>
          <a:p>
            <a:endParaRPr lang="en-US">
              <a:solidFill>
                <a:srgbClr val="5D5C64"/>
              </a:solidFill>
            </a:endParaRPr>
          </a:p>
        </p:txBody>
      </p:sp>
      <p:sp>
        <p:nvSpPr>
          <p:cNvPr id="7" name="Rectangle 6"/>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5" name="Rectangle 4"/>
          <p:cNvSpPr>
            <a:spLocks noGrp="1"/>
          </p:cNvSpPr>
          <p:nvPr>
            <p:ph type="ftr" sz="quarter" idx="11"/>
          </p:nvPr>
        </p:nvSpPr>
        <p:spPr/>
        <p:txBody>
          <a:bodyPr/>
          <a:lstStyle/>
          <a:p>
            <a:endParaRPr lang="en-US">
              <a:solidFill>
                <a:srgbClr val="5D5C64"/>
              </a:solidFill>
            </a:endParaRPr>
          </a:p>
        </p:txBody>
      </p:sp>
      <p:sp>
        <p:nvSpPr>
          <p:cNvPr id="6" name="Rectangle 5"/>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dt" sz="half" idx="10"/>
          </p:nvPr>
        </p:nvSpPr>
        <p:spPr/>
        <p:txBody>
          <a:body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5" name="Rectangle 4"/>
          <p:cNvSpPr>
            <a:spLocks noGrp="1"/>
          </p:cNvSpPr>
          <p:nvPr>
            <p:ph type="ftr" sz="quarter" idx="11"/>
          </p:nvPr>
        </p:nvSpPr>
        <p:spPr/>
        <p:txBody>
          <a:bodyPr/>
          <a:lstStyle/>
          <a:p>
            <a:endParaRPr lang="en-US">
              <a:solidFill>
                <a:srgbClr val="5D5C64"/>
              </a:solidFill>
            </a:endParaRPr>
          </a:p>
        </p:txBody>
      </p:sp>
      <p:sp>
        <p:nvSpPr>
          <p:cNvPr id="6" name="Rectangle 5"/>
          <p:cNvSpPr>
            <a:spLocks noGrp="1"/>
          </p:cNvSpPr>
          <p:nvPr>
            <p:ph type="sldNum" sz="quarter" idx="12"/>
          </p:nvPr>
        </p:nvSpPr>
        <p:spPr/>
        <p:txBody>
          <a:bodyPr/>
          <a:lstStyle/>
          <a:p>
            <a:fld id="{1AD9BBA2-0285-44B5-A6A4-E3038790CAA6}" type="slidenum">
              <a:rPr lang="en-US" smtClean="0">
                <a:solidFill>
                  <a:srgbClr val="5D5C64"/>
                </a:solidFill>
              </a:rPr>
              <a:pPr/>
              <a:t>‹#›</a:t>
            </a:fld>
            <a:endParaRPr lang="en-US">
              <a:solidFill>
                <a:srgbClr val="5D5C64"/>
              </a:solidFill>
            </a:endParaRPr>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n-US" smtClean="0"/>
              <a:t>Click to edit Master title style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740C2374-79D5-4695-B531-976D979A0E5C}" type="datetimeFigureOut">
              <a:rPr lang="en-US" smtClean="0"/>
              <a:pPr/>
              <a:t>2/22/2013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740C2374-79D5-4695-B531-976D979A0E5C}" type="datetimeFigureOut">
              <a:rPr lang="en-US" smtClean="0"/>
              <a:pPr/>
              <a:t>2/22/2013</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740C2374-79D5-4695-B531-976D979A0E5C}" type="datetimeFigureOut">
              <a:rPr lang="en-US" smtClean="0"/>
              <a:pPr/>
              <a:t>2/22/2013</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740C2374-79D5-4695-B531-976D979A0E5C}" type="datetimeFigureOut">
              <a:rPr lang="en-US" smtClean="0"/>
              <a:pPr/>
              <a:t>2/22/2013</a:t>
            </a:fld>
            <a:endParaRPr lang="en-US"/>
          </a:p>
        </p:txBody>
      </p:sp>
      <p:sp>
        <p:nvSpPr>
          <p:cNvPr id="3" name="Rectangle 2"/>
          <p:cNvSpPr>
            <a:spLocks noGrp="1"/>
          </p:cNvSpPr>
          <p:nvPr>
            <p:ph type="ftr" sz="quarter" idx="11"/>
          </p:nvPr>
        </p:nvSpPr>
        <p:spPr/>
        <p:txBody>
          <a:bodyPr/>
          <a:lstStyle/>
          <a:p>
            <a:endParaRPr lang="en-US"/>
          </a:p>
        </p:txBody>
      </p:sp>
      <p:sp>
        <p:nvSpPr>
          <p:cNvPr id="4" name="Rectangle 3"/>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740C2374-79D5-4695-B531-976D979A0E5C}" type="datetimeFigureOut">
              <a:rPr lang="en-US" smtClean="0"/>
              <a:pPr/>
              <a:t>2/22/2013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1AD9BBA2-0285-44B5-A6A4-E3038790CAA6}" type="slidenum">
              <a:rPr lang="en-US" smtClean="0"/>
              <a:pPr/>
              <a:t>‹#›</a:t>
            </a:fld>
            <a:endParaRPr lang="en-US"/>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Rectangle 4"/>
          <p:cNvSpPr>
            <a:spLocks noGrp="1"/>
          </p:cNvSpPr>
          <p:nvPr>
            <p:ph type="dt" sz="half" idx="10"/>
          </p:nvPr>
        </p:nvSpPr>
        <p:spPr/>
        <p:txBody>
          <a:bodyPr/>
          <a:lstStyle/>
          <a:p>
            <a:fld id="{740C2374-79D5-4695-B531-976D979A0E5C}" type="datetimeFigureOut">
              <a:rPr lang="en-US" smtClean="0"/>
              <a:pPr/>
              <a:t>2/22/2013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1AD9BBA2-0285-44B5-A6A4-E3038790CAA6}" type="slidenum">
              <a:rPr lang="en-US" smtClean="0"/>
              <a:pPr/>
              <a:t>‹#›</a:t>
            </a:fld>
            <a:endParaRPr lang="en-US"/>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740C2374-79D5-4695-B531-976D979A0E5C}" type="datetimeFigureOut">
              <a:rPr lang="en-US" smtClean="0"/>
              <a:pPr/>
              <a:t>2/22/2013</a:t>
            </a:fld>
            <a:endParaRPr lang="en-US"/>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1AD9BBA2-0285-44B5-A6A4-E3038790CAA6}" type="slidenum">
              <a:rPr lang="en-US" smtClean="0"/>
              <a:pPr/>
              <a:t>‹#›</a:t>
            </a:fld>
            <a:endParaRPr lang="en-US"/>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5D5C64"/>
              </a:solidFill>
            </a:endParaRPr>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1AD9BBA2-0285-44B5-A6A4-E3038790CAA6}" type="slidenum">
              <a:rPr lang="en-US" smtClean="0">
                <a:solidFill>
                  <a:srgbClr val="5D5C64"/>
                </a:solidFill>
              </a:rPr>
              <a:pPr/>
              <a:t>‹#›</a:t>
            </a:fld>
            <a:endParaRPr lang="en-US">
              <a:solidFill>
                <a:srgbClr val="5D5C64"/>
              </a:solidFill>
            </a:endParaRPr>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740C2374-79D5-4695-B531-976D979A0E5C}" type="datetimeFigureOut">
              <a:rPr lang="en-US" smtClean="0">
                <a:solidFill>
                  <a:srgbClr val="5D5C64"/>
                </a:solidFill>
              </a:rPr>
              <a:pPr/>
              <a:t>2/22/2013</a:t>
            </a:fld>
            <a:endParaRPr lang="en-US">
              <a:solidFill>
                <a:srgbClr val="5D5C64"/>
              </a:solidFill>
            </a:endParaRPr>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5D5C64"/>
              </a:solidFill>
            </a:endParaRPr>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1AD9BBA2-0285-44B5-A6A4-E3038790CAA6}" type="slidenum">
              <a:rPr lang="en-US" smtClean="0">
                <a:solidFill>
                  <a:srgbClr val="5D5C64"/>
                </a:solidFill>
              </a:rPr>
              <a:pPr/>
              <a:t>‹#›</a:t>
            </a:fld>
            <a:endParaRPr lang="en-US">
              <a:solidFill>
                <a:srgbClr val="5D5C64"/>
              </a:solidFill>
            </a:endParaRPr>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hemeOverride" Target="../theme/themeOverride18.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hemeOverride" Target="../theme/themeOverride1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Steven\Local Settings\Temporary Internet Files\Content.IE5\TCN2LWDO\MPj04331190000[1].jpg"/>
          <p:cNvPicPr>
            <a:picLocks noChangeAspect="1" noChangeArrowheads="1"/>
          </p:cNvPicPr>
          <p:nvPr/>
        </p:nvPicPr>
        <p:blipFill>
          <a:blip r:embed="rId3" cstate="print"/>
          <a:srcRect/>
          <a:stretch>
            <a:fillRect/>
          </a:stretch>
        </p:blipFill>
        <p:spPr bwMode="auto">
          <a:xfrm>
            <a:off x="1371600" y="304800"/>
            <a:ext cx="6400800" cy="4248912"/>
          </a:xfrm>
          <a:prstGeom prst="rect">
            <a:avLst/>
          </a:prstGeom>
          <a:noFill/>
        </p:spPr>
      </p:pic>
      <p:sp>
        <p:nvSpPr>
          <p:cNvPr id="2" name="Title 1"/>
          <p:cNvSpPr>
            <a:spLocks noGrp="1"/>
          </p:cNvSpPr>
          <p:nvPr>
            <p:ph type="ctrTitle"/>
          </p:nvPr>
        </p:nvSpPr>
        <p:spPr/>
        <p:txBody>
          <a:bodyPr>
            <a:normAutofit/>
          </a:bodyPr>
          <a:lstStyle/>
          <a:p>
            <a:r>
              <a:rPr lang="en-US" sz="7200" dirty="0" smtClean="0">
                <a:effectLst>
                  <a:outerShdw blurRad="38100" dist="38100" dir="2700000" algn="tl">
                    <a:srgbClr val="000000">
                      <a:alpha val="43137"/>
                    </a:srgbClr>
                  </a:outerShdw>
                </a:effectLst>
              </a:rPr>
              <a:t>Membership</a:t>
            </a:r>
            <a:endParaRPr lang="en-US" sz="72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“For as the body is one and has many members, but all the members of that one body, being many, are one body, so also is Christ” (1 Cor. 12:12)</a:t>
            </a:r>
            <a:endParaRPr lang="en-US" dirty="0"/>
          </a:p>
        </p:txBody>
      </p:sp>
      <p:sp>
        <p:nvSpPr>
          <p:cNvPr id="4" name="TextBox 3"/>
          <p:cNvSpPr txBox="1"/>
          <p:nvPr/>
        </p:nvSpPr>
        <p:spPr>
          <a:xfrm>
            <a:off x="4495800" y="6550223"/>
            <a:ext cx="4414991" cy="307777"/>
          </a:xfrm>
          <a:prstGeom prst="rect">
            <a:avLst/>
          </a:prstGeom>
          <a:noFill/>
        </p:spPr>
        <p:txBody>
          <a:bodyPr wrap="none" rtlCol="0">
            <a:spAutoFit/>
          </a:bodyPr>
          <a:lstStyle/>
          <a:p>
            <a:r>
              <a:rPr lang="en-US" sz="1400" i="1" dirty="0" smtClean="0"/>
              <a:t>All verses are from the NKJV unless otherwise noted.</a:t>
            </a:r>
            <a:endParaRPr lang="en-US" sz="1400" i="1" dirty="0"/>
          </a:p>
        </p:txBody>
      </p:sp>
      <p:grpSp>
        <p:nvGrpSpPr>
          <p:cNvPr id="18" name="Group 17"/>
          <p:cNvGrpSpPr/>
          <p:nvPr/>
        </p:nvGrpSpPr>
        <p:grpSpPr>
          <a:xfrm>
            <a:off x="1012036" y="381000"/>
            <a:ext cx="7387744" cy="369332"/>
            <a:chOff x="1012036" y="381000"/>
            <a:chExt cx="7387744" cy="369332"/>
          </a:xfrm>
        </p:grpSpPr>
        <p:sp>
          <p:nvSpPr>
            <p:cNvPr id="6" name="TextBox 5"/>
            <p:cNvSpPr txBox="1"/>
            <p:nvPr/>
          </p:nvSpPr>
          <p:spPr>
            <a:xfrm>
              <a:off x="3141345" y="381000"/>
              <a:ext cx="2954655" cy="369332"/>
            </a:xfrm>
            <a:prstGeom prst="rect">
              <a:avLst/>
            </a:prstGeom>
            <a:noFill/>
          </p:spPr>
          <p:txBody>
            <a:bodyPr wrap="none" rtlCol="0">
              <a:spAutoFit/>
            </a:bodyPr>
            <a:lstStyle/>
            <a:p>
              <a:r>
                <a:rPr lang="en-US" dirty="0" smtClean="0"/>
                <a:t>What will your reaction be?</a:t>
              </a:r>
              <a:endParaRPr lang="en-US" dirty="0"/>
            </a:p>
          </p:txBody>
        </p:sp>
        <p:cxnSp>
          <p:nvCxnSpPr>
            <p:cNvPr id="8" name="Straight Arrow Connector 7"/>
            <p:cNvCxnSpPr/>
            <p:nvPr/>
          </p:nvCxnSpPr>
          <p:spPr>
            <a:xfrm rot="10800000">
              <a:off x="2286000" y="571501"/>
              <a:ext cx="914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6096000" y="565666"/>
              <a:ext cx="973454" cy="1166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086600" y="381000"/>
              <a:ext cx="1313180"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dirty="0" smtClean="0"/>
                <a:t>ACTS 2:37</a:t>
              </a:r>
              <a:endParaRPr lang="en-US" dirty="0"/>
            </a:p>
          </p:txBody>
        </p:sp>
        <p:sp>
          <p:nvSpPr>
            <p:cNvPr id="14" name="TextBox 13"/>
            <p:cNvSpPr txBox="1"/>
            <p:nvPr/>
          </p:nvSpPr>
          <p:spPr>
            <a:xfrm>
              <a:off x="1012036" y="381000"/>
              <a:ext cx="1197764"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John 6:66</a:t>
              </a:r>
              <a:endParaRPr lang="en-US" dirty="0"/>
            </a:p>
          </p:txBody>
        </p:sp>
      </p:grpSp>
      <p:sp>
        <p:nvSpPr>
          <p:cNvPr id="12" name="TextBox 11"/>
          <p:cNvSpPr txBox="1"/>
          <p:nvPr/>
        </p:nvSpPr>
        <p:spPr>
          <a:xfrm>
            <a:off x="1371600" y="4114800"/>
            <a:ext cx="6400800" cy="400110"/>
          </a:xfrm>
          <a:prstGeom prst="rect">
            <a:avLst/>
          </a:prstGeom>
          <a:noFill/>
        </p:spPr>
        <p:txBody>
          <a:bodyPr wrap="square" rtlCol="0">
            <a:spAutoFit/>
          </a:bodyPr>
          <a:lstStyle/>
          <a:p>
            <a:pPr algn="ctr"/>
            <a:r>
              <a:rPr lang="en-US" sz="2000" i="1" spc="600" dirty="0" smtClean="0">
                <a:solidFill>
                  <a:schemeClr val="bg1">
                    <a:lumMod val="95000"/>
                    <a:lumOff val="5000"/>
                  </a:schemeClr>
                </a:solidFill>
              </a:rPr>
              <a:t>Part 2</a:t>
            </a:r>
            <a:endParaRPr lang="en-US" sz="2000" i="1" spc="600" dirty="0">
              <a:solidFill>
                <a:schemeClr val="bg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Down Arrow 2"/>
          <p:cNvSpPr/>
          <p:nvPr/>
        </p:nvSpPr>
        <p:spPr>
          <a:xfrm>
            <a:off x="4055852" y="2365074"/>
            <a:ext cx="2040147" cy="987725"/>
          </a:xfrm>
          <a:prstGeom prst="curvedDownArrow">
            <a:avLst>
              <a:gd name="adj1" fmla="val 33164"/>
              <a:gd name="adj2" fmla="val 78530"/>
              <a:gd name="adj3" fmla="val 3066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4" name="Title 3"/>
          <p:cNvSpPr>
            <a:spLocks noGrp="1"/>
          </p:cNvSpPr>
          <p:nvPr>
            <p:ph type="title"/>
          </p:nvPr>
        </p:nvSpPr>
        <p:spPr/>
        <p:txBody>
          <a:bodyPr/>
          <a:lstStyle/>
          <a:p>
            <a:r>
              <a:rPr lang="en-US" dirty="0"/>
              <a:t>3</a:t>
            </a:r>
            <a:r>
              <a:rPr lang="en-US" dirty="0" smtClean="0"/>
              <a:t>) </a:t>
            </a:r>
            <a:r>
              <a:rPr lang="en-US" sz="4800" dirty="0" smtClean="0">
                <a:latin typeface="Chiller" pitchFamily="82" charset="0"/>
              </a:rPr>
              <a:t>Church Hoppers and Drifters</a:t>
            </a:r>
            <a:endParaRPr lang="en-US" sz="4800" dirty="0">
              <a:latin typeface="Chiller" pitchFamily="82"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2590800"/>
            <a:ext cx="315337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379" y="3124200"/>
            <a:ext cx="2514600" cy="253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846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Church Hopping</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sz="3600" dirty="0" smtClean="0"/>
              <a:t>“church hopping” </a:t>
            </a:r>
            <a:r>
              <a:rPr lang="en-US" sz="3600" dirty="0" smtClean="0">
                <a:solidFill>
                  <a:srgbClr val="C00000"/>
                </a:solidFill>
              </a:rPr>
              <a:t>(macro) </a:t>
            </a:r>
            <a:r>
              <a:rPr lang="en-US" sz="3600" dirty="0" smtClean="0"/>
              <a:t>– the constant changing of churches</a:t>
            </a:r>
          </a:p>
          <a:p>
            <a:pPr lvl="1"/>
            <a:r>
              <a:rPr lang="en-US" sz="3200" dirty="0" smtClean="0"/>
              <a:t>“have faith will travel”</a:t>
            </a:r>
          </a:p>
          <a:p>
            <a:pPr lvl="2"/>
            <a:r>
              <a:rPr lang="en-US" sz="2800" dirty="0" smtClean="0"/>
              <a:t>“A devout drifter” or “invisible spectator”</a:t>
            </a:r>
          </a:p>
          <a:p>
            <a:pPr lvl="1"/>
            <a:r>
              <a:rPr lang="en-US" sz="3200" dirty="0" smtClean="0"/>
              <a:t>Looking for something more exciting</a:t>
            </a:r>
          </a:p>
          <a:p>
            <a:pPr lvl="2"/>
            <a:r>
              <a:rPr lang="en-US" sz="2800" dirty="0" smtClean="0"/>
              <a:t>Views the church as “what can it do for me?”</a:t>
            </a:r>
          </a:p>
          <a:p>
            <a:pPr lvl="1"/>
            <a:r>
              <a:rPr lang="en-US" sz="3200" dirty="0" smtClean="0"/>
              <a:t>No commitment to any one church</a:t>
            </a:r>
          </a:p>
          <a:p>
            <a:pPr lvl="2"/>
            <a:r>
              <a:rPr lang="en-US" sz="2800" dirty="0" smtClean="0">
                <a:solidFill>
                  <a:srgbClr val="FFC000"/>
                </a:solidFill>
              </a:rPr>
              <a:t>Becomes angry at sermon, didn’t get way in men’s meeting</a:t>
            </a:r>
          </a:p>
        </p:txBody>
      </p:sp>
      <p:sp>
        <p:nvSpPr>
          <p:cNvPr id="4" name="Rectangle 3"/>
          <p:cNvSpPr/>
          <p:nvPr/>
        </p:nvSpPr>
        <p:spPr>
          <a:xfrm>
            <a:off x="4572000" y="76200"/>
            <a:ext cx="4419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10"/>
          <p:cNvGrpSpPr/>
          <p:nvPr/>
        </p:nvGrpSpPr>
        <p:grpSpPr>
          <a:xfrm>
            <a:off x="4343400" y="1086632"/>
            <a:ext cx="1524000" cy="489076"/>
            <a:chOff x="4876800" y="1064973"/>
            <a:chExt cx="1371600" cy="369333"/>
          </a:xfrm>
        </p:grpSpPr>
        <p:sp>
          <p:nvSpPr>
            <p:cNvPr id="6" name="Oval 5"/>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89738" y="1064973"/>
              <a:ext cx="1253869" cy="369333"/>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“A”</a:t>
              </a:r>
              <a:endParaRPr lang="en-US" dirty="0">
                <a:solidFill>
                  <a:schemeClr val="bg1"/>
                </a:solidFill>
              </a:endParaRPr>
            </a:p>
          </p:txBody>
        </p:sp>
      </p:grpSp>
      <p:grpSp>
        <p:nvGrpSpPr>
          <p:cNvPr id="8" name="Group 11"/>
          <p:cNvGrpSpPr/>
          <p:nvPr/>
        </p:nvGrpSpPr>
        <p:grpSpPr>
          <a:xfrm>
            <a:off x="5943600" y="1102960"/>
            <a:ext cx="1524000" cy="369332"/>
            <a:chOff x="4876800" y="1083467"/>
            <a:chExt cx="1371600" cy="278906"/>
          </a:xfrm>
        </p:grpSpPr>
        <p:sp>
          <p:nvSpPr>
            <p:cNvPr id="9" name="Oval 8"/>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89738" y="1083467"/>
              <a:ext cx="1124154" cy="278906"/>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“B”</a:t>
              </a:r>
              <a:endParaRPr lang="en-US" dirty="0">
                <a:solidFill>
                  <a:schemeClr val="bg1"/>
                </a:solidFill>
              </a:endParaRPr>
            </a:p>
          </p:txBody>
        </p:sp>
      </p:grpSp>
      <p:grpSp>
        <p:nvGrpSpPr>
          <p:cNvPr id="11" name="Group 14"/>
          <p:cNvGrpSpPr/>
          <p:nvPr/>
        </p:nvGrpSpPr>
        <p:grpSpPr>
          <a:xfrm>
            <a:off x="7543800" y="1102960"/>
            <a:ext cx="1524000" cy="369332"/>
            <a:chOff x="4876800" y="1083467"/>
            <a:chExt cx="1371600" cy="278906"/>
          </a:xfrm>
        </p:grpSpPr>
        <p:sp>
          <p:nvSpPr>
            <p:cNvPr id="12" name="Oval 11"/>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89738" y="1083467"/>
              <a:ext cx="1135696" cy="278906"/>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“C”</a:t>
              </a:r>
              <a:endParaRPr lang="en-US" dirty="0">
                <a:solidFill>
                  <a:schemeClr val="bg1"/>
                </a:solidFill>
              </a:endParaRPr>
            </a:p>
          </p:txBody>
        </p:sp>
      </p:grpSp>
      <p:pic>
        <p:nvPicPr>
          <p:cNvPr id="14"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4495800" y="304800"/>
            <a:ext cx="838200" cy="838200"/>
          </a:xfrm>
          <a:prstGeom prst="rect">
            <a:avLst/>
          </a:prstGeom>
          <a:noFill/>
        </p:spPr>
      </p:pic>
      <p:pic>
        <p:nvPicPr>
          <p:cNvPr id="15"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6096000" y="304800"/>
            <a:ext cx="838200" cy="838200"/>
          </a:xfrm>
          <a:prstGeom prst="rect">
            <a:avLst/>
          </a:prstGeom>
          <a:noFill/>
        </p:spPr>
      </p:pic>
      <p:pic>
        <p:nvPicPr>
          <p:cNvPr id="16" name="Picture 5" descr="C:\Documents and Settings\Steven\Local Settings\Temporary Internet Files\Content.IE5\NL054T9W\MPj04227240000[1].jpg"/>
          <p:cNvPicPr>
            <a:picLocks noChangeAspect="1" noChangeArrowheads="1"/>
          </p:cNvPicPr>
          <p:nvPr/>
        </p:nvPicPr>
        <p:blipFill>
          <a:blip r:embed="rId5" cstate="print">
            <a:lum bright="10000"/>
          </a:blip>
          <a:srcRect l="33333" r="5556" b="22222"/>
          <a:stretch>
            <a:fillRect/>
          </a:stretch>
        </p:blipFill>
        <p:spPr bwMode="auto">
          <a:xfrm>
            <a:off x="8077200" y="76200"/>
            <a:ext cx="838200" cy="1066800"/>
          </a:xfrm>
          <a:prstGeom prst="rect">
            <a:avLst/>
          </a:prstGeom>
          <a:noFill/>
          <a:effectLst>
            <a:softEdge rad="63500"/>
          </a:effectLst>
        </p:spPr>
      </p:pic>
      <p:pic>
        <p:nvPicPr>
          <p:cNvPr id="17"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7620000" y="304800"/>
            <a:ext cx="838200" cy="838200"/>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Church Hopping</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3600" dirty="0" smtClean="0"/>
              <a:t>“church hopping” </a:t>
            </a:r>
            <a:r>
              <a:rPr lang="en-US" sz="3600" dirty="0" smtClean="0">
                <a:solidFill>
                  <a:srgbClr val="C00000"/>
                </a:solidFill>
              </a:rPr>
              <a:t>(micro) </a:t>
            </a:r>
            <a:r>
              <a:rPr lang="en-US" sz="3600" dirty="0" smtClean="0"/>
              <a:t>– frequently attending a chosen handful of different churches</a:t>
            </a:r>
          </a:p>
          <a:p>
            <a:pPr lvl="1"/>
            <a:r>
              <a:rPr lang="en-US" sz="3200" dirty="0" smtClean="0"/>
              <a:t>Challenged commitment levels to a local work</a:t>
            </a:r>
          </a:p>
          <a:p>
            <a:pPr lvl="1"/>
            <a:r>
              <a:rPr lang="en-US" sz="3200" dirty="0" smtClean="0"/>
              <a:t>Convenience driven worship</a:t>
            </a:r>
          </a:p>
          <a:p>
            <a:pPr lvl="2"/>
            <a:r>
              <a:rPr lang="en-US" sz="2800" dirty="0" smtClean="0"/>
              <a:t>Worship planned around the day’s activities (a birthday, outings, a family get together, sporting event, etc.)</a:t>
            </a:r>
            <a:endParaRPr lang="en-US" sz="2800" dirty="0"/>
          </a:p>
        </p:txBody>
      </p:sp>
      <p:sp>
        <p:nvSpPr>
          <p:cNvPr id="4" name="Rectangle 3"/>
          <p:cNvSpPr/>
          <p:nvPr/>
        </p:nvSpPr>
        <p:spPr>
          <a:xfrm>
            <a:off x="4572000" y="76200"/>
            <a:ext cx="4419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10"/>
          <p:cNvGrpSpPr/>
          <p:nvPr/>
        </p:nvGrpSpPr>
        <p:grpSpPr>
          <a:xfrm>
            <a:off x="4343400" y="1086632"/>
            <a:ext cx="1524000" cy="489076"/>
            <a:chOff x="4876800" y="1064973"/>
            <a:chExt cx="1371600" cy="369333"/>
          </a:xfrm>
        </p:grpSpPr>
        <p:sp>
          <p:nvSpPr>
            <p:cNvPr id="6" name="Oval 5"/>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89738" y="1064973"/>
              <a:ext cx="1253869" cy="369333"/>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“A”</a:t>
              </a:r>
              <a:endParaRPr lang="en-US" dirty="0">
                <a:solidFill>
                  <a:schemeClr val="bg1"/>
                </a:solidFill>
              </a:endParaRPr>
            </a:p>
          </p:txBody>
        </p:sp>
      </p:grpSp>
      <p:grpSp>
        <p:nvGrpSpPr>
          <p:cNvPr id="8" name="Group 11"/>
          <p:cNvGrpSpPr/>
          <p:nvPr/>
        </p:nvGrpSpPr>
        <p:grpSpPr>
          <a:xfrm>
            <a:off x="5943600" y="1102960"/>
            <a:ext cx="1524000" cy="369332"/>
            <a:chOff x="4876800" y="1083467"/>
            <a:chExt cx="1371600" cy="278906"/>
          </a:xfrm>
        </p:grpSpPr>
        <p:sp>
          <p:nvSpPr>
            <p:cNvPr id="9" name="Oval 8"/>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89738" y="1083467"/>
              <a:ext cx="1124154" cy="278906"/>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“B”</a:t>
              </a:r>
              <a:endParaRPr lang="en-US" dirty="0">
                <a:solidFill>
                  <a:schemeClr val="bg1"/>
                </a:solidFill>
              </a:endParaRPr>
            </a:p>
          </p:txBody>
        </p:sp>
      </p:grpSp>
      <p:grpSp>
        <p:nvGrpSpPr>
          <p:cNvPr id="11" name="Group 14"/>
          <p:cNvGrpSpPr/>
          <p:nvPr/>
        </p:nvGrpSpPr>
        <p:grpSpPr>
          <a:xfrm>
            <a:off x="7543800" y="1102960"/>
            <a:ext cx="1524000" cy="369332"/>
            <a:chOff x="4876800" y="1083467"/>
            <a:chExt cx="1371600" cy="278906"/>
          </a:xfrm>
        </p:grpSpPr>
        <p:sp>
          <p:nvSpPr>
            <p:cNvPr id="12" name="Oval 11"/>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89738" y="1083467"/>
              <a:ext cx="1135696" cy="278906"/>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“C”</a:t>
              </a:r>
              <a:endParaRPr lang="en-US" dirty="0">
                <a:solidFill>
                  <a:schemeClr val="bg1"/>
                </a:solidFill>
              </a:endParaRPr>
            </a:p>
          </p:txBody>
        </p:sp>
      </p:grpSp>
      <p:pic>
        <p:nvPicPr>
          <p:cNvPr id="14"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4495800" y="304800"/>
            <a:ext cx="838200" cy="838200"/>
          </a:xfrm>
          <a:prstGeom prst="rect">
            <a:avLst/>
          </a:prstGeom>
          <a:noFill/>
        </p:spPr>
      </p:pic>
      <p:pic>
        <p:nvPicPr>
          <p:cNvPr id="15"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6096000" y="304800"/>
            <a:ext cx="838200" cy="838200"/>
          </a:xfrm>
          <a:prstGeom prst="rect">
            <a:avLst/>
          </a:prstGeom>
          <a:noFill/>
        </p:spPr>
      </p:pic>
      <p:pic>
        <p:nvPicPr>
          <p:cNvPr id="16" name="Picture 5" descr="C:\Documents and Settings\Steven\Local Settings\Temporary Internet Files\Content.IE5\NL054T9W\MPj04227240000[1].jpg"/>
          <p:cNvPicPr>
            <a:picLocks noChangeAspect="1" noChangeArrowheads="1"/>
          </p:cNvPicPr>
          <p:nvPr/>
        </p:nvPicPr>
        <p:blipFill>
          <a:blip r:embed="rId5" cstate="print">
            <a:lum bright="10000"/>
          </a:blip>
          <a:srcRect l="33333" r="5556" b="22222"/>
          <a:stretch>
            <a:fillRect/>
          </a:stretch>
        </p:blipFill>
        <p:spPr bwMode="auto">
          <a:xfrm>
            <a:off x="8077200" y="76200"/>
            <a:ext cx="838200" cy="1066800"/>
          </a:xfrm>
          <a:prstGeom prst="rect">
            <a:avLst/>
          </a:prstGeom>
          <a:noFill/>
          <a:effectLst>
            <a:softEdge rad="63500"/>
          </a:effectLst>
        </p:spPr>
      </p:pic>
      <p:pic>
        <p:nvPicPr>
          <p:cNvPr id="17"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7620000" y="304800"/>
            <a:ext cx="838200" cy="838200"/>
          </a:xfrm>
          <a:prstGeom prst="rect">
            <a:avLst/>
          </a:prstGeom>
          <a:noFill/>
        </p:spPr>
      </p:pic>
    </p:spTree>
    <p:extLst>
      <p:ext uri="{BB962C8B-B14F-4D97-AF65-F5344CB8AC3E}">
        <p14:creationId xmlns:p14="http://schemas.microsoft.com/office/powerpoint/2010/main" val="223093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0" y="76200"/>
            <a:ext cx="4419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a:r>
              <a:rPr lang="en-US" dirty="0" smtClean="0">
                <a:solidFill>
                  <a:srgbClr val="C00000"/>
                </a:solidFill>
              </a:rPr>
              <a:t>Clarification</a:t>
            </a:r>
            <a:endParaRPr lang="en-US" dirty="0">
              <a:solidFill>
                <a:srgbClr val="C00000"/>
              </a:solidFill>
            </a:endParaRPr>
          </a:p>
        </p:txBody>
      </p:sp>
      <p:sp>
        <p:nvSpPr>
          <p:cNvPr id="3" name="Content Placeholder 2"/>
          <p:cNvSpPr>
            <a:spLocks noGrp="1"/>
          </p:cNvSpPr>
          <p:nvPr>
            <p:ph idx="1"/>
          </p:nvPr>
        </p:nvSpPr>
        <p:spPr>
          <a:xfrm>
            <a:off x="304800" y="1600200"/>
            <a:ext cx="8686800" cy="5029200"/>
          </a:xfrm>
        </p:spPr>
        <p:txBody>
          <a:bodyPr>
            <a:normAutofit/>
          </a:bodyPr>
          <a:lstStyle/>
          <a:p>
            <a:pPr marL="514350" indent="-514350">
              <a:buFont typeface="+mj-lt"/>
              <a:buAutoNum type="arabicPeriod"/>
            </a:pPr>
            <a:r>
              <a:rPr lang="en-US" dirty="0" smtClean="0"/>
              <a:t>Moving to an area and visiting nearby congregations to “join” as a member is </a:t>
            </a:r>
            <a:r>
              <a:rPr lang="en-US" b="1" dirty="0" smtClean="0"/>
              <a:t>not</a:t>
            </a:r>
            <a:r>
              <a:rPr lang="en-US" dirty="0" smtClean="0"/>
              <a:t> church hopping</a:t>
            </a:r>
          </a:p>
          <a:p>
            <a:pPr marL="514350" indent="-514350">
              <a:buFont typeface="+mj-lt"/>
              <a:buAutoNum type="arabicPeriod"/>
            </a:pPr>
            <a:r>
              <a:rPr lang="en-US" dirty="0" smtClean="0"/>
              <a:t>Leaving a congregation out of necessity to “join” another congregation is </a:t>
            </a:r>
            <a:r>
              <a:rPr lang="en-US" b="1" dirty="0" smtClean="0"/>
              <a:t>not</a:t>
            </a:r>
            <a:r>
              <a:rPr lang="en-US" dirty="0" smtClean="0"/>
              <a:t> church hopping (Acts 9:26)</a:t>
            </a:r>
          </a:p>
          <a:p>
            <a:pPr lvl="1"/>
            <a:r>
              <a:rPr lang="en-US" dirty="0" smtClean="0"/>
              <a:t>Leaving a church because of doctrinal error and joining another church is </a:t>
            </a:r>
            <a:r>
              <a:rPr lang="en-US" b="1" dirty="0" smtClean="0"/>
              <a:t>not</a:t>
            </a:r>
            <a:r>
              <a:rPr lang="en-US" dirty="0" smtClean="0"/>
              <a:t> church hopping</a:t>
            </a:r>
          </a:p>
          <a:p>
            <a:pPr lvl="1"/>
            <a:r>
              <a:rPr lang="en-US" dirty="0" smtClean="0"/>
              <a:t>Church hoppers usually have no intent of “joining” a church</a:t>
            </a:r>
          </a:p>
        </p:txBody>
      </p:sp>
      <p:grpSp>
        <p:nvGrpSpPr>
          <p:cNvPr id="4" name="Group 10"/>
          <p:cNvGrpSpPr/>
          <p:nvPr/>
        </p:nvGrpSpPr>
        <p:grpSpPr>
          <a:xfrm>
            <a:off x="4343400" y="1086632"/>
            <a:ext cx="1524000" cy="489076"/>
            <a:chOff x="4876800" y="1064973"/>
            <a:chExt cx="1371600" cy="369333"/>
          </a:xfrm>
        </p:grpSpPr>
        <p:sp>
          <p:nvSpPr>
            <p:cNvPr id="9" name="Oval 8"/>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89738" y="1064973"/>
              <a:ext cx="1253869" cy="369333"/>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“A”</a:t>
              </a:r>
              <a:endParaRPr lang="en-US" dirty="0">
                <a:solidFill>
                  <a:schemeClr val="bg1"/>
                </a:solidFill>
              </a:endParaRPr>
            </a:p>
          </p:txBody>
        </p:sp>
      </p:grpSp>
      <p:grpSp>
        <p:nvGrpSpPr>
          <p:cNvPr id="5" name="Group 11"/>
          <p:cNvGrpSpPr/>
          <p:nvPr/>
        </p:nvGrpSpPr>
        <p:grpSpPr>
          <a:xfrm>
            <a:off x="5943600" y="1102960"/>
            <a:ext cx="1524000" cy="369332"/>
            <a:chOff x="4876800" y="1083467"/>
            <a:chExt cx="1371600" cy="278906"/>
          </a:xfrm>
        </p:grpSpPr>
        <p:sp>
          <p:nvSpPr>
            <p:cNvPr id="13" name="Oval 12"/>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89738" y="1083467"/>
              <a:ext cx="1124154" cy="278906"/>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“B”</a:t>
              </a:r>
              <a:endParaRPr lang="en-US" dirty="0">
                <a:solidFill>
                  <a:schemeClr val="bg1"/>
                </a:solidFill>
              </a:endParaRPr>
            </a:p>
          </p:txBody>
        </p:sp>
      </p:grpSp>
      <p:grpSp>
        <p:nvGrpSpPr>
          <p:cNvPr id="6" name="Group 14"/>
          <p:cNvGrpSpPr/>
          <p:nvPr/>
        </p:nvGrpSpPr>
        <p:grpSpPr>
          <a:xfrm>
            <a:off x="7543800" y="1102960"/>
            <a:ext cx="1524000" cy="369332"/>
            <a:chOff x="4876800" y="1083467"/>
            <a:chExt cx="1371600" cy="278906"/>
          </a:xfrm>
        </p:grpSpPr>
        <p:sp>
          <p:nvSpPr>
            <p:cNvPr id="16" name="Oval 15"/>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89738" y="1083467"/>
              <a:ext cx="1135696" cy="278906"/>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“C”</a:t>
              </a:r>
              <a:endParaRPr lang="en-US" dirty="0">
                <a:solidFill>
                  <a:schemeClr val="bg1"/>
                </a:solidFill>
              </a:endParaRPr>
            </a:p>
          </p:txBody>
        </p:sp>
      </p:grpSp>
      <p:pic>
        <p:nvPicPr>
          <p:cNvPr id="2050"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4495800" y="304800"/>
            <a:ext cx="838200" cy="838200"/>
          </a:xfrm>
          <a:prstGeom prst="rect">
            <a:avLst/>
          </a:prstGeom>
          <a:noFill/>
        </p:spPr>
      </p:pic>
      <p:pic>
        <p:nvPicPr>
          <p:cNvPr id="18"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6096000" y="304800"/>
            <a:ext cx="838200" cy="838200"/>
          </a:xfrm>
          <a:prstGeom prst="rect">
            <a:avLst/>
          </a:prstGeom>
          <a:noFill/>
        </p:spPr>
      </p:pic>
      <p:pic>
        <p:nvPicPr>
          <p:cNvPr id="1029" name="Picture 5" descr="C:\Documents and Settings\Steven\Local Settings\Temporary Internet Files\Content.IE5\NL054T9W\MPj04227240000[1].jpg"/>
          <p:cNvPicPr>
            <a:picLocks noChangeAspect="1" noChangeArrowheads="1"/>
          </p:cNvPicPr>
          <p:nvPr/>
        </p:nvPicPr>
        <p:blipFill>
          <a:blip r:embed="rId5" cstate="print">
            <a:lum bright="10000"/>
          </a:blip>
          <a:srcRect l="33333" r="5556" b="22222"/>
          <a:stretch>
            <a:fillRect/>
          </a:stretch>
        </p:blipFill>
        <p:spPr bwMode="auto">
          <a:xfrm>
            <a:off x="8077200" y="76200"/>
            <a:ext cx="838200" cy="1066800"/>
          </a:xfrm>
          <a:prstGeom prst="rect">
            <a:avLst/>
          </a:prstGeom>
          <a:noFill/>
          <a:effectLst>
            <a:softEdge rad="63500"/>
          </a:effectLst>
        </p:spPr>
      </p:pic>
      <p:pic>
        <p:nvPicPr>
          <p:cNvPr id="19"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7620000" y="304800"/>
            <a:ext cx="838200" cy="838200"/>
          </a:xfrm>
          <a:prstGeom prst="rect">
            <a:avLst/>
          </a:prstGeom>
          <a:noFill/>
        </p:spPr>
      </p:pic>
      <p:sp>
        <p:nvSpPr>
          <p:cNvPr id="20" name="TextBox 19"/>
          <p:cNvSpPr txBox="1"/>
          <p:nvPr/>
        </p:nvSpPr>
        <p:spPr>
          <a:xfrm>
            <a:off x="4876800" y="152400"/>
            <a:ext cx="3886200" cy="1371600"/>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4/3*#ppt_w"/>
                                          </p:val>
                                        </p:tav>
                                        <p:tav tm="100000">
                                          <p:val>
                                            <p:strVal val="#ppt_w"/>
                                          </p:val>
                                        </p:tav>
                                      </p:tavLst>
                                    </p:anim>
                                    <p:anim calcmode="lin" valueType="num">
                                      <p:cBhvr>
                                        <p:cTn id="8" dur="500" fill="hold"/>
                                        <p:tgtEl>
                                          <p:spTgt spid="20"/>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0" y="76200"/>
            <a:ext cx="4419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a:r>
              <a:rPr lang="en-US" dirty="0" smtClean="0">
                <a:solidFill>
                  <a:srgbClr val="C00000"/>
                </a:solidFill>
              </a:rPr>
              <a:t>Clarification</a:t>
            </a:r>
            <a:endParaRPr lang="en-US" dirty="0">
              <a:solidFill>
                <a:srgbClr val="C00000"/>
              </a:solidFill>
            </a:endParaRPr>
          </a:p>
        </p:txBody>
      </p:sp>
      <p:sp>
        <p:nvSpPr>
          <p:cNvPr id="3" name="Content Placeholder 2"/>
          <p:cNvSpPr>
            <a:spLocks noGrp="1"/>
          </p:cNvSpPr>
          <p:nvPr>
            <p:ph idx="1"/>
          </p:nvPr>
        </p:nvSpPr>
        <p:spPr>
          <a:xfrm>
            <a:off x="304800" y="1600200"/>
            <a:ext cx="8686800" cy="5029200"/>
          </a:xfrm>
        </p:spPr>
        <p:txBody>
          <a:bodyPr>
            <a:normAutofit/>
          </a:bodyPr>
          <a:lstStyle/>
          <a:p>
            <a:pPr marL="514350" indent="-514350">
              <a:buFont typeface="+mj-lt"/>
              <a:buAutoNum type="arabicPeriod" startAt="3"/>
            </a:pPr>
            <a:r>
              <a:rPr lang="en-US" dirty="0" smtClean="0"/>
              <a:t>Worshipping with another congregation due to business/travel obligations is </a:t>
            </a:r>
            <a:r>
              <a:rPr lang="en-US" b="1" dirty="0" smtClean="0"/>
              <a:t>not</a:t>
            </a:r>
            <a:r>
              <a:rPr lang="en-US" dirty="0" smtClean="0"/>
              <a:t> church hopping (Rom. 16:1, 2)</a:t>
            </a:r>
          </a:p>
          <a:p>
            <a:pPr lvl="1"/>
            <a:r>
              <a:rPr lang="en-US" dirty="0" smtClean="0"/>
              <a:t>Church hoppers make the decision to worship with another church on the basis of convenience or some selfish reason</a:t>
            </a:r>
          </a:p>
          <a:p>
            <a:pPr marL="514350" indent="-514350">
              <a:buFont typeface="+mj-lt"/>
              <a:buAutoNum type="arabicPeriod" startAt="4"/>
            </a:pPr>
            <a:r>
              <a:rPr lang="en-US" dirty="0" smtClean="0"/>
              <a:t>Preaching sermons at another church is not church hopping (Titus 1:5)</a:t>
            </a:r>
          </a:p>
          <a:p>
            <a:pPr lvl="1"/>
            <a:r>
              <a:rPr lang="en-US" dirty="0" smtClean="0"/>
              <a:t>Church hoppers generally hop so that they do not have to have any responsibility placed upon them</a:t>
            </a:r>
          </a:p>
        </p:txBody>
      </p:sp>
      <p:grpSp>
        <p:nvGrpSpPr>
          <p:cNvPr id="4" name="Group 10"/>
          <p:cNvGrpSpPr/>
          <p:nvPr/>
        </p:nvGrpSpPr>
        <p:grpSpPr>
          <a:xfrm>
            <a:off x="4343400" y="1086632"/>
            <a:ext cx="1524000" cy="489076"/>
            <a:chOff x="4876800" y="1064973"/>
            <a:chExt cx="1371600" cy="369333"/>
          </a:xfrm>
        </p:grpSpPr>
        <p:sp>
          <p:nvSpPr>
            <p:cNvPr id="9" name="Oval 8"/>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89738" y="1064973"/>
              <a:ext cx="1253869" cy="369333"/>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“A”</a:t>
              </a:r>
              <a:endParaRPr lang="en-US" dirty="0">
                <a:solidFill>
                  <a:schemeClr val="bg1"/>
                </a:solidFill>
              </a:endParaRPr>
            </a:p>
          </p:txBody>
        </p:sp>
      </p:grpSp>
      <p:grpSp>
        <p:nvGrpSpPr>
          <p:cNvPr id="5" name="Group 11"/>
          <p:cNvGrpSpPr/>
          <p:nvPr/>
        </p:nvGrpSpPr>
        <p:grpSpPr>
          <a:xfrm>
            <a:off x="5943600" y="1102960"/>
            <a:ext cx="1524000" cy="369332"/>
            <a:chOff x="4876800" y="1083467"/>
            <a:chExt cx="1371600" cy="278906"/>
          </a:xfrm>
        </p:grpSpPr>
        <p:sp>
          <p:nvSpPr>
            <p:cNvPr id="13" name="Oval 12"/>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89738" y="1083467"/>
              <a:ext cx="1124154" cy="278906"/>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“B”</a:t>
              </a:r>
              <a:endParaRPr lang="en-US" dirty="0">
                <a:solidFill>
                  <a:schemeClr val="bg1"/>
                </a:solidFill>
              </a:endParaRPr>
            </a:p>
          </p:txBody>
        </p:sp>
      </p:grpSp>
      <p:grpSp>
        <p:nvGrpSpPr>
          <p:cNvPr id="6" name="Group 14"/>
          <p:cNvGrpSpPr/>
          <p:nvPr/>
        </p:nvGrpSpPr>
        <p:grpSpPr>
          <a:xfrm>
            <a:off x="7543800" y="1102960"/>
            <a:ext cx="1524000" cy="369332"/>
            <a:chOff x="4876800" y="1083467"/>
            <a:chExt cx="1371600" cy="278906"/>
          </a:xfrm>
        </p:grpSpPr>
        <p:sp>
          <p:nvSpPr>
            <p:cNvPr id="16" name="Oval 15"/>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89738" y="1083467"/>
              <a:ext cx="1135696" cy="278906"/>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“C”</a:t>
              </a:r>
              <a:endParaRPr lang="en-US" dirty="0">
                <a:solidFill>
                  <a:schemeClr val="bg1"/>
                </a:solidFill>
              </a:endParaRPr>
            </a:p>
          </p:txBody>
        </p:sp>
      </p:grpSp>
      <p:pic>
        <p:nvPicPr>
          <p:cNvPr id="2050"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4495800" y="304800"/>
            <a:ext cx="838200" cy="838200"/>
          </a:xfrm>
          <a:prstGeom prst="rect">
            <a:avLst/>
          </a:prstGeom>
          <a:noFill/>
        </p:spPr>
      </p:pic>
      <p:pic>
        <p:nvPicPr>
          <p:cNvPr id="18"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6096000" y="304800"/>
            <a:ext cx="838200" cy="838200"/>
          </a:xfrm>
          <a:prstGeom prst="rect">
            <a:avLst/>
          </a:prstGeom>
          <a:noFill/>
        </p:spPr>
      </p:pic>
      <p:pic>
        <p:nvPicPr>
          <p:cNvPr id="1029" name="Picture 5" descr="C:\Documents and Settings\Steven\Local Settings\Temporary Internet Files\Content.IE5\NL054T9W\MPj04227240000[1].jpg"/>
          <p:cNvPicPr>
            <a:picLocks noChangeAspect="1" noChangeArrowheads="1"/>
          </p:cNvPicPr>
          <p:nvPr/>
        </p:nvPicPr>
        <p:blipFill>
          <a:blip r:embed="rId5" cstate="print">
            <a:lum bright="10000"/>
          </a:blip>
          <a:srcRect l="33333" r="5556" b="22222"/>
          <a:stretch>
            <a:fillRect/>
          </a:stretch>
        </p:blipFill>
        <p:spPr bwMode="auto">
          <a:xfrm>
            <a:off x="8077200" y="76200"/>
            <a:ext cx="838200" cy="1066800"/>
          </a:xfrm>
          <a:prstGeom prst="rect">
            <a:avLst/>
          </a:prstGeom>
          <a:noFill/>
          <a:effectLst>
            <a:softEdge rad="63500"/>
          </a:effectLst>
        </p:spPr>
      </p:pic>
      <p:pic>
        <p:nvPicPr>
          <p:cNvPr id="19"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7620000" y="304800"/>
            <a:ext cx="838200" cy="838200"/>
          </a:xfrm>
          <a:prstGeom prst="rect">
            <a:avLst/>
          </a:prstGeom>
          <a:noFill/>
        </p:spPr>
      </p:pic>
      <p:sp>
        <p:nvSpPr>
          <p:cNvPr id="20" name="TextBox 19"/>
          <p:cNvSpPr txBox="1"/>
          <p:nvPr/>
        </p:nvSpPr>
        <p:spPr>
          <a:xfrm>
            <a:off x="4876800" y="152400"/>
            <a:ext cx="3886200" cy="1371600"/>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5201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4/3*#ppt_w"/>
                                          </p:val>
                                        </p:tav>
                                        <p:tav tm="100000">
                                          <p:val>
                                            <p:strVal val="#ppt_w"/>
                                          </p:val>
                                        </p:tav>
                                      </p:tavLst>
                                    </p:anim>
                                    <p:anim calcmode="lin" valueType="num">
                                      <p:cBhvr>
                                        <p:cTn id="8" dur="500" fill="hold"/>
                                        <p:tgtEl>
                                          <p:spTgt spid="20"/>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Church Hopping</a:t>
            </a:r>
            <a:endParaRPr lang="en-US" dirty="0">
              <a:solidFill>
                <a:srgbClr val="C00000"/>
              </a:solidFill>
            </a:endParaRPr>
          </a:p>
        </p:txBody>
      </p:sp>
      <p:sp>
        <p:nvSpPr>
          <p:cNvPr id="3" name="Content Placeholder 2"/>
          <p:cNvSpPr>
            <a:spLocks noGrp="1"/>
          </p:cNvSpPr>
          <p:nvPr>
            <p:ph idx="1"/>
          </p:nvPr>
        </p:nvSpPr>
        <p:spPr>
          <a:xfrm>
            <a:off x="304800" y="1600200"/>
            <a:ext cx="8534400" cy="4876800"/>
          </a:xfrm>
        </p:spPr>
        <p:txBody>
          <a:bodyPr>
            <a:normAutofit/>
          </a:bodyPr>
          <a:lstStyle/>
          <a:p>
            <a:pPr marL="514350" indent="-514350">
              <a:buFont typeface="+mj-lt"/>
              <a:buAutoNum type="arabicPeriod"/>
            </a:pPr>
            <a:r>
              <a:rPr lang="en-US" dirty="0" smtClean="0"/>
              <a:t>Doesn’t follow the </a:t>
            </a:r>
            <a:r>
              <a:rPr lang="en-US" dirty="0" smtClean="0">
                <a:solidFill>
                  <a:srgbClr val="FFFF00"/>
                </a:solidFill>
              </a:rPr>
              <a:t>example</a:t>
            </a:r>
            <a:r>
              <a:rPr lang="en-US" dirty="0" smtClean="0"/>
              <a:t> of Paul (Acts 9:26)!</a:t>
            </a:r>
          </a:p>
          <a:p>
            <a:pPr lvl="1"/>
            <a:r>
              <a:rPr lang="en-US" dirty="0" smtClean="0"/>
              <a:t>“Therefore I urge you, imitate me” (1 Cor. 4:16)</a:t>
            </a:r>
          </a:p>
          <a:p>
            <a:pPr lvl="1"/>
            <a:r>
              <a:rPr lang="en-US" dirty="0" smtClean="0"/>
              <a:t>Is without any scriptural authority</a:t>
            </a:r>
          </a:p>
          <a:p>
            <a:pPr marL="514350" indent="-514350">
              <a:buFont typeface="+mj-lt"/>
              <a:buAutoNum type="arabicPeriod"/>
            </a:pPr>
            <a:r>
              <a:rPr lang="en-US" dirty="0" smtClean="0"/>
              <a:t>Is </a:t>
            </a:r>
            <a:r>
              <a:rPr lang="en-US" dirty="0" smtClean="0">
                <a:solidFill>
                  <a:srgbClr val="FFFF00"/>
                </a:solidFill>
              </a:rPr>
              <a:t>destructive</a:t>
            </a:r>
            <a:r>
              <a:rPr lang="en-US" dirty="0" smtClean="0"/>
              <a:t> to the local church membership by not advancing edification of “every part doing its share” (Eph. 4:16)</a:t>
            </a:r>
          </a:p>
          <a:p>
            <a:pPr lvl="1"/>
            <a:r>
              <a:rPr lang="en-US" dirty="0" smtClean="0"/>
              <a:t>Cannot help the church grow</a:t>
            </a:r>
          </a:p>
          <a:p>
            <a:pPr lvl="1"/>
            <a:r>
              <a:rPr lang="en-US" dirty="0" smtClean="0"/>
              <a:t>Cannot perform the share of work</a:t>
            </a:r>
          </a:p>
          <a:p>
            <a:pPr lvl="1"/>
            <a:r>
              <a:rPr lang="en-US" dirty="0" smtClean="0"/>
              <a:t>Cannot be counted on to fulfill any responsibilities</a:t>
            </a:r>
          </a:p>
          <a:p>
            <a:pPr marL="514350" indent="-514350">
              <a:buFont typeface="+mj-lt"/>
              <a:buAutoNum type="arabicPeriod"/>
            </a:pPr>
            <a:r>
              <a:rPr lang="en-US" dirty="0" smtClean="0"/>
              <a:t>Flies </a:t>
            </a:r>
            <a:r>
              <a:rPr lang="en-US" dirty="0" smtClean="0">
                <a:solidFill>
                  <a:srgbClr val="FFFF00"/>
                </a:solidFill>
              </a:rPr>
              <a:t>under the radar </a:t>
            </a:r>
            <a:r>
              <a:rPr lang="en-US" dirty="0" smtClean="0"/>
              <a:t>of “oversight” (Heb. 13:17)</a:t>
            </a:r>
          </a:p>
        </p:txBody>
      </p:sp>
      <p:pic>
        <p:nvPicPr>
          <p:cNvPr id="1029" name="Picture 5" descr="C:\Documents and Settings\Steven\Local Settings\Temporary Internet Files\Content.IE5\NL054T9W\MPj04227240000[1].jpg"/>
          <p:cNvPicPr>
            <a:picLocks noChangeAspect="1" noChangeArrowheads="1"/>
          </p:cNvPicPr>
          <p:nvPr/>
        </p:nvPicPr>
        <p:blipFill>
          <a:blip r:embed="rId3" cstate="print">
            <a:lum bright="10000"/>
          </a:blip>
          <a:srcRect/>
          <a:stretch>
            <a:fillRect/>
          </a:stretch>
        </p:blipFill>
        <p:spPr bwMode="auto">
          <a:xfrm>
            <a:off x="7620000" y="76200"/>
            <a:ext cx="1371600" cy="1371600"/>
          </a:xfrm>
          <a:prstGeom prst="rect">
            <a:avLst/>
          </a:prstGeom>
          <a:noFill/>
        </p:spPr>
      </p:pic>
      <p:sp>
        <p:nvSpPr>
          <p:cNvPr id="8" name="Rectangle 7"/>
          <p:cNvSpPr/>
          <p:nvPr/>
        </p:nvSpPr>
        <p:spPr>
          <a:xfrm>
            <a:off x="4572000" y="76200"/>
            <a:ext cx="3048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4343400" y="1086632"/>
            <a:ext cx="1524000" cy="489076"/>
            <a:chOff x="4876800" y="1064973"/>
            <a:chExt cx="1371600" cy="369333"/>
          </a:xfrm>
        </p:grpSpPr>
        <p:sp>
          <p:nvSpPr>
            <p:cNvPr id="9" name="Oval 8"/>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89738" y="1064973"/>
              <a:ext cx="1253869" cy="369333"/>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“A”</a:t>
              </a:r>
              <a:endParaRPr lang="en-US" dirty="0">
                <a:solidFill>
                  <a:schemeClr val="bg1"/>
                </a:solidFill>
              </a:endParaRPr>
            </a:p>
          </p:txBody>
        </p:sp>
      </p:grpSp>
      <p:grpSp>
        <p:nvGrpSpPr>
          <p:cNvPr id="12" name="Group 11"/>
          <p:cNvGrpSpPr/>
          <p:nvPr/>
        </p:nvGrpSpPr>
        <p:grpSpPr>
          <a:xfrm>
            <a:off x="5943600" y="1078468"/>
            <a:ext cx="1524000" cy="369332"/>
            <a:chOff x="4876800" y="1064972"/>
            <a:chExt cx="1371600" cy="278906"/>
          </a:xfrm>
        </p:grpSpPr>
        <p:sp>
          <p:nvSpPr>
            <p:cNvPr id="13" name="Oval 12"/>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89738" y="1064972"/>
              <a:ext cx="1124154" cy="278906"/>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“B”</a:t>
              </a:r>
              <a:endParaRPr lang="en-US" dirty="0">
                <a:solidFill>
                  <a:schemeClr val="bg1"/>
                </a:solidFill>
              </a:endParaRPr>
            </a:p>
          </p:txBody>
        </p:sp>
      </p:grpSp>
      <p:grpSp>
        <p:nvGrpSpPr>
          <p:cNvPr id="15" name="Group 14"/>
          <p:cNvGrpSpPr/>
          <p:nvPr/>
        </p:nvGrpSpPr>
        <p:grpSpPr>
          <a:xfrm>
            <a:off x="7543800" y="1078468"/>
            <a:ext cx="1524000" cy="369332"/>
            <a:chOff x="4876800" y="1064972"/>
            <a:chExt cx="1371600" cy="278906"/>
          </a:xfrm>
        </p:grpSpPr>
        <p:sp>
          <p:nvSpPr>
            <p:cNvPr id="16" name="Oval 15"/>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89738" y="1064972"/>
              <a:ext cx="1135696" cy="278906"/>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“C”</a:t>
              </a:r>
              <a:endParaRPr lang="en-US" dirty="0">
                <a:solidFill>
                  <a:schemeClr val="bg1"/>
                </a:solidFill>
              </a:endParaRPr>
            </a:p>
          </p:txBody>
        </p:sp>
      </p:grpSp>
      <p:pic>
        <p:nvPicPr>
          <p:cNvPr id="18"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4495800" y="304800"/>
            <a:ext cx="838200" cy="838200"/>
          </a:xfrm>
          <a:prstGeom prst="rect">
            <a:avLst/>
          </a:prstGeom>
          <a:noFill/>
        </p:spPr>
      </p:pic>
      <p:pic>
        <p:nvPicPr>
          <p:cNvPr id="19"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6096000" y="304800"/>
            <a:ext cx="838200" cy="838200"/>
          </a:xfrm>
          <a:prstGeom prst="rect">
            <a:avLst/>
          </a:prstGeom>
          <a:noFill/>
        </p:spPr>
      </p:pic>
      <p:pic>
        <p:nvPicPr>
          <p:cNvPr id="20"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7620000" y="304800"/>
            <a:ext cx="838200"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4:15, 16</a:t>
            </a:r>
            <a:endParaRPr lang="en-US" dirty="0"/>
          </a:p>
        </p:txBody>
      </p:sp>
      <p:sp>
        <p:nvSpPr>
          <p:cNvPr id="3" name="Content Placeholder 2"/>
          <p:cNvSpPr>
            <a:spLocks noGrp="1"/>
          </p:cNvSpPr>
          <p:nvPr>
            <p:ph idx="1"/>
          </p:nvPr>
        </p:nvSpPr>
        <p:spPr/>
        <p:txBody>
          <a:bodyPr>
            <a:normAutofit/>
          </a:bodyPr>
          <a:lstStyle/>
          <a:p>
            <a:r>
              <a:rPr lang="en-US" dirty="0" smtClean="0"/>
              <a:t>“but, speaking the truth in love, may grow up in all things into Him who is the head—Christ—from whom the whole body, joined and knit together by what every joint supplies, according to the effective working </a:t>
            </a:r>
            <a:r>
              <a:rPr lang="en-US" b="1" u="sng" dirty="0" smtClean="0">
                <a:solidFill>
                  <a:schemeClr val="tx2">
                    <a:lumMod val="75000"/>
                  </a:schemeClr>
                </a:solidFill>
              </a:rPr>
              <a:t>by which every part does its share</a:t>
            </a:r>
            <a:r>
              <a:rPr lang="en-US" dirty="0" smtClean="0"/>
              <a:t>, causes growth of the body for the edifying of itself in love”</a:t>
            </a:r>
          </a:p>
          <a:p>
            <a:pPr lvl="1"/>
            <a:r>
              <a:rPr lang="en-US" dirty="0" smtClean="0"/>
              <a:t>“There is indeed a </a:t>
            </a:r>
            <a:r>
              <a:rPr lang="en-US" b="1" u="sng" dirty="0" smtClean="0">
                <a:solidFill>
                  <a:schemeClr val="tx2">
                    <a:lumMod val="75000"/>
                  </a:schemeClr>
                </a:solidFill>
              </a:rPr>
              <a:t>PERSONAL</a:t>
            </a:r>
            <a:r>
              <a:rPr lang="en-US" dirty="0" smtClean="0">
                <a:solidFill>
                  <a:schemeClr val="tx2">
                    <a:lumMod val="75000"/>
                  </a:schemeClr>
                </a:solidFill>
              </a:rPr>
              <a:t> </a:t>
            </a:r>
            <a:r>
              <a:rPr lang="en-US" dirty="0" smtClean="0"/>
              <a:t>responsibility that </a:t>
            </a:r>
            <a:r>
              <a:rPr lang="en-US" b="1" dirty="0" smtClean="0"/>
              <a:t>EACH</a:t>
            </a:r>
            <a:r>
              <a:rPr lang="en-US" dirty="0" smtClean="0"/>
              <a:t> member has to </a:t>
            </a:r>
            <a:r>
              <a:rPr lang="en-US" b="1" dirty="0" smtClean="0"/>
              <a:t>FULLY</a:t>
            </a:r>
            <a:r>
              <a:rPr lang="en-US" dirty="0" smtClean="0"/>
              <a:t> support the local work” (Bobby Holmes, e-mail 6/04/2009, emp. his)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4:15, 16</a:t>
            </a:r>
            <a:br>
              <a:rPr lang="en-US" dirty="0" smtClean="0"/>
            </a:br>
            <a:r>
              <a:rPr lang="en-US" dirty="0" smtClean="0"/>
              <a:t>(phrase focus)</a:t>
            </a:r>
            <a:endParaRPr lang="en-US" dirty="0"/>
          </a:p>
        </p:txBody>
      </p:sp>
      <p:sp>
        <p:nvSpPr>
          <p:cNvPr id="3" name="Content Placeholder 2"/>
          <p:cNvSpPr>
            <a:spLocks noGrp="1"/>
          </p:cNvSpPr>
          <p:nvPr>
            <p:ph idx="1"/>
          </p:nvPr>
        </p:nvSpPr>
        <p:spPr>
          <a:xfrm>
            <a:off x="228600" y="1600200"/>
            <a:ext cx="5638800" cy="4953000"/>
          </a:xfrm>
        </p:spPr>
        <p:txBody>
          <a:bodyPr>
            <a:normAutofit lnSpcReduction="10000"/>
          </a:bodyPr>
          <a:lstStyle/>
          <a:p>
            <a:pPr marL="834390" lvl="1" indent="-514350">
              <a:buFont typeface="+mj-lt"/>
              <a:buAutoNum type="arabicPeriod"/>
            </a:pPr>
            <a:r>
              <a:rPr lang="en-US" sz="3200" dirty="0" smtClean="0"/>
              <a:t>“Him who is the head” (guided)</a:t>
            </a:r>
          </a:p>
          <a:p>
            <a:pPr lvl="2"/>
            <a:r>
              <a:rPr lang="en-US" sz="2800" dirty="0" smtClean="0"/>
              <a:t>Jesus as head</a:t>
            </a:r>
          </a:p>
          <a:p>
            <a:pPr lvl="2"/>
            <a:r>
              <a:rPr lang="en-US" sz="2800" dirty="0" smtClean="0"/>
              <a:t>from whom all guidance, vigor and growth comes</a:t>
            </a:r>
          </a:p>
          <a:p>
            <a:pPr lvl="2"/>
            <a:r>
              <a:rPr lang="en-US" sz="2800" dirty="0" smtClean="0"/>
              <a:t>As in another similitude, “I am the vine, you are the branches. He who abides in Me, and I in him, bears much fruit; for without Me you can do nothing” (Jn. 15:5)</a:t>
            </a:r>
          </a:p>
        </p:txBody>
      </p:sp>
      <p:pic>
        <p:nvPicPr>
          <p:cNvPr id="1029" name="Picture 5" descr="C:\Documents and Settings\Steven\Local Settings\Temporary Internet Files\Content.IE5\N6B2P6G3\MPj04387460000[1].jpg"/>
          <p:cNvPicPr>
            <a:picLocks noChangeAspect="1" noChangeArrowheads="1"/>
          </p:cNvPicPr>
          <p:nvPr/>
        </p:nvPicPr>
        <p:blipFill>
          <a:blip r:embed="rId4" cstate="print"/>
          <a:srcRect/>
          <a:stretch>
            <a:fillRect/>
          </a:stretch>
        </p:blipFill>
        <p:spPr bwMode="auto">
          <a:xfrm>
            <a:off x="5715000" y="1600200"/>
            <a:ext cx="3505200" cy="4673600"/>
          </a:xfrm>
          <a:prstGeom prst="rect">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4:15, 16</a:t>
            </a:r>
            <a:br>
              <a:rPr lang="en-US" dirty="0" smtClean="0"/>
            </a:br>
            <a:r>
              <a:rPr lang="en-US" dirty="0" smtClean="0"/>
              <a:t>(phrase focus)</a:t>
            </a:r>
            <a:endParaRPr lang="en-US" dirty="0"/>
          </a:p>
        </p:txBody>
      </p:sp>
      <p:sp>
        <p:nvSpPr>
          <p:cNvPr id="3" name="Content Placeholder 2"/>
          <p:cNvSpPr>
            <a:spLocks noGrp="1"/>
          </p:cNvSpPr>
          <p:nvPr>
            <p:ph idx="1"/>
          </p:nvPr>
        </p:nvSpPr>
        <p:spPr>
          <a:xfrm>
            <a:off x="152400" y="1600200"/>
            <a:ext cx="6096000" cy="4953000"/>
          </a:xfrm>
        </p:spPr>
        <p:txBody>
          <a:bodyPr>
            <a:normAutofit/>
          </a:bodyPr>
          <a:lstStyle/>
          <a:p>
            <a:pPr marL="834390" lvl="1" indent="-514350">
              <a:buFont typeface="+mj-lt"/>
              <a:buAutoNum type="arabicPeriod" startAt="2"/>
            </a:pPr>
            <a:r>
              <a:rPr lang="en-US" sz="2800" dirty="0" smtClean="0"/>
              <a:t>“joined and knit together” (harmony)</a:t>
            </a:r>
          </a:p>
          <a:p>
            <a:pPr lvl="2"/>
            <a:r>
              <a:rPr lang="en-US" sz="2400" dirty="0" smtClean="0"/>
              <a:t>harmony in the work and fabric of faith</a:t>
            </a:r>
          </a:p>
          <a:p>
            <a:pPr lvl="2"/>
            <a:r>
              <a:rPr lang="en-US" sz="2400" dirty="0" smtClean="0"/>
              <a:t>In your physical anatomy, everything is in its best place!</a:t>
            </a:r>
          </a:p>
          <a:p>
            <a:pPr lvl="2"/>
            <a:r>
              <a:rPr lang="en-US" sz="2400" dirty="0" smtClean="0"/>
              <a:t>In God’s spiritual body each member is in his/her PROPER place UNITED to the other members!</a:t>
            </a:r>
          </a:p>
          <a:p>
            <a:pPr lvl="3"/>
            <a:r>
              <a:rPr lang="en-US" sz="2000" dirty="0" smtClean="0">
                <a:solidFill>
                  <a:schemeClr val="tx2">
                    <a:lumMod val="75000"/>
                  </a:schemeClr>
                </a:solidFill>
              </a:rPr>
              <a:t>1 Corinthians 12:12-18</a:t>
            </a:r>
          </a:p>
          <a:p>
            <a:pPr lvl="2"/>
            <a:r>
              <a:rPr lang="en-US" sz="2400" dirty="0" smtClean="0"/>
              <a:t>threatened when pride and false ideas creep into the membership (Col. 2:18, 19)</a:t>
            </a:r>
          </a:p>
        </p:txBody>
      </p:sp>
      <p:pic>
        <p:nvPicPr>
          <p:cNvPr id="2050" name="Picture 2" descr="C:\Documents and Settings\Steven\Local Settings\Temporary Internet Files\Content.IE5\TCMI82Y9\MPj04387370000[1].jpg"/>
          <p:cNvPicPr>
            <a:picLocks noChangeAspect="1" noChangeArrowheads="1"/>
          </p:cNvPicPr>
          <p:nvPr/>
        </p:nvPicPr>
        <p:blipFill rotWithShape="1">
          <a:blip r:embed="rId4" cstate="print"/>
          <a:srcRect b="30247"/>
          <a:stretch/>
        </p:blipFill>
        <p:spPr bwMode="auto">
          <a:xfrm>
            <a:off x="6091988" y="1600200"/>
            <a:ext cx="3128211" cy="3454879"/>
          </a:xfrm>
          <a:prstGeom prst="rect">
            <a:avLst/>
          </a:prstGeom>
          <a:ln>
            <a:noFill/>
          </a:ln>
          <a:effectLst>
            <a:softEdge rad="3302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4:15, 16</a:t>
            </a:r>
            <a:br>
              <a:rPr lang="en-US" dirty="0" smtClean="0"/>
            </a:br>
            <a:r>
              <a:rPr lang="en-US" dirty="0" smtClean="0"/>
              <a:t>(phrase focus)</a:t>
            </a:r>
            <a:endParaRPr lang="en-US" dirty="0"/>
          </a:p>
        </p:txBody>
      </p:sp>
      <p:sp>
        <p:nvSpPr>
          <p:cNvPr id="3" name="Content Placeholder 2"/>
          <p:cNvSpPr>
            <a:spLocks noGrp="1"/>
          </p:cNvSpPr>
          <p:nvPr>
            <p:ph idx="1"/>
          </p:nvPr>
        </p:nvSpPr>
        <p:spPr>
          <a:xfrm>
            <a:off x="304800" y="1600200"/>
            <a:ext cx="4953000" cy="4953000"/>
          </a:xfrm>
        </p:spPr>
        <p:txBody>
          <a:bodyPr>
            <a:normAutofit/>
          </a:bodyPr>
          <a:lstStyle/>
          <a:p>
            <a:pPr marL="777240" lvl="1" indent="-457200">
              <a:buFont typeface="+mj-lt"/>
              <a:buAutoNum type="arabicPeriod" startAt="3"/>
            </a:pPr>
            <a:r>
              <a:rPr lang="en-US" sz="2800" dirty="0" smtClean="0"/>
              <a:t>“every part does its share” (supply)</a:t>
            </a:r>
          </a:p>
          <a:p>
            <a:pPr lvl="2"/>
            <a:r>
              <a:rPr lang="en-US" sz="2400" dirty="0" smtClean="0"/>
              <a:t>none are overtaxed; proportionately involved; each share is important; no idleness</a:t>
            </a:r>
          </a:p>
          <a:p>
            <a:pPr lvl="2"/>
            <a:r>
              <a:rPr lang="en-US" sz="2400" dirty="0" smtClean="0"/>
              <a:t>every part should supply something</a:t>
            </a:r>
          </a:p>
          <a:p>
            <a:pPr lvl="2"/>
            <a:r>
              <a:rPr lang="en-US" sz="2400" dirty="0" smtClean="0"/>
              <a:t>if you don’t supply your share, then your lack is taxed on another</a:t>
            </a:r>
          </a:p>
        </p:txBody>
      </p:sp>
      <p:pic>
        <p:nvPicPr>
          <p:cNvPr id="2051" name="Picture 3" descr="C:\Users\Steven\AppData\Local\Microsoft\Windows\Temporary Internet Files\Content.IE5\7228KFMA\MC90043874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6355" y="220980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Presents A Challenge To Us!</a:t>
            </a:r>
            <a:endParaRPr lang="en-US" dirty="0"/>
          </a:p>
        </p:txBody>
      </p:sp>
      <p:sp>
        <p:nvSpPr>
          <p:cNvPr id="4" name="Content Placeholder 3"/>
          <p:cNvSpPr>
            <a:spLocks noGrp="1"/>
          </p:cNvSpPr>
          <p:nvPr>
            <p:ph idx="1"/>
          </p:nvPr>
        </p:nvSpPr>
        <p:spPr/>
        <p:txBody>
          <a:bodyPr>
            <a:noAutofit/>
          </a:bodyPr>
          <a:lstStyle/>
          <a:p>
            <a:r>
              <a:rPr lang="en-US" sz="3200" b="1" dirty="0" smtClean="0"/>
              <a:t>Test yourselves</a:t>
            </a:r>
          </a:p>
          <a:p>
            <a:pPr lvl="1"/>
            <a:r>
              <a:rPr lang="en-US" sz="2800" dirty="0" smtClean="0"/>
              <a:t>“Examine yourselves as to whether you are in the faith. Test yourselves. Do you not know yourselves, that Jesus Christ is in you? —unless indeed you are disqualified. But I trust that you will know that we are not disqualified” (2 Cor. 13:5, 6)</a:t>
            </a:r>
          </a:p>
          <a:p>
            <a:r>
              <a:rPr lang="en-US" sz="3200" b="1" dirty="0" smtClean="0"/>
              <a:t>Membership models itself in every person’s actions (Eph. 4:16)</a:t>
            </a:r>
          </a:p>
          <a:p>
            <a:pPr lvl="1"/>
            <a:r>
              <a:rPr lang="en-US" sz="2800" dirty="0" smtClean="0"/>
              <a:t>Value membership, value the work</a:t>
            </a: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4:15, 16</a:t>
            </a:r>
            <a:br>
              <a:rPr lang="en-US" dirty="0" smtClean="0"/>
            </a:br>
            <a:r>
              <a:rPr lang="en-US" dirty="0" smtClean="0"/>
              <a:t>(phrase focus)</a:t>
            </a:r>
            <a:endParaRPr lang="en-US" dirty="0"/>
          </a:p>
        </p:txBody>
      </p:sp>
      <p:sp>
        <p:nvSpPr>
          <p:cNvPr id="3" name="Content Placeholder 2"/>
          <p:cNvSpPr>
            <a:spLocks noGrp="1"/>
          </p:cNvSpPr>
          <p:nvPr>
            <p:ph idx="1"/>
          </p:nvPr>
        </p:nvSpPr>
        <p:spPr>
          <a:xfrm>
            <a:off x="304800" y="1600200"/>
            <a:ext cx="4953000" cy="4953000"/>
          </a:xfrm>
        </p:spPr>
        <p:txBody>
          <a:bodyPr>
            <a:normAutofit/>
          </a:bodyPr>
          <a:lstStyle/>
          <a:p>
            <a:pPr marL="834390" lvl="1" indent="-514350">
              <a:buFont typeface="+mj-lt"/>
              <a:buAutoNum type="arabicPeriod" startAt="4"/>
            </a:pPr>
            <a:r>
              <a:rPr lang="en-US" sz="3200" dirty="0" smtClean="0"/>
              <a:t>“causes growth of the body” (edification)</a:t>
            </a:r>
          </a:p>
          <a:p>
            <a:pPr lvl="2"/>
            <a:r>
              <a:rPr lang="en-US" sz="2800" dirty="0" smtClean="0"/>
              <a:t>each part doing a little causes a great effect</a:t>
            </a:r>
          </a:p>
          <a:p>
            <a:pPr lvl="2"/>
            <a:r>
              <a:rPr lang="en-US" sz="2800" dirty="0" smtClean="0"/>
              <a:t>No useless parts; you are needed here</a:t>
            </a:r>
          </a:p>
        </p:txBody>
      </p:sp>
      <p:pic>
        <p:nvPicPr>
          <p:cNvPr id="5" name="Picture 2" descr="C:\Documents and Settings\Steven\Local Settings\Temporary Internet Files\Content.IE5\TCMI82Y9\MPj04387420000[1].jpg"/>
          <p:cNvPicPr>
            <a:picLocks noChangeAspect="1" noChangeArrowheads="1"/>
          </p:cNvPicPr>
          <p:nvPr/>
        </p:nvPicPr>
        <p:blipFill>
          <a:blip r:embed="rId4" cstate="print"/>
          <a:srcRect/>
          <a:stretch>
            <a:fillRect/>
          </a:stretch>
        </p:blipFill>
        <p:spPr bwMode="auto">
          <a:xfrm>
            <a:off x="5029200" y="1676400"/>
            <a:ext cx="3962400" cy="4572000"/>
          </a:xfrm>
          <a:prstGeom prst="rect">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43000"/>
          </a:xfrm>
        </p:spPr>
        <p:txBody>
          <a:bodyPr/>
          <a:lstStyle/>
          <a:p>
            <a:pPr algn="l"/>
            <a:r>
              <a:rPr lang="en-US" dirty="0" smtClean="0">
                <a:solidFill>
                  <a:schemeClr val="accent6">
                    <a:lumMod val="50000"/>
                  </a:schemeClr>
                </a:solidFill>
              </a:rPr>
              <a:t>Church Hopping</a:t>
            </a:r>
            <a:endParaRPr lang="en-US" dirty="0">
              <a:solidFill>
                <a:schemeClr val="accent6">
                  <a:lumMod val="50000"/>
                </a:schemeClr>
              </a:solidFill>
            </a:endParaRPr>
          </a:p>
        </p:txBody>
      </p:sp>
      <p:sp>
        <p:nvSpPr>
          <p:cNvPr id="3" name="Content Placeholder 2"/>
          <p:cNvSpPr>
            <a:spLocks noGrp="1"/>
          </p:cNvSpPr>
          <p:nvPr>
            <p:ph idx="1"/>
          </p:nvPr>
        </p:nvSpPr>
        <p:spPr/>
        <p:txBody>
          <a:bodyPr>
            <a:normAutofit/>
          </a:bodyPr>
          <a:lstStyle/>
          <a:p>
            <a:pPr marL="0" indent="0" algn="ctr">
              <a:buNone/>
            </a:pPr>
            <a:r>
              <a:rPr lang="en-US" sz="4800" dirty="0" smtClean="0"/>
              <a:t>“But </a:t>
            </a:r>
            <a:r>
              <a:rPr lang="en-US" sz="4800" dirty="0"/>
              <a:t>seek first the kingdom of God and His righteousness, and all these things shall be added to </a:t>
            </a:r>
            <a:r>
              <a:rPr lang="en-US" sz="4800" dirty="0" smtClean="0"/>
              <a:t>you” (Matt. 6:33)</a:t>
            </a:r>
            <a:endParaRPr lang="en-US" sz="4800" dirty="0"/>
          </a:p>
        </p:txBody>
      </p:sp>
      <p:pic>
        <p:nvPicPr>
          <p:cNvPr id="1029" name="Picture 5" descr="C:\Documents and Settings\Steven\Local Settings\Temporary Internet Files\Content.IE5\NL054T9W\MPj04227240000[1].jpg"/>
          <p:cNvPicPr>
            <a:picLocks noChangeAspect="1" noChangeArrowheads="1"/>
          </p:cNvPicPr>
          <p:nvPr/>
        </p:nvPicPr>
        <p:blipFill>
          <a:blip r:embed="rId3" cstate="print">
            <a:lum bright="10000"/>
          </a:blip>
          <a:srcRect/>
          <a:stretch>
            <a:fillRect/>
          </a:stretch>
        </p:blipFill>
        <p:spPr bwMode="auto">
          <a:xfrm>
            <a:off x="7620000" y="76200"/>
            <a:ext cx="1371600" cy="1371600"/>
          </a:xfrm>
          <a:prstGeom prst="rect">
            <a:avLst/>
          </a:prstGeom>
          <a:noFill/>
        </p:spPr>
      </p:pic>
      <p:sp>
        <p:nvSpPr>
          <p:cNvPr id="8" name="Rectangle 7"/>
          <p:cNvSpPr/>
          <p:nvPr/>
        </p:nvSpPr>
        <p:spPr>
          <a:xfrm>
            <a:off x="4572000" y="76200"/>
            <a:ext cx="3048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0"/>
          <p:cNvGrpSpPr/>
          <p:nvPr/>
        </p:nvGrpSpPr>
        <p:grpSpPr>
          <a:xfrm>
            <a:off x="4343400" y="1086632"/>
            <a:ext cx="1524000" cy="489076"/>
            <a:chOff x="4876800" y="1064973"/>
            <a:chExt cx="1371600" cy="369333"/>
          </a:xfrm>
        </p:grpSpPr>
        <p:sp>
          <p:nvSpPr>
            <p:cNvPr id="9" name="Oval 8"/>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89738" y="1064973"/>
              <a:ext cx="1253869" cy="369333"/>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“A”</a:t>
              </a:r>
              <a:endParaRPr lang="en-US" dirty="0">
                <a:solidFill>
                  <a:schemeClr val="bg1"/>
                </a:solidFill>
              </a:endParaRPr>
            </a:p>
          </p:txBody>
        </p:sp>
      </p:grpSp>
      <p:grpSp>
        <p:nvGrpSpPr>
          <p:cNvPr id="5" name="Group 11"/>
          <p:cNvGrpSpPr/>
          <p:nvPr/>
        </p:nvGrpSpPr>
        <p:grpSpPr>
          <a:xfrm>
            <a:off x="5943600" y="1078468"/>
            <a:ext cx="1524000" cy="369332"/>
            <a:chOff x="4876800" y="1064972"/>
            <a:chExt cx="1371600" cy="278906"/>
          </a:xfrm>
        </p:grpSpPr>
        <p:sp>
          <p:nvSpPr>
            <p:cNvPr id="13" name="Oval 12"/>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89738" y="1064972"/>
              <a:ext cx="1124154" cy="278906"/>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“B”</a:t>
              </a:r>
              <a:endParaRPr lang="en-US" dirty="0">
                <a:solidFill>
                  <a:schemeClr val="bg1"/>
                </a:solidFill>
              </a:endParaRPr>
            </a:p>
          </p:txBody>
        </p:sp>
      </p:grpSp>
      <p:grpSp>
        <p:nvGrpSpPr>
          <p:cNvPr id="6" name="Group 14"/>
          <p:cNvGrpSpPr/>
          <p:nvPr/>
        </p:nvGrpSpPr>
        <p:grpSpPr>
          <a:xfrm>
            <a:off x="7543800" y="1078468"/>
            <a:ext cx="1524000" cy="369332"/>
            <a:chOff x="4876800" y="1064972"/>
            <a:chExt cx="1371600" cy="278906"/>
          </a:xfrm>
        </p:grpSpPr>
        <p:sp>
          <p:nvSpPr>
            <p:cNvPr id="16" name="Oval 15"/>
            <p:cNvSpPr/>
            <p:nvPr/>
          </p:nvSpPr>
          <p:spPr>
            <a:xfrm>
              <a:off x="4876800" y="1143000"/>
              <a:ext cx="1371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89738" y="1064972"/>
              <a:ext cx="1135696" cy="278906"/>
            </a:xfrm>
            <a:prstGeom prst="rect">
              <a:avLst/>
            </a:prstGeom>
            <a:noFill/>
            <a:ln>
              <a:noFill/>
            </a:ln>
            <a:scene3d>
              <a:camera prst="orthographicFront">
                <a:rot lat="3600000" lon="0" rev="0"/>
              </a:camera>
              <a:lightRig rig="threePt" dir="t"/>
            </a:scene3d>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solidFill>
                    <a:schemeClr val="bg1"/>
                  </a:solidFill>
                </a:rPr>
                <a:t>church “C”</a:t>
              </a:r>
              <a:endParaRPr lang="en-US" dirty="0">
                <a:solidFill>
                  <a:schemeClr val="bg1"/>
                </a:solidFill>
              </a:endParaRPr>
            </a:p>
          </p:txBody>
        </p:sp>
      </p:grpSp>
      <p:pic>
        <p:nvPicPr>
          <p:cNvPr id="18"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4495800" y="304800"/>
            <a:ext cx="838200" cy="838200"/>
          </a:xfrm>
          <a:prstGeom prst="rect">
            <a:avLst/>
          </a:prstGeom>
          <a:noFill/>
        </p:spPr>
      </p:pic>
      <p:pic>
        <p:nvPicPr>
          <p:cNvPr id="19"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6096000" y="304800"/>
            <a:ext cx="838200" cy="838200"/>
          </a:xfrm>
          <a:prstGeom prst="rect">
            <a:avLst/>
          </a:prstGeom>
          <a:noFill/>
        </p:spPr>
      </p:pic>
      <p:pic>
        <p:nvPicPr>
          <p:cNvPr id="20" name="Picture 2" descr="C:\Documents and Settings\Steven\Local Settings\Temporary Internet Files\Content.IE5\2COMPGZN\MCj04348480000[1].png"/>
          <p:cNvPicPr>
            <a:picLocks noChangeAspect="1" noChangeArrowheads="1"/>
          </p:cNvPicPr>
          <p:nvPr/>
        </p:nvPicPr>
        <p:blipFill>
          <a:blip r:embed="rId4" cstate="print"/>
          <a:srcRect/>
          <a:stretch>
            <a:fillRect/>
          </a:stretch>
        </p:blipFill>
        <p:spPr bwMode="auto">
          <a:xfrm>
            <a:off x="7620000" y="304800"/>
            <a:ext cx="838200" cy="838200"/>
          </a:xfrm>
          <a:prstGeom prst="rect">
            <a:avLst/>
          </a:prstGeom>
          <a:noFill/>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087688" y="1146175"/>
            <a:ext cx="29686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569313" y="685800"/>
            <a:ext cx="8229600" cy="4191000"/>
          </a:xfrm>
        </p:spPr>
        <p:txBody>
          <a:bodyPr/>
          <a:lstStyle/>
          <a:p>
            <a:r>
              <a:rPr lang="en-US" sz="4400" b="1" spc="50" dirty="0" smtClean="0">
                <a:ln w="12700" cmpd="sng">
                  <a:solidFill>
                    <a:sysClr val="windowText" lastClr="000000"/>
                  </a:solidFill>
                  <a:prstDash val="solid"/>
                </a:ln>
                <a:solidFill>
                  <a:schemeClr val="accent1"/>
                </a:solidFill>
                <a:effectLst>
                  <a:glow rad="76200">
                    <a:schemeClr val="accent1">
                      <a:satMod val="175000"/>
                      <a:alpha val="38000"/>
                    </a:schemeClr>
                  </a:glow>
                </a:effectLst>
              </a:rPr>
              <a:t>If Jesus </a:t>
            </a:r>
            <a:r>
              <a:rPr lang="en-US" sz="4400" b="1" spc="50" dirty="0" smtClean="0">
                <a:ln w="12700" cmpd="sng">
                  <a:solidFill>
                    <a:sysClr val="windowText" lastClr="000000"/>
                  </a:solidFill>
                  <a:prstDash val="solid"/>
                </a:ln>
                <a:solidFill>
                  <a:schemeClr val="accent6">
                    <a:tint val="1000"/>
                  </a:schemeClr>
                </a:solidFill>
                <a:effectLst>
                  <a:glow rad="76200">
                    <a:schemeClr val="accent1">
                      <a:satMod val="175000"/>
                      <a:alpha val="38000"/>
                    </a:schemeClr>
                  </a:glow>
                </a:effectLst>
              </a:rPr>
              <a:t/>
            </a:r>
            <a:br>
              <a:rPr lang="en-US" sz="4400" b="1" spc="50" dirty="0" smtClean="0">
                <a:ln w="12700" cmpd="sng">
                  <a:solidFill>
                    <a:sysClr val="windowText" lastClr="000000"/>
                  </a:solidFill>
                  <a:prstDash val="solid"/>
                </a:ln>
                <a:solidFill>
                  <a:schemeClr val="accent6">
                    <a:tint val="1000"/>
                  </a:schemeClr>
                </a:solidFill>
                <a:effectLst>
                  <a:glow rad="76200">
                    <a:schemeClr val="accent1">
                      <a:satMod val="175000"/>
                      <a:alpha val="38000"/>
                    </a:schemeClr>
                  </a:glow>
                </a:effectLst>
              </a:rPr>
            </a:br>
            <a:r>
              <a:rPr lang="en-US" sz="5400" b="1" spc="50" dirty="0" smtClean="0">
                <a:ln w="12700" cmpd="sng">
                  <a:solidFill>
                    <a:sysClr val="windowText" lastClr="000000"/>
                  </a:solidFill>
                  <a:prstDash val="solid"/>
                </a:ln>
                <a:solidFill>
                  <a:srgbClr val="FF0000"/>
                </a:solidFill>
                <a:effectLst>
                  <a:glow rad="76200">
                    <a:schemeClr val="accent1">
                      <a:satMod val="175000"/>
                      <a:alpha val="38000"/>
                    </a:schemeClr>
                  </a:glow>
                </a:effectLst>
                <a:latin typeface="Bloody" pitchFamily="2" charset="0"/>
              </a:rPr>
              <a:t>Died On A Cruel Cross </a:t>
            </a:r>
            <a:r>
              <a:rPr lang="en-US" sz="4400" b="1" spc="50" dirty="0" smtClean="0">
                <a:ln w="12700" cmpd="sng">
                  <a:solidFill>
                    <a:sysClr val="windowText" lastClr="000000"/>
                  </a:solidFill>
                  <a:prstDash val="solid"/>
                </a:ln>
                <a:solidFill>
                  <a:srgbClr val="FF0000"/>
                </a:solidFill>
                <a:effectLst>
                  <a:glow rad="76200">
                    <a:schemeClr val="accent1">
                      <a:satMod val="175000"/>
                      <a:alpha val="38000"/>
                    </a:schemeClr>
                  </a:glow>
                </a:effectLst>
                <a:latin typeface="Bloody" pitchFamily="2" charset="0"/>
              </a:rPr>
              <a:t/>
            </a:r>
            <a:br>
              <a:rPr lang="en-US" sz="4400" b="1" spc="50" dirty="0" smtClean="0">
                <a:ln w="12700" cmpd="sng">
                  <a:solidFill>
                    <a:sysClr val="windowText" lastClr="000000"/>
                  </a:solidFill>
                  <a:prstDash val="solid"/>
                </a:ln>
                <a:solidFill>
                  <a:srgbClr val="FF0000"/>
                </a:solidFill>
                <a:effectLst>
                  <a:glow rad="76200">
                    <a:schemeClr val="accent1">
                      <a:satMod val="175000"/>
                      <a:alpha val="38000"/>
                    </a:schemeClr>
                  </a:glow>
                </a:effectLst>
                <a:latin typeface="Bloody" pitchFamily="2" charset="0"/>
              </a:rPr>
            </a:br>
            <a:r>
              <a:rPr lang="en-US" sz="3600" b="1" spc="50" dirty="0" smtClean="0">
                <a:ln w="12700" cmpd="sng">
                  <a:solidFill>
                    <a:sysClr val="windowText" lastClr="000000"/>
                  </a:solidFill>
                  <a:prstDash val="solid"/>
                </a:ln>
                <a:solidFill>
                  <a:srgbClr val="00B0F0"/>
                </a:solidFill>
                <a:effectLst>
                  <a:glow rad="76200">
                    <a:schemeClr val="accent1">
                      <a:satMod val="175000"/>
                      <a:alpha val="38000"/>
                    </a:schemeClr>
                  </a:glow>
                </a:effectLst>
              </a:rPr>
              <a:t>So That I Can Be A Member Of </a:t>
            </a:r>
            <a:r>
              <a:rPr lang="en-US" b="1" spc="50" dirty="0" smtClean="0">
                <a:ln w="12700" cmpd="sng">
                  <a:solidFill>
                    <a:sysClr val="windowText" lastClr="000000"/>
                  </a:solidFill>
                  <a:prstDash val="solid"/>
                </a:ln>
                <a:solidFill>
                  <a:schemeClr val="accent6">
                    <a:tint val="1000"/>
                  </a:schemeClr>
                </a:solidFill>
                <a:effectLst>
                  <a:glow rad="76200">
                    <a:schemeClr val="accent1">
                      <a:satMod val="175000"/>
                      <a:alpha val="38000"/>
                    </a:schemeClr>
                  </a:glow>
                </a:effectLst>
              </a:rPr>
              <a:t>HIS SPIRITUAL BODY, </a:t>
            </a:r>
            <a:r>
              <a:rPr lang="en-US" sz="4400" b="1" spc="50" dirty="0" smtClean="0">
                <a:ln w="12700" cmpd="sng">
                  <a:solidFill>
                    <a:sysClr val="windowText" lastClr="000000"/>
                  </a:solidFill>
                  <a:prstDash val="solid"/>
                </a:ln>
                <a:solidFill>
                  <a:schemeClr val="accent1"/>
                </a:solidFill>
                <a:effectLst>
                  <a:glow rad="76200">
                    <a:schemeClr val="accent1">
                      <a:satMod val="175000"/>
                      <a:alpha val="38000"/>
                    </a:schemeClr>
                  </a:glow>
                </a:effectLst>
              </a:rPr>
              <a:t>Shouldn’t I Want To Be Actively Joined To A Local Body Of Believers?</a:t>
            </a:r>
            <a:endParaRPr lang="en-US" sz="4400" b="1" spc="50" dirty="0">
              <a:ln w="12700" cmpd="sng">
                <a:solidFill>
                  <a:sysClr val="windowText" lastClr="000000"/>
                </a:solidFill>
                <a:prstDash val="solid"/>
              </a:ln>
              <a:solidFill>
                <a:schemeClr val="accent1"/>
              </a:solidFill>
              <a:effectLst>
                <a:glow rad="76200">
                  <a:schemeClr val="accent1">
                    <a:satMod val="175000"/>
                    <a:alpha val="38000"/>
                  </a:schemeClr>
                </a:glow>
              </a:effectLst>
            </a:endParaRPr>
          </a:p>
        </p:txBody>
      </p:sp>
      <p:sp>
        <p:nvSpPr>
          <p:cNvPr id="5" name="Text Placeholder 4"/>
          <p:cNvSpPr>
            <a:spLocks noGrp="1"/>
          </p:cNvSpPr>
          <p:nvPr>
            <p:ph type="body" idx="1"/>
          </p:nvPr>
        </p:nvSpPr>
        <p:spPr>
          <a:xfrm>
            <a:off x="685800" y="5281613"/>
            <a:ext cx="7772400" cy="1042987"/>
          </a:xfrm>
        </p:spPr>
        <p:txBody>
          <a:bodyPr/>
          <a:lstStyle/>
          <a:p>
            <a:r>
              <a:rPr lang="en-US" dirty="0" smtClean="0">
                <a:effectLst>
                  <a:glow rad="355600">
                    <a:schemeClr val="bg1">
                      <a:alpha val="86000"/>
                    </a:schemeClr>
                  </a:glow>
                </a:effectLst>
              </a:rPr>
              <a:t>Ephesians 5:30, “For we are members of His body, of His flesh and of His bones.”</a:t>
            </a:r>
            <a:endParaRPr lang="en-US" dirty="0">
              <a:effectLst>
                <a:glow rad="355600">
                  <a:schemeClr val="bg1">
                    <a:alpha val="86000"/>
                  </a:schemeClr>
                </a:glow>
              </a:effectLst>
            </a:endParaRPr>
          </a:p>
        </p:txBody>
      </p:sp>
    </p:spTree>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3200"/>
            <a:ext cx="7772400" cy="2286000"/>
          </a:xfrm>
        </p:spPr>
        <p:txBody>
          <a:bodyPr>
            <a:prstTxWarp prst="textPlain">
              <a:avLst/>
            </a:prstTxWarp>
          </a:bodyPr>
          <a:lstStyle/>
          <a:p>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Of </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“Church Membership”</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 Placeholder 4"/>
          <p:cNvSpPr>
            <a:spLocks noGrp="1"/>
          </p:cNvSpPr>
          <p:nvPr>
            <p:ph type="body" idx="1"/>
          </p:nvPr>
        </p:nvSpPr>
        <p:spPr/>
        <p:txBody>
          <a:bodyPr/>
          <a:lstStyle/>
          <a:p>
            <a:endParaRPr lang="en-US"/>
          </a:p>
        </p:txBody>
      </p:sp>
      <p:pic>
        <p:nvPicPr>
          <p:cNvPr id="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MosiaicBubbles/>
                    </a14:imgEffect>
                  </a14:imgLayer>
                </a14:imgProps>
              </a:ext>
              <a:ext uri="{28A0092B-C50C-407E-A947-70E740481C1C}">
                <a14:useLocalDpi xmlns:a14="http://schemas.microsoft.com/office/drawing/2010/main" val="0"/>
              </a:ext>
            </a:extLst>
          </a:blip>
          <a:srcRect l="9069" t="8775" r="8824" b="30443"/>
          <a:stretch/>
        </p:blipFill>
        <p:spPr bwMode="auto">
          <a:xfrm>
            <a:off x="552090" y="304800"/>
            <a:ext cx="8058510" cy="2686170"/>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920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a:t>
            </a:r>
            <a:r>
              <a:rPr lang="en-US" sz="5400" dirty="0" smtClean="0">
                <a:latin typeface="Chiller" pitchFamily="82" charset="0"/>
              </a:rPr>
              <a:t>Strong Desire For Other Things</a:t>
            </a:r>
            <a:endParaRPr lang="en-US" sz="5400" dirty="0">
              <a:latin typeface="Chiller" pitchFamily="82" charset="0"/>
            </a:endParaRPr>
          </a:p>
        </p:txBody>
      </p:sp>
      <p:sp>
        <p:nvSpPr>
          <p:cNvPr id="5" name="Content Placeholder 4"/>
          <p:cNvSpPr>
            <a:spLocks noGrp="1"/>
          </p:cNvSpPr>
          <p:nvPr>
            <p:ph idx="1"/>
          </p:nvPr>
        </p:nvSpPr>
        <p:spPr/>
        <p:txBody>
          <a:bodyPr>
            <a:normAutofit/>
          </a:bodyPr>
          <a:lstStyle/>
          <a:p>
            <a:pPr marL="0" indent="0">
              <a:buNone/>
            </a:pPr>
            <a:r>
              <a:rPr lang="en-US" sz="3200" dirty="0" smtClean="0"/>
              <a:t>18  Now </a:t>
            </a:r>
            <a:r>
              <a:rPr lang="en-US" sz="3200" dirty="0"/>
              <a:t>these are the ones sown among thorns; they are the ones who hear the word,</a:t>
            </a:r>
          </a:p>
          <a:p>
            <a:pPr marL="0" indent="0">
              <a:buNone/>
            </a:pPr>
            <a:r>
              <a:rPr lang="en-US" sz="3200" dirty="0" smtClean="0"/>
              <a:t>19  and </a:t>
            </a:r>
            <a:r>
              <a:rPr lang="en-US" sz="3200" dirty="0"/>
              <a:t>the cares of this world, the deceitfulness of riches, and the desires for other things entering in choke the word, and it becomes </a:t>
            </a:r>
            <a:r>
              <a:rPr lang="en-US" sz="3200" dirty="0" smtClean="0"/>
              <a:t>unfruitful</a:t>
            </a:r>
          </a:p>
          <a:p>
            <a:pPr marL="0" indent="0" algn="r">
              <a:buNone/>
            </a:pPr>
            <a:r>
              <a:rPr lang="en-US" sz="3200" spc="600" dirty="0" smtClean="0">
                <a:latin typeface="+mj-lt"/>
              </a:rPr>
              <a:t>Mark 4:18, 19</a:t>
            </a:r>
            <a:endParaRPr lang="en-US" sz="3200" spc="600" dirty="0">
              <a:latin typeface="+mj-lt"/>
            </a:endParaRPr>
          </a:p>
        </p:txBody>
      </p:sp>
    </p:spTree>
    <p:extLst>
      <p:ext uri="{BB962C8B-B14F-4D97-AF65-F5344CB8AC3E}">
        <p14:creationId xmlns:p14="http://schemas.microsoft.com/office/powerpoint/2010/main" val="206265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Steven\AppData\Local\Microsoft\Windows\Temporary Internet Files\Content.IE5\FP0A746N\MC90044173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99051"/>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teven\AppData\Local\Microsoft\Windows\Temporary Internet Files\Content.IE5\U9UDB8EU\MP90043084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5009"/>
            <a:ext cx="2895600" cy="1839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800" dirty="0" smtClean="0">
                <a:ln w="18415" cmpd="sng">
                  <a:solidFill>
                    <a:srgbClr val="FFFFFF"/>
                  </a:solidFill>
                  <a:prstDash val="solid"/>
                </a:ln>
                <a:effectLst>
                  <a:outerShdw blurRad="63500" dir="3600000" algn="tl" rotWithShape="0">
                    <a:srgbClr val="000000">
                      <a:alpha val="70000"/>
                    </a:srgbClr>
                  </a:outerShdw>
                </a:effectLst>
              </a:rPr>
              <a:t>WORLD </a:t>
            </a:r>
            <a:r>
              <a:rPr lang="en-US" sz="3200" dirty="0" smtClean="0"/>
              <a:t>Competes With </a:t>
            </a:r>
            <a:r>
              <a:rPr lang="en-US" sz="4400" dirty="0" smtClean="0">
                <a:ln w="10160">
                  <a:solidFill>
                    <a:schemeClr val="accent1"/>
                  </a:solidFill>
                  <a:prstDash val="solid"/>
                </a:ln>
                <a:effectLst>
                  <a:outerShdw blurRad="38100" dist="32000" dir="5400000" algn="tl">
                    <a:srgbClr val="000000">
                      <a:alpha val="30000"/>
                    </a:srgbClr>
                  </a:outerShdw>
                </a:effectLst>
              </a:rPr>
              <a:t>WORD</a:t>
            </a:r>
            <a:endParaRPr lang="en-US" dirty="0"/>
          </a:p>
        </p:txBody>
      </p:sp>
      <p:sp>
        <p:nvSpPr>
          <p:cNvPr id="3" name="Content Placeholder 2"/>
          <p:cNvSpPr>
            <a:spLocks noGrp="1"/>
          </p:cNvSpPr>
          <p:nvPr>
            <p:ph idx="1"/>
          </p:nvPr>
        </p:nvSpPr>
        <p:spPr/>
        <p:txBody>
          <a:bodyPr/>
          <a:lstStyle/>
          <a:p>
            <a:r>
              <a:rPr lang="en-US" dirty="0" smtClean="0"/>
              <a:t>Cares of this world (Lk. </a:t>
            </a:r>
            <a:r>
              <a:rPr lang="en-US" smtClean="0"/>
              <a:t>14:16-21; 21:34)</a:t>
            </a:r>
            <a:endParaRPr lang="en-US" dirty="0" smtClean="0"/>
          </a:p>
          <a:p>
            <a:r>
              <a:rPr lang="en-US" dirty="0" smtClean="0"/>
              <a:t>Deceitfulness of riches (Lk. 12:15-21; 1 Tim. 6:9, 10)</a:t>
            </a:r>
          </a:p>
          <a:p>
            <a:r>
              <a:rPr lang="en-US" dirty="0" smtClean="0"/>
              <a:t>“Respectable worldliness” presents a threat</a:t>
            </a:r>
          </a:p>
          <a:p>
            <a:pPr lvl="1"/>
            <a:r>
              <a:rPr lang="en-US" dirty="0" smtClean="0"/>
              <a:t>Many of the things are not inherently wrong</a:t>
            </a:r>
          </a:p>
          <a:p>
            <a:pPr lvl="1"/>
            <a:r>
              <a:rPr lang="en-US" dirty="0" smtClean="0"/>
              <a:t>A life that is crammed full of worldly activities has a way of nudging the word out of view</a:t>
            </a:r>
          </a:p>
          <a:p>
            <a:pPr lvl="1"/>
            <a:r>
              <a:rPr lang="en-US" dirty="0"/>
              <a:t>“Adulterers and adulteresses! Do you not know that friendship with the world is enmity with God? Whoever therefore wants to be a friend of the world makes himself an enemy of </a:t>
            </a:r>
            <a:r>
              <a:rPr lang="en-US" dirty="0" smtClean="0"/>
              <a:t>God” (Jas. 4:4)</a:t>
            </a:r>
          </a:p>
        </p:txBody>
      </p:sp>
    </p:spTree>
    <p:extLst>
      <p:ext uri="{BB962C8B-B14F-4D97-AF65-F5344CB8AC3E}">
        <p14:creationId xmlns:p14="http://schemas.microsoft.com/office/powerpoint/2010/main" val="3311961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a:t>
            </a:r>
            <a:r>
              <a:rPr lang="en-US" dirty="0" smtClean="0"/>
              <a:t>) </a:t>
            </a:r>
            <a:r>
              <a:rPr lang="en-US" sz="4800" dirty="0" smtClean="0">
                <a:latin typeface="Chiller" pitchFamily="82" charset="0"/>
              </a:rPr>
              <a:t>Forsaking The Assembling</a:t>
            </a:r>
            <a:endParaRPr lang="en-US" sz="4800" dirty="0">
              <a:latin typeface="Chiller" pitchFamily="82" charset="0"/>
            </a:endParaRPr>
          </a:p>
        </p:txBody>
      </p:sp>
      <p:sp>
        <p:nvSpPr>
          <p:cNvPr id="5" name="Content Placeholder 4"/>
          <p:cNvSpPr>
            <a:spLocks noGrp="1"/>
          </p:cNvSpPr>
          <p:nvPr>
            <p:ph idx="1"/>
          </p:nvPr>
        </p:nvSpPr>
        <p:spPr>
          <a:xfrm>
            <a:off x="304800" y="1600200"/>
            <a:ext cx="8534400" cy="4953000"/>
          </a:xfrm>
        </p:spPr>
        <p:txBody>
          <a:bodyPr>
            <a:normAutofit fontScale="92500"/>
          </a:bodyPr>
          <a:lstStyle/>
          <a:p>
            <a:pPr marL="0" indent="0">
              <a:buNone/>
            </a:pPr>
            <a:r>
              <a:rPr lang="en-US" dirty="0"/>
              <a:t>22  let us draw near with a true heart in full assurance of faith, having our hearts sprinkled from an evil conscience and our bodies washed with pure water.</a:t>
            </a:r>
          </a:p>
          <a:p>
            <a:pPr marL="0" indent="0">
              <a:buNone/>
            </a:pPr>
            <a:r>
              <a:rPr lang="en-US" dirty="0"/>
              <a:t>23  Let us hold fast the confession of our hope without wavering, for He who promised is faithful.</a:t>
            </a:r>
          </a:p>
          <a:p>
            <a:pPr marL="0" indent="0">
              <a:buNone/>
            </a:pPr>
            <a:r>
              <a:rPr lang="en-US" dirty="0"/>
              <a:t>24  And let us consider one another in order to stir up love and good works,</a:t>
            </a:r>
          </a:p>
          <a:p>
            <a:pPr marL="0" indent="0">
              <a:buNone/>
            </a:pPr>
            <a:r>
              <a:rPr lang="en-US" dirty="0" smtClean="0"/>
              <a:t>25  not </a:t>
            </a:r>
            <a:r>
              <a:rPr lang="en-US" dirty="0"/>
              <a:t>forsaking the assembling of ourselves together, as is the manner of some, but exhorting one another, and so much the more as you see the Day approaching</a:t>
            </a:r>
            <a:r>
              <a:rPr lang="en-US" dirty="0" smtClean="0"/>
              <a:t>.</a:t>
            </a:r>
          </a:p>
          <a:p>
            <a:pPr marL="0" indent="0">
              <a:buNone/>
            </a:pPr>
            <a:endParaRPr lang="en-US" dirty="0"/>
          </a:p>
        </p:txBody>
      </p:sp>
      <p:sp>
        <p:nvSpPr>
          <p:cNvPr id="2" name="Rectangle 1"/>
          <p:cNvSpPr/>
          <p:nvPr/>
        </p:nvSpPr>
        <p:spPr>
          <a:xfrm>
            <a:off x="4050774" y="6096000"/>
            <a:ext cx="4305666" cy="523220"/>
          </a:xfrm>
          <a:prstGeom prst="rect">
            <a:avLst/>
          </a:prstGeom>
        </p:spPr>
        <p:txBody>
          <a:bodyPr wrap="none">
            <a:spAutoFit/>
          </a:bodyPr>
          <a:lstStyle/>
          <a:p>
            <a:pPr algn="r"/>
            <a:r>
              <a:rPr lang="en-US" sz="2800" spc="600" dirty="0">
                <a:latin typeface="+mj-lt"/>
              </a:rPr>
              <a:t>(Heb. 10:22-25)</a:t>
            </a:r>
          </a:p>
        </p:txBody>
      </p:sp>
    </p:spTree>
    <p:extLst>
      <p:ext uri="{BB962C8B-B14F-4D97-AF65-F5344CB8AC3E}">
        <p14:creationId xmlns:p14="http://schemas.microsoft.com/office/powerpoint/2010/main" val="2726950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afterEffect">
                                  <p:stCondLst>
                                    <p:cond delay="0"/>
                                  </p:stCondLst>
                                  <p:iterate type="lt">
                                    <p:tmPct val="10000"/>
                                  </p:iterate>
                                  <p:childTnLst>
                                    <p:animScale>
                                      <p:cBhvr>
                                        <p:cTn id="6" dur="1000" autoRev="1" fill="hold">
                                          <p:stCondLst>
                                            <p:cond delay="0"/>
                                          </p:stCondLst>
                                        </p:cTn>
                                        <p:tgtEl>
                                          <p:spTgt spid="2"/>
                                        </p:tgtEl>
                                      </p:cBhvr>
                                      <p:to x="80000" y="100000"/>
                                    </p:animScale>
                                    <p:anim by="(#ppt_w*0.10)" calcmode="lin" valueType="num">
                                      <p:cBhvr>
                                        <p:cTn id="7" dur="1000" autoRev="1" fill="hold">
                                          <p:stCondLst>
                                            <p:cond delay="0"/>
                                          </p:stCondLst>
                                        </p:cTn>
                                        <p:tgtEl>
                                          <p:spTgt spid="2"/>
                                        </p:tgtEl>
                                        <p:attrNameLst>
                                          <p:attrName>ppt_x</p:attrName>
                                        </p:attrNameLst>
                                      </p:cBhvr>
                                    </p:anim>
                                    <p:anim by="(-#ppt_w*0.10)" calcmode="lin" valueType="num">
                                      <p:cBhvr>
                                        <p:cTn id="8" dur="1000" autoRev="1" fill="hold">
                                          <p:stCondLst>
                                            <p:cond delay="0"/>
                                          </p:stCondLst>
                                        </p:cTn>
                                        <p:tgtEl>
                                          <p:spTgt spid="2"/>
                                        </p:tgtEl>
                                        <p:attrNameLst>
                                          <p:attrName>ppt_y</p:attrName>
                                        </p:attrNameLst>
                                      </p:cBhvr>
                                    </p:anim>
                                    <p:animRot by="-480000">
                                      <p:cBhvr>
                                        <p:cTn id="9" dur="100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8"/>
            <a:ext cx="8458200" cy="4995672"/>
          </a:xfrm>
        </p:spPr>
        <p:txBody>
          <a:bodyPr>
            <a:normAutofit/>
          </a:bodyPr>
          <a:lstStyle/>
          <a:p>
            <a:pPr marL="109728" indent="0">
              <a:buNone/>
            </a:pPr>
            <a:r>
              <a:rPr lang="en-US" sz="2800" b="1" dirty="0" smtClean="0"/>
              <a:t>Is what Jesus expects of me to give the congregation where I am a member</a:t>
            </a:r>
          </a:p>
          <a:p>
            <a:pPr lvl="1"/>
            <a:r>
              <a:rPr lang="en-US" sz="2800" dirty="0" smtClean="0"/>
              <a:t>Attendance is the life of the church—will this church die because of the lack of my attendance?</a:t>
            </a:r>
          </a:p>
          <a:p>
            <a:pPr lvl="1"/>
            <a:r>
              <a:rPr lang="en-US" sz="2800" dirty="0" smtClean="0"/>
              <a:t>“How can I possibly convince God that my relationship with Him is the most important one in my life </a:t>
            </a:r>
            <a:r>
              <a:rPr lang="en-US" sz="2800" b="1" dirty="0" smtClean="0"/>
              <a:t>if I will not even attend all the services</a:t>
            </a:r>
            <a:r>
              <a:rPr lang="en-US" sz="2800" dirty="0" smtClean="0"/>
              <a:t> (Acts 2:42)?” (Kyle Campbell, </a:t>
            </a:r>
            <a:r>
              <a:rPr lang="en-US" sz="2800" i="1" dirty="0" smtClean="0"/>
              <a:t>ibid</a:t>
            </a:r>
            <a:r>
              <a:rPr lang="en-US" sz="2800" dirty="0" smtClean="0"/>
              <a:t>.)</a:t>
            </a:r>
          </a:p>
        </p:txBody>
      </p:sp>
      <p:sp>
        <p:nvSpPr>
          <p:cNvPr id="4" name="Title 3"/>
          <p:cNvSpPr>
            <a:spLocks noGrp="1"/>
          </p:cNvSpPr>
          <p:nvPr>
            <p:ph type="title"/>
          </p:nvPr>
        </p:nvSpPr>
        <p:spPr>
          <a:xfrm>
            <a:off x="304800" y="247650"/>
            <a:ext cx="8534400" cy="1143000"/>
          </a:xfrm>
        </p:spPr>
        <p:txBody>
          <a:bodyPr>
            <a:normAutofit/>
          </a:bodyPr>
          <a:lstStyle/>
          <a:p>
            <a:r>
              <a:rPr lang="en-US" sz="4800" dirty="0" smtClean="0"/>
              <a:t>“Faithful Attendance”</a:t>
            </a:r>
            <a:endParaRPr lang="en-US" sz="4800" dirty="0"/>
          </a:p>
        </p:txBody>
      </p:sp>
    </p:spTree>
    <p:extLst>
      <p:ext uri="{BB962C8B-B14F-4D97-AF65-F5344CB8AC3E}">
        <p14:creationId xmlns:p14="http://schemas.microsoft.com/office/powerpoint/2010/main" val="285471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fontScale="92500" lnSpcReduction="10000"/>
          </a:bodyPr>
          <a:lstStyle/>
          <a:p>
            <a:r>
              <a:rPr lang="en-US" dirty="0" smtClean="0"/>
              <a:t>Being sick and unable to come is not forsaking </a:t>
            </a:r>
            <a:br>
              <a:rPr lang="en-US" dirty="0" smtClean="0"/>
            </a:br>
            <a:r>
              <a:rPr lang="en-US" dirty="0" smtClean="0"/>
              <a:t>(2 Tim. 4:20)</a:t>
            </a:r>
          </a:p>
          <a:p>
            <a:r>
              <a:rPr lang="en-US" dirty="0" smtClean="0"/>
              <a:t>Traveling out of the area due to business, vacation, etc., is </a:t>
            </a:r>
            <a:r>
              <a:rPr lang="en-US" dirty="0"/>
              <a:t>not forsaking </a:t>
            </a:r>
            <a:r>
              <a:rPr lang="en-US" dirty="0" smtClean="0"/>
              <a:t>when attending a faithful church for worship (Rom. 16:1, 2)</a:t>
            </a:r>
          </a:p>
          <a:p>
            <a:r>
              <a:rPr lang="en-US" dirty="0" smtClean="0"/>
              <a:t>Certain situations in scripture have been noted as an “excusable absence” (uncleanness, travel problems, Num. 9:10-13; Acts 27:33)</a:t>
            </a:r>
          </a:p>
          <a:p>
            <a:r>
              <a:rPr lang="en-US" dirty="0"/>
              <a:t>“Therefore, my beloved, as you have always obeyed, not as in my presence only, but now much more in my absence, work out your own salvation with fear and </a:t>
            </a:r>
            <a:r>
              <a:rPr lang="en-US" dirty="0" smtClean="0"/>
              <a:t>trembling” (Phil. 2:12)</a:t>
            </a:r>
            <a:endParaRPr lang="en-US" dirty="0"/>
          </a:p>
        </p:txBody>
      </p:sp>
      <p:sp>
        <p:nvSpPr>
          <p:cNvPr id="3" name="Title 2"/>
          <p:cNvSpPr>
            <a:spLocks noGrp="1"/>
          </p:cNvSpPr>
          <p:nvPr>
            <p:ph type="title"/>
          </p:nvPr>
        </p:nvSpPr>
        <p:spPr/>
        <p:txBody>
          <a:bodyPr/>
          <a:lstStyle/>
          <a:p>
            <a:r>
              <a:rPr lang="en-US" sz="4800" dirty="0" smtClean="0"/>
              <a:t>Clarification</a:t>
            </a:r>
            <a:endParaRPr lang="en-US" sz="4800" dirty="0"/>
          </a:p>
        </p:txBody>
      </p:sp>
    </p:spTree>
    <p:extLst>
      <p:ext uri="{BB962C8B-B14F-4D97-AF65-F5344CB8AC3E}">
        <p14:creationId xmlns:p14="http://schemas.microsoft.com/office/powerpoint/2010/main" val="34886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Would Christians Neglect Congregational Assembling?</a:t>
            </a:r>
            <a:endParaRPr lang="en-US" dirty="0"/>
          </a:p>
        </p:txBody>
      </p:sp>
      <p:sp>
        <p:nvSpPr>
          <p:cNvPr id="3" name="Content Placeholder 2"/>
          <p:cNvSpPr>
            <a:spLocks noGrp="1"/>
          </p:cNvSpPr>
          <p:nvPr>
            <p:ph sz="quarter" idx="1"/>
          </p:nvPr>
        </p:nvSpPr>
        <p:spPr/>
        <p:txBody>
          <a:bodyPr/>
          <a:lstStyle/>
          <a:p>
            <a:r>
              <a:rPr lang="en-US" dirty="0" smtClean="0"/>
              <a:t>Because some were deterred by fear of persecution</a:t>
            </a:r>
          </a:p>
          <a:p>
            <a:r>
              <a:rPr lang="en-US" dirty="0" smtClean="0"/>
              <a:t>Because some were simply not interested</a:t>
            </a:r>
          </a:p>
          <a:p>
            <a:r>
              <a:rPr lang="en-US" dirty="0" smtClean="0"/>
              <a:t>Because some were dissatisfied by a preacher, teacher, member</a:t>
            </a:r>
          </a:p>
          <a:p>
            <a:r>
              <a:rPr lang="en-US" dirty="0" smtClean="0"/>
              <a:t>Because some were embracing other religions</a:t>
            </a:r>
          </a:p>
          <a:p>
            <a:r>
              <a:rPr lang="en-US" dirty="0" smtClean="0"/>
              <a:t>Because some had doubts about the necessity of this duty</a:t>
            </a:r>
          </a:p>
          <a:p>
            <a:pPr marL="45720" indent="0" algn="ctr">
              <a:buNone/>
            </a:pPr>
            <a:r>
              <a:rPr lang="en-US" sz="3700" b="1" dirty="0" smtClean="0"/>
              <a:t>BUT NONE WERE ACCEPTABLE!</a:t>
            </a:r>
            <a:endParaRPr lang="en-US" sz="3700" b="1" dirty="0"/>
          </a:p>
        </p:txBody>
      </p:sp>
    </p:spTree>
    <p:extLst>
      <p:ext uri="{BB962C8B-B14F-4D97-AF65-F5344CB8AC3E}">
        <p14:creationId xmlns:p14="http://schemas.microsoft.com/office/powerpoint/2010/main" val="2993955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fab">
  <a:themeElements>
    <a:clrScheme name="Prefab">
      <a:dk1>
        <a:sysClr val="windowText" lastClr="000000"/>
      </a:dk1>
      <a:lt1>
        <a:sysClr val="window" lastClr="FFFFFF"/>
      </a:lt1>
      <a:dk2>
        <a:srgbClr val="5D5C64"/>
      </a:dk2>
      <a:lt2>
        <a:srgbClr val="E4D9BE"/>
      </a:lt2>
      <a:accent1>
        <a:srgbClr val="E0B62E"/>
      </a:accent1>
      <a:accent2>
        <a:srgbClr val="E6632E"/>
      </a:accent2>
      <a:accent3>
        <a:srgbClr val="73C1C7"/>
      </a:accent3>
      <a:accent4>
        <a:srgbClr val="75964C"/>
      </a:accent4>
      <a:accent5>
        <a:srgbClr val="C78C45"/>
      </a:accent5>
      <a:accent6>
        <a:srgbClr val="BCA076"/>
      </a:accent6>
      <a:hlink>
        <a:srgbClr val="CF3B0D"/>
      </a:hlink>
      <a:folHlink>
        <a:srgbClr val="7E756C"/>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Prefab">
  <a:themeElements>
    <a:clrScheme name="Prefab">
      <a:dk1>
        <a:sysClr val="windowText" lastClr="000000"/>
      </a:dk1>
      <a:lt1>
        <a:sysClr val="window" lastClr="FFFFFF"/>
      </a:lt1>
      <a:dk2>
        <a:srgbClr val="5D5C64"/>
      </a:dk2>
      <a:lt2>
        <a:srgbClr val="E4D9BE"/>
      </a:lt2>
      <a:accent1>
        <a:srgbClr val="E0B62E"/>
      </a:accent1>
      <a:accent2>
        <a:srgbClr val="E6632E"/>
      </a:accent2>
      <a:accent3>
        <a:srgbClr val="73C1C7"/>
      </a:accent3>
      <a:accent4>
        <a:srgbClr val="75964C"/>
      </a:accent4>
      <a:accent5>
        <a:srgbClr val="C78C45"/>
      </a:accent5>
      <a:accent6>
        <a:srgbClr val="BCA076"/>
      </a:accent6>
      <a:hlink>
        <a:srgbClr val="CF3B0D"/>
      </a:hlink>
      <a:folHlink>
        <a:srgbClr val="7E756C"/>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Prefab">
  <a:themeElements>
    <a:clrScheme name="Prefab">
      <a:dk1>
        <a:sysClr val="windowText" lastClr="000000"/>
      </a:dk1>
      <a:lt1>
        <a:sysClr val="window" lastClr="FFFFFF"/>
      </a:lt1>
      <a:dk2>
        <a:srgbClr val="5D5C64"/>
      </a:dk2>
      <a:lt2>
        <a:srgbClr val="E4D9BE"/>
      </a:lt2>
      <a:accent1>
        <a:srgbClr val="E0B62E"/>
      </a:accent1>
      <a:accent2>
        <a:srgbClr val="E6632E"/>
      </a:accent2>
      <a:accent3>
        <a:srgbClr val="73C1C7"/>
      </a:accent3>
      <a:accent4>
        <a:srgbClr val="75964C"/>
      </a:accent4>
      <a:accent5>
        <a:srgbClr val="C78C45"/>
      </a:accent5>
      <a:accent6>
        <a:srgbClr val="BCA076"/>
      </a:accent6>
      <a:hlink>
        <a:srgbClr val="CF3B0D"/>
      </a:hlink>
      <a:folHlink>
        <a:srgbClr val="7E756C"/>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0.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4.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15.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16.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17.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18.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19.xml><?xml version="1.0" encoding="utf-8"?>
<a:themeOverride xmlns:a="http://schemas.openxmlformats.org/drawingml/2006/main">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themeOverride>
</file>

<file path=ppt/theme/themeOverride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7.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8.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9.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Prefab</Template>
  <TotalTime>3513</TotalTime>
  <Words>1748</Words>
  <Application>Microsoft Office PowerPoint</Application>
  <PresentationFormat>On-screen Show (4:3)</PresentationFormat>
  <Paragraphs>156</Paragraphs>
  <Slides>22</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Bloody</vt:lpstr>
      <vt:lpstr>Chiller</vt:lpstr>
      <vt:lpstr>Wingdings 2</vt:lpstr>
      <vt:lpstr>Calibri</vt:lpstr>
      <vt:lpstr>Arial Black</vt:lpstr>
      <vt:lpstr>Prefab</vt:lpstr>
      <vt:lpstr>1_Prefab</vt:lpstr>
      <vt:lpstr>2_Prefab</vt:lpstr>
      <vt:lpstr>Membership</vt:lpstr>
      <vt:lpstr>“Membership” Presents A Challenge To Us!</vt:lpstr>
      <vt:lpstr>Of  “Church Membership”</vt:lpstr>
      <vt:lpstr>1) Strong Desire For Other Things</vt:lpstr>
      <vt:lpstr>WORLD Competes With WORD</vt:lpstr>
      <vt:lpstr>2) Forsaking The Assembling</vt:lpstr>
      <vt:lpstr>“Faithful Attendance”</vt:lpstr>
      <vt:lpstr>Clarification</vt:lpstr>
      <vt:lpstr>Why Would Christians Neglect Congregational Assembling?</vt:lpstr>
      <vt:lpstr>3) Church Hoppers and Drifters</vt:lpstr>
      <vt:lpstr>Church Hopping</vt:lpstr>
      <vt:lpstr>Church Hopping</vt:lpstr>
      <vt:lpstr>Clarification</vt:lpstr>
      <vt:lpstr>Clarification</vt:lpstr>
      <vt:lpstr>Church Hopping</vt:lpstr>
      <vt:lpstr>Ephesians 4:15, 16</vt:lpstr>
      <vt:lpstr>Ephesians 4:15, 16 (phrase focus)</vt:lpstr>
      <vt:lpstr>Ephesians 4:15, 16 (phrase focus)</vt:lpstr>
      <vt:lpstr>Ephesians 4:15, 16 (phrase focus)</vt:lpstr>
      <vt:lpstr>Ephesians 4:15, 16 (phrase focus)</vt:lpstr>
      <vt:lpstr>Church Hopping</vt:lpstr>
      <vt:lpstr>If Jesus  Died On A Cruel Cross  So That I Can Be A Member Of HIS SPIRITUAL BODY, Shouldn’t I Want To Be Actively Joined To A Local Body Of Believers?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dc:title>
  <dc:creator>Steven J. Wallace</dc:creator>
  <cp:lastModifiedBy>Steven J. Wallace</cp:lastModifiedBy>
  <cp:revision>92</cp:revision>
  <dcterms:created xsi:type="dcterms:W3CDTF">2009-05-28T22:47:52Z</dcterms:created>
  <dcterms:modified xsi:type="dcterms:W3CDTF">2013-02-22T22:22:44Z</dcterms:modified>
</cp:coreProperties>
</file>