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96" r:id="rId3"/>
    <p:sldMasterId id="2147483708" r:id="rId4"/>
    <p:sldMasterId id="2147483720" r:id="rId5"/>
    <p:sldMasterId id="2147483732" r:id="rId6"/>
  </p:sldMasterIdLst>
  <p:notesMasterIdLst>
    <p:notesMasterId r:id="rId19"/>
  </p:notesMasterIdLst>
  <p:sldIdLst>
    <p:sldId id="256" r:id="rId7"/>
    <p:sldId id="299" r:id="rId8"/>
    <p:sldId id="304" r:id="rId9"/>
    <p:sldId id="273" r:id="rId10"/>
    <p:sldId id="308" r:id="rId11"/>
    <p:sldId id="309" r:id="rId12"/>
    <p:sldId id="307" r:id="rId13"/>
    <p:sldId id="305" r:id="rId14"/>
    <p:sldId id="300" r:id="rId15"/>
    <p:sldId id="306" r:id="rId16"/>
    <p:sldId id="310" r:id="rId17"/>
    <p:sldId id="311" r:id="rId18"/>
  </p:sldIdLst>
  <p:sldSz cx="9144000" cy="6858000" type="screen4x3"/>
  <p:notesSz cx="6858000" cy="9144000"/>
  <p:embeddedFontLst>
    <p:embeddedFont>
      <p:font typeface="Verdana" pitchFamily="34" charset="0"/>
      <p:regular r:id="rId20"/>
      <p:bold r:id="rId21"/>
      <p:italic r:id="rId22"/>
      <p:boldItalic r:id="rId23"/>
    </p:embeddedFont>
    <p:embeddedFont>
      <p:font typeface="Wingdings 3" pitchFamily="18" charset="2"/>
      <p:regular r:id="rId24"/>
    </p:embeddedFont>
    <p:embeddedFont>
      <p:font typeface="Bradley Hand ITC" pitchFamily="66" charset="0"/>
      <p:regular r:id="rId25"/>
    </p:embeddedFont>
    <p:embeddedFont>
      <p:font typeface="Lucida Sans Unicode" pitchFamily="34" charset="0"/>
      <p:regular r:id="rId26"/>
    </p:embeddedFont>
    <p:embeddedFont>
      <p:font typeface="Wingdings 2" pitchFamily="18" charset="2"/>
      <p:regular r:id="rId27"/>
    </p:embeddedFont>
    <p:embeddedFont>
      <p:font typeface="Calibri" pitchFamily="34" charset="0"/>
      <p:regular r:id="rId28"/>
      <p:bold r:id="rId29"/>
      <p:italic r:id="rId30"/>
      <p:boldItalic r:id="rId31"/>
    </p:embeddedFont>
    <p:embeddedFont>
      <p:font typeface="Bloody" pitchFamily="2" charset="0"/>
      <p:regular r:id="rId32"/>
    </p:embeddedFont>
    <p:embeddedFont>
      <p:font typeface="Arial Black" pitchFamily="34" charset="0"/>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793" autoAdjust="0"/>
  </p:normalViewPr>
  <p:slideViewPr>
    <p:cSldViewPr>
      <p:cViewPr varScale="1">
        <p:scale>
          <a:sx n="52" d="100"/>
          <a:sy n="52" d="100"/>
        </p:scale>
        <p:origin x="-137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3-09T23:27:00.084"/>
    </inkml:context>
    <inkml:brush xml:id="br0">
      <inkml:brushProperty name="width" value="0.33333" units="cm"/>
      <inkml:brushProperty name="height" value="0.66667" units="cm"/>
      <inkml:brushProperty name="color" value="#00FF00"/>
      <inkml:brushProperty name="tip" value="rectangle"/>
      <inkml:brushProperty name="rasterOp" value="maskPen"/>
      <inkml:brushProperty name="fitToCurve" value="1"/>
    </inkml:brush>
  </inkml:definitions>
  <inkml:trace contextRef="#ctx0" brushRef="#br0">1 10,'0'0,"0"0,0 0,51 0,-51 0,51 0,-51 0,0 0,51 0,-51 0,0 0,51 0,-51 0,50 0,-50 0,0 0,51 0,-51 0,51 0,0 0,0 0,-51 0,0 0,50 0,-50 0,51 0,-51 0,51 0,-51 0,0 0,51 0,-51 0,0 0,51 0,-51 0,50 0,-50 0,0 0,51 0,-51 0,51 0,-51 0,51 0,-51 0,51 0,-1 0,-50 0,0 0,51 0,-51 0,51 0,-51 0,0 0,0 0,51 0,-51 0,0 0,51 0,-51 0,0 0,0 0,101 0,-101 0,0 0,51 0,-51 0,102 0,-102 0,50 0,-50 0,0 0,51 0,0 0,-51 0,51 0,-51 0,0 0,51 0,-1 0,-50 0,51 0,-51 0,51 51,-51-51,0 0,102 0,-102 0,50 0,1 0,-51 0,51 0,0 0,50 0,-101 0,0 0,51 0,0 0,-51 0,0 0,51 0,50 0,-50 0,102 50,-52-50,-50 0,-51 0,51 0,101 51,-152-51,51 0,51 0,-102 0,50 0,1 0,0 0,0 0,-51 0,51 0,-1 0,1 0,0 0,0 0,0 0,-1 0,-50 0,51 0,-51 0,102 0,-51 0,-51 0,50 0,1 0,-51 0,51 0,0 0,0 0,-1 0,-50 0,51 0,0 0,0 0,-51 0,51 0,-1 0,-50 0,51 0,-51 0,51 0,-51 51,102-51,-102 0,0 0,50 0,-50 0,0 0,51 0,-51 0,51 0,-51 0,0 0,51 0,0 0,-51 0,0 0,50 0,-50 0,0 0,51 0,-51 0,51 0,-51 0,51 0,0 0,-51 0,50 0,-50 0,0 0,0 0,51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2C54AC-440B-4889-A97E-48101EE4188E}" type="datetimeFigureOut">
              <a:rPr lang="en-US" smtClean="0"/>
              <a:pPr/>
              <a:t>3/9/2013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F1EB82-28C5-460F-8F76-818AB434DC6C}" type="slidenum">
              <a:rPr lang="en-US" smtClean="0"/>
              <a:pPr/>
              <a:t>‹#›</a:t>
            </a:fld>
            <a:endParaRPr lang="en-US"/>
          </a:p>
        </p:txBody>
      </p:sp>
    </p:spTree>
    <p:extLst>
      <p:ext uri="{BB962C8B-B14F-4D97-AF65-F5344CB8AC3E}">
        <p14:creationId xmlns:p14="http://schemas.microsoft.com/office/powerpoint/2010/main" val="3933837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F1EB82-28C5-460F-8F76-818AB434DC6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are you a member of a local church? If so,</a:t>
            </a:r>
            <a:r>
              <a:rPr lang="en-US" baseline="0" dirty="0" smtClean="0"/>
              <a:t> what church? Would they agree that you are a member there. If you are not, a</a:t>
            </a:r>
            <a:r>
              <a:rPr lang="en-US" dirty="0" smtClean="0"/>
              <a:t>re you working toward that?</a:t>
            </a:r>
          </a:p>
          <a:p>
            <a:r>
              <a:rPr lang="en-US" dirty="0" smtClean="0"/>
              <a:t>Notice</a:t>
            </a:r>
            <a:r>
              <a:rPr lang="en-US" baseline="0" dirty="0" smtClean="0"/>
              <a:t> the good attitude of many of the people in Asia Minor and how the local churches grew in number (Act 16:1-5). When you read the New Testament, take special focus on the attention that is placed on the local church (see Acts 8:1; 11:22, 26; 13:1; 14:27; 20:17, 28; Rom. 16:1, 16; 1 Cor. 1:2; 6:4; 1 Thess. 1:1; etc.) and note that if you are not a member of a local church, that something is still lacking for you.</a:t>
            </a:r>
          </a:p>
          <a:p>
            <a:endParaRPr lang="en-US" baseline="0" dirty="0" smtClean="0"/>
          </a:p>
          <a:p>
            <a:r>
              <a:rPr lang="en-US" baseline="0" dirty="0" smtClean="0"/>
              <a:t>But all this begs the question, what type of local church does Jesus want me to be a member of? [Next Chart]</a:t>
            </a:r>
            <a:endParaRPr lang="en-US" dirty="0"/>
          </a:p>
        </p:txBody>
      </p:sp>
      <p:sp>
        <p:nvSpPr>
          <p:cNvPr id="4" name="Slide Number Placeholder 3"/>
          <p:cNvSpPr>
            <a:spLocks noGrp="1"/>
          </p:cNvSpPr>
          <p:nvPr>
            <p:ph type="sldNum" sz="quarter" idx="10"/>
          </p:nvPr>
        </p:nvSpPr>
        <p:spPr/>
        <p:txBody>
          <a:bodyPr/>
          <a:lstStyle/>
          <a:p>
            <a:fld id="{B5F1EB82-28C5-460F-8F76-818AB434DC6C}" type="slidenum">
              <a:rPr lang="en-US" smtClean="0"/>
              <a:pPr/>
              <a:t>2</a:t>
            </a:fld>
            <a:endParaRPr lang="en-US"/>
          </a:p>
        </p:txBody>
      </p:sp>
    </p:spTree>
    <p:extLst>
      <p:ext uri="{BB962C8B-B14F-4D97-AF65-F5344CB8AC3E}">
        <p14:creationId xmlns:p14="http://schemas.microsoft.com/office/powerpoint/2010/main" val="2915993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rgbClr val="C00000"/>
                </a:solidFill>
              </a:rPr>
              <a:t>Ephesus could not stand error but their ardor for Christ was waning. Years earlier</a:t>
            </a:r>
            <a:r>
              <a:rPr lang="en-US" sz="2800" baseline="0" dirty="0" smtClean="0">
                <a:solidFill>
                  <a:srgbClr val="C00000"/>
                </a:solidFill>
              </a:rPr>
              <a:t> see </a:t>
            </a:r>
            <a:r>
              <a:rPr lang="en-US" sz="2800" baseline="0" dirty="0" smtClean="0">
                <a:solidFill>
                  <a:srgbClr val="C00000"/>
                </a:solidFill>
              </a:rPr>
              <a:t>Paul complimented their love and faith in Eph</a:t>
            </a:r>
            <a:r>
              <a:rPr lang="en-US" sz="2800" baseline="0" dirty="0" smtClean="0">
                <a:solidFill>
                  <a:srgbClr val="C00000"/>
                </a:solidFill>
              </a:rPr>
              <a:t>. </a:t>
            </a:r>
            <a:r>
              <a:rPr lang="en-US" sz="2800" baseline="0" dirty="0" smtClean="0">
                <a:solidFill>
                  <a:srgbClr val="C00000"/>
                </a:solidFill>
              </a:rPr>
              <a:t>1:15, 16. If Paul were alive when Revelation was written, he could not thank God for their love. </a:t>
            </a:r>
          </a:p>
          <a:p>
            <a:endParaRPr lang="en-US" sz="2800" dirty="0" smtClean="0">
              <a:solidFill>
                <a:srgbClr val="C00000"/>
              </a:solidFill>
            </a:endParaRPr>
          </a:p>
          <a:p>
            <a:r>
              <a:rPr lang="en-US" dirty="0" smtClean="0"/>
              <a:t>Ephesus</a:t>
            </a:r>
            <a:r>
              <a:rPr lang="en-US" baseline="0" dirty="0" smtClean="0"/>
              <a:t> had a very healthy disgust and hatred for error and the Lord gives them a sterling approval for their endurance in such areas.  But in all the battles for the faith, in the pursuit of doctrinal integrity, and in all the exposures of frauds, they themselves lost something that threatened their continued existence as a church—they lost </a:t>
            </a:r>
            <a:r>
              <a:rPr lang="en-US" baseline="0" dirty="0" smtClean="0"/>
              <a:t>their </a:t>
            </a:r>
            <a:r>
              <a:rPr lang="en-US" baseline="0" dirty="0" smtClean="0"/>
              <a:t>first love.  How could this be and what exactly does this mean? </a:t>
            </a:r>
          </a:p>
          <a:p>
            <a:endParaRPr lang="en-US" baseline="0" dirty="0" smtClean="0"/>
          </a:p>
          <a:p>
            <a:r>
              <a:rPr lang="en-US" baseline="0" dirty="0" smtClean="0"/>
              <a:t>There grew a disunion and disconnection from the love which they once had for Christ. This is not so hard to image of a church. It happens in relationships all the time. How many times do we hear of those who were married who are no longer in love with each other. They often end in divorce, but sometimes I fear that a dead cold habitual manner settles in as a vapor or poof of smoke replaces the once kindled coals in married couples. They know that they cannot divorce, so that march forward provide their loveless service and checking their responsibilities. It becomes a burden for the man to tenderly display affection to his wife (opening the door, roses, embrace, alone time, etc.). It becomes a thing of the past for the wife to send kind gestures to her man, offer loving words of support to get him through the day, the fixing of a meal that she knows is one of his most favorite. </a:t>
            </a:r>
          </a:p>
          <a:p>
            <a:endParaRPr lang="en-US" baseline="0" dirty="0" smtClean="0"/>
          </a:p>
          <a:p>
            <a:r>
              <a:rPr lang="en-US" baseline="0" dirty="0" smtClean="0"/>
              <a:t>We see such a like detachment in the first part of the Isaiah prophecy of 29:13. The words swell but the heart is empty. Ephesus had works, endurance and abhorrence of error, but they lost their first love. Brethren, the motive must match the labor (1 Cor. 13:2).</a:t>
            </a:r>
          </a:p>
          <a:p>
            <a:endParaRPr lang="en-US" baseline="0" dirty="0" smtClean="0"/>
          </a:p>
          <a:p>
            <a:r>
              <a:rPr lang="en-US" baseline="0" dirty="0" smtClean="0"/>
              <a:t>God recalls the template of our first conversion. He notes the excitement we had, the zeal inside, the desire to learn. He saw the trusting and submissive spirit to yield to Him and He matches it with way we grow. In faith, the inner man is to grow stronger, not die (2 Cor. 4:16). Evidently in the process of time, Paul’s admonition became unheard (Eph. 3:21).  They were to be rooted and grounded in love and that is often rooted in Christ’s love (3:18, 19).</a:t>
            </a:r>
            <a:endParaRPr lang="en-US" baseline="0" dirty="0" smtClean="0"/>
          </a:p>
        </p:txBody>
      </p:sp>
      <p:sp>
        <p:nvSpPr>
          <p:cNvPr id="4" name="Slide Number Placeholder 3"/>
          <p:cNvSpPr>
            <a:spLocks noGrp="1"/>
          </p:cNvSpPr>
          <p:nvPr>
            <p:ph type="sldNum" sz="quarter" idx="10"/>
          </p:nvPr>
        </p:nvSpPr>
        <p:spPr/>
        <p:txBody>
          <a:bodyPr/>
          <a:lstStyle/>
          <a:p>
            <a:fld id="{B5F1EB82-28C5-460F-8F76-818AB434DC6C}"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Proverbs</a:t>
            </a:r>
            <a:r>
              <a:rPr lang="en-US" baseline="0" dirty="0" smtClean="0"/>
              <a:t> 20:27, “The spirit of a man is the lamp of the LORD, Searching all the inner depths of his heart.” </a:t>
            </a:r>
          </a:p>
          <a:p>
            <a:endParaRPr lang="en-US" baseline="0" dirty="0" smtClean="0"/>
          </a:p>
          <a:p>
            <a:r>
              <a:rPr lang="en-US" baseline="0" dirty="0" smtClean="0"/>
              <a:t>The church at Ephesus was about to have their lamp removed. Similarly Solomon wrote of the spirit given to man as the lamp of Jehovah. He has created within us a spirit and if we live wild and irreverent, then we are in danger of our lamp going out (Prov. 20:20). </a:t>
            </a:r>
          </a:p>
          <a:p>
            <a:endParaRPr lang="en-US" baseline="0" dirty="0" smtClean="0"/>
          </a:p>
          <a:p>
            <a:r>
              <a:rPr lang="en-US" baseline="0" dirty="0" smtClean="0"/>
              <a:t>As we learn more of God, His character, work, love, plan, design our heart should draw to be more like Him and to love Him more.  When we feel guilt from studying the word or hearing preaching, we are at a fork in the road to either reject it or embrace it in repentance. The depths of the heart, the inner recesses of our heart, are then challenged. Ephesus did not heed the Lord’s solution but eventually had their spark removed, not only from within, but as a church within the city of Ephesus. </a:t>
            </a:r>
          </a:p>
          <a:p>
            <a:endParaRPr lang="en-US" baseline="0" dirty="0" smtClean="0"/>
          </a:p>
          <a:p>
            <a:r>
              <a:rPr lang="en-US" baseline="0" dirty="0" smtClean="0"/>
              <a:t>We ought to remember. As a husband and wife whose marriage is in danger of growing cold, so these brethren should remember the days of their youthful faith. Repent of their and truly feel remorse for not loving the Savior as they should. Then begin doing—the first works. First love and is displayed in first works. Love works! Faith works through love (Gal. 6:5).  Where love recedes, loving works will die. Do you recall when you were first baptized? Do you love now like you did then?</a:t>
            </a:r>
          </a:p>
        </p:txBody>
      </p:sp>
      <p:sp>
        <p:nvSpPr>
          <p:cNvPr id="4" name="Slide Number Placeholder 3"/>
          <p:cNvSpPr>
            <a:spLocks noGrp="1"/>
          </p:cNvSpPr>
          <p:nvPr>
            <p:ph type="sldNum" sz="quarter" idx="10"/>
          </p:nvPr>
        </p:nvSpPr>
        <p:spPr/>
        <p:txBody>
          <a:bodyPr/>
          <a:lstStyle/>
          <a:p>
            <a:fld id="{B5F1EB82-28C5-460F-8F76-818AB434DC6C}" type="slidenum">
              <a:rPr lang="en-US" smtClean="0"/>
              <a:pPr/>
              <a:t>5</a:t>
            </a:fld>
            <a:endParaRPr lang="en-US"/>
          </a:p>
        </p:txBody>
      </p:sp>
    </p:spTree>
    <p:extLst>
      <p:ext uri="{BB962C8B-B14F-4D97-AF65-F5344CB8AC3E}">
        <p14:creationId xmlns:p14="http://schemas.microsoft.com/office/powerpoint/2010/main" val="2934551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Conversely to Ephesus, Thyatira loved (2:19) but didn’t hate error. They tolerated error and that brought down the condemnation of Christ upon them</a:t>
            </a:r>
            <a:r>
              <a:rPr lang="en-US" baseline="0" dirty="0" smtClean="0"/>
              <a:t>. Love toward Christ should also be cloaked with fear.</a:t>
            </a:r>
            <a:endParaRPr lang="en-US" baseline="0" dirty="0" smtClean="0"/>
          </a:p>
        </p:txBody>
      </p:sp>
      <p:sp>
        <p:nvSpPr>
          <p:cNvPr id="4" name="Slide Number Placeholder 3"/>
          <p:cNvSpPr>
            <a:spLocks noGrp="1"/>
          </p:cNvSpPr>
          <p:nvPr>
            <p:ph type="sldNum" sz="quarter" idx="10"/>
          </p:nvPr>
        </p:nvSpPr>
        <p:spPr/>
        <p:txBody>
          <a:bodyPr/>
          <a:lstStyle/>
          <a:p>
            <a:fld id="{B5F1EB82-28C5-460F-8F76-818AB434DC6C}"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Love, “But concerning brotherly love you have no need that I should write to you, for you yourselves are taught by God to love one another” (1 Thess. 4:9). It is a benefit for you to have brethren looking over your soul and that happens in the local church (1 Cor. 5:1-3).</a:t>
            </a:r>
          </a:p>
        </p:txBody>
      </p:sp>
      <p:sp>
        <p:nvSpPr>
          <p:cNvPr id="4" name="Slide Number Placeholder 3"/>
          <p:cNvSpPr>
            <a:spLocks noGrp="1"/>
          </p:cNvSpPr>
          <p:nvPr>
            <p:ph type="sldNum" sz="quarter" idx="10"/>
          </p:nvPr>
        </p:nvSpPr>
        <p:spPr/>
        <p:txBody>
          <a:bodyPr/>
          <a:lstStyle/>
          <a:p>
            <a:fld id="{B5F1EB82-28C5-460F-8F76-818AB434DC6C}"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Regarding Paul in Acts 20:22-25 consider speaking on Acts 21:8-14. Note a historical note that Phillip was a close associate of Stephen-”one of the seven.” The one who helped kill Stephen is staying in his house but Paul was not the Saul who slew Stephen. He was now a Christian and an apostle whose heart was wide open to the Lord and was willing to suffer for him.</a:t>
            </a:r>
          </a:p>
        </p:txBody>
      </p:sp>
      <p:sp>
        <p:nvSpPr>
          <p:cNvPr id="4" name="Slide Number Placeholder 3"/>
          <p:cNvSpPr>
            <a:spLocks noGrp="1"/>
          </p:cNvSpPr>
          <p:nvPr>
            <p:ph type="sldNum" sz="quarter" idx="10"/>
          </p:nvPr>
        </p:nvSpPr>
        <p:spPr/>
        <p:txBody>
          <a:bodyPr/>
          <a:lstStyle/>
          <a:p>
            <a:fld id="{B5F1EB82-28C5-460F-8F76-818AB434DC6C}"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F1EB82-28C5-460F-8F76-818AB434DC6C}" type="slidenum">
              <a:rPr lang="en-US" smtClean="0">
                <a:solidFill>
                  <a:prstClr val="black"/>
                </a:solidFill>
              </a:rPr>
              <a:pPr/>
              <a:t>9</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F1EB82-28C5-460F-8F76-818AB434DC6C}" type="slidenum">
              <a:rPr lang="en-US" smtClean="0">
                <a:solidFill>
                  <a:prstClr val="black"/>
                </a:solidFill>
              </a:rPr>
              <a:pPr/>
              <a:t>10</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Same Side Corner Rectangle 6"/>
          <p:cNvSpPr/>
          <p:nvPr/>
        </p:nvSpPr>
        <p:spPr>
          <a:xfrm flipV="1">
            <a:off x="228600" y="4724400"/>
            <a:ext cx="8686800" cy="1828800"/>
          </a:xfrm>
          <a:prstGeom prst="round2SameRect">
            <a:avLst>
              <a:gd name="adj1" fmla="val 10784"/>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Same Side Corner Rectangle 7"/>
          <p:cNvSpPr/>
          <p:nvPr/>
        </p:nvSpPr>
        <p:spPr>
          <a:xfrm>
            <a:off x="228600" y="228600"/>
            <a:ext cx="8686800" cy="4419600"/>
          </a:xfrm>
          <a:prstGeom prst="round2SameRect">
            <a:avLst>
              <a:gd name="adj1" fmla="val 2821"/>
              <a:gd name="adj2" fmla="val 0"/>
            </a:avLst>
          </a:prstGeom>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ctrTitle"/>
          </p:nvPr>
        </p:nvSpPr>
        <p:spPr>
          <a:xfrm>
            <a:off x="609600" y="533400"/>
            <a:ext cx="7924800" cy="3886201"/>
          </a:xfrm>
        </p:spPr>
        <p:txBody>
          <a:bodyPr>
            <a:normAutofit/>
          </a:bodyPr>
          <a:lstStyle>
            <a:lvl1pPr algn="ctr">
              <a:defRPr sz="4800">
                <a:effectLst/>
              </a:defRPr>
            </a:lvl1pPr>
          </a:lstStyle>
          <a:p>
            <a:r>
              <a:rPr lang="en-US" smtClean="0"/>
              <a:t>Click to edit Master title style</a:t>
            </a:r>
            <a:endParaRPr lang="en-US" dirty="0"/>
          </a:p>
        </p:txBody>
      </p:sp>
      <p:sp>
        <p:nvSpPr>
          <p:cNvPr id="3" name="Rectangle 2"/>
          <p:cNvSpPr>
            <a:spLocks noGrp="1"/>
          </p:cNvSpPr>
          <p:nvPr>
            <p:ph type="subTitle" idx="1"/>
          </p:nvPr>
        </p:nvSpPr>
        <p:spPr>
          <a:xfrm>
            <a:off x="304800" y="4800600"/>
            <a:ext cx="8534400" cy="1600200"/>
          </a:xfrm>
        </p:spPr>
        <p:txBody>
          <a:bodyPr anchor="ct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Rectangle 3"/>
          <p:cNvSpPr>
            <a:spLocks noGrp="1"/>
          </p:cNvSpPr>
          <p:nvPr>
            <p:ph type="dt" sz="half" idx="10"/>
          </p:nvPr>
        </p:nvSpPr>
        <p:spPr>
          <a:xfrm>
            <a:off x="228600" y="6553200"/>
            <a:ext cx="2133600" cy="287782"/>
          </a:xfrm>
        </p:spPr>
        <p:txBody>
          <a:bodyPr/>
          <a:lstStyle/>
          <a:p>
            <a:fld id="{740C2374-79D5-4695-B531-976D979A0E5C}" type="datetimeFigureOut">
              <a:rPr lang="en-US" smtClean="0"/>
              <a:pPr/>
              <a:t>3/9/2013</a:t>
            </a:fld>
            <a:endParaRPr lang="en-US"/>
          </a:p>
        </p:txBody>
      </p:sp>
      <p:sp>
        <p:nvSpPr>
          <p:cNvPr id="5" name="Rectangle 4"/>
          <p:cNvSpPr>
            <a:spLocks noGrp="1"/>
          </p:cNvSpPr>
          <p:nvPr>
            <p:ph type="ftr" sz="quarter" idx="11"/>
          </p:nvPr>
        </p:nvSpPr>
        <p:spPr>
          <a:xfrm>
            <a:off x="2895600" y="6553200"/>
            <a:ext cx="3429000" cy="287782"/>
          </a:xfrm>
        </p:spPr>
        <p:txBody>
          <a:bodyPr/>
          <a:lstStyle/>
          <a:p>
            <a:endParaRPr lang="en-US"/>
          </a:p>
        </p:txBody>
      </p:sp>
      <p:sp>
        <p:nvSpPr>
          <p:cNvPr id="6" name="Rectangle 5"/>
          <p:cNvSpPr>
            <a:spLocks noGrp="1"/>
          </p:cNvSpPr>
          <p:nvPr>
            <p:ph type="sldNum" sz="quarter" idx="12"/>
          </p:nvPr>
        </p:nvSpPr>
        <p:spPr>
          <a:xfrm>
            <a:off x="6858000" y="6553200"/>
            <a:ext cx="2057400" cy="287782"/>
          </a:xfrm>
        </p:spPr>
        <p:txBody>
          <a:bodyPr/>
          <a:lstStyle/>
          <a:p>
            <a:fld id="{1AD9BBA2-0285-44B5-A6A4-E3038790CAA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dt" sz="half" idx="10"/>
          </p:nvPr>
        </p:nvSpPr>
        <p:spPr/>
        <p:txBody>
          <a:bodyPr/>
          <a:lstStyle/>
          <a:p>
            <a:fld id="{740C2374-79D5-4695-B531-976D979A0E5C}" type="datetimeFigureOut">
              <a:rPr lang="en-US" smtClean="0"/>
              <a:pPr/>
              <a:t>3/9/2013</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1AD9BBA2-0285-44B5-A6A4-E3038790CA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3" name="Rectangle 2"/>
          <p:cNvSpPr>
            <a:spLocks noGrp="1"/>
          </p:cNvSpPr>
          <p:nvPr>
            <p:ph type="body" orient="vert" idx="1"/>
          </p:nvPr>
        </p:nvSpPr>
        <p:spPr>
          <a:xfrm>
            <a:off x="457200" y="274638"/>
            <a:ext cx="6400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type="dt" sz="half" idx="10"/>
          </p:nvPr>
        </p:nvSpPr>
        <p:spPr/>
        <p:txBody>
          <a:bodyPr/>
          <a:lstStyle/>
          <a:p>
            <a:fld id="{740C2374-79D5-4695-B531-976D979A0E5C}" type="datetimeFigureOut">
              <a:rPr lang="en-US" smtClean="0"/>
              <a:pPr/>
              <a:t>3/9/2013</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1AD9BBA2-0285-44B5-A6A4-E3038790CAA6}" type="slidenum">
              <a:rPr lang="en-US" smtClean="0"/>
              <a:pPr/>
              <a:t>‹#›</a:t>
            </a:fld>
            <a:endParaRPr lang="en-US"/>
          </a:p>
        </p:txBody>
      </p:sp>
      <p:sp>
        <p:nvSpPr>
          <p:cNvPr id="7" name="Round Same Side Corner Rectangle 6"/>
          <p:cNvSpPr/>
          <p:nvPr/>
        </p:nvSpPr>
        <p:spPr>
          <a:xfrm rot="5400000">
            <a:off x="4862513" y="2300287"/>
            <a:ext cx="6096000" cy="1952625"/>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orient="vert"/>
          </p:nvPr>
        </p:nvSpPr>
        <p:spPr>
          <a:xfrm>
            <a:off x="7029450" y="274638"/>
            <a:ext cx="1752600" cy="5973762"/>
          </a:xfrm>
        </p:spPr>
        <p:txBody>
          <a:bodyPr vert="eaVert"/>
          <a:lstStyle>
            <a:lvl1pPr>
              <a:defRPr>
                <a:solidFill>
                  <a:srgbClr val="FFFFFF"/>
                </a:solidFill>
              </a:defRPr>
            </a:lvl1pPr>
          </a:lstStyle>
          <a:p>
            <a:r>
              <a:rPr lang="en-US" smtClean="0"/>
              <a:t>Click to edit Master title style</a:t>
            </a:r>
            <a:endParaRPr lang="en-US" dirty="0"/>
          </a:p>
        </p:txBody>
      </p:sp>
      <p:cxnSp>
        <p:nvCxnSpPr>
          <p:cNvPr id="8" name="Straight Connector 7"/>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40C2374-79D5-4695-B531-976D979A0E5C}" type="datetimeFigureOut">
              <a:rPr lang="en-US" smtClean="0"/>
              <a:pPr/>
              <a:t>3/9/2013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AD9BBA2-0285-44B5-A6A4-E3038790CAA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40C2374-79D5-4695-B531-976D979A0E5C}" type="datetimeFigureOut">
              <a:rPr lang="en-US" smtClean="0"/>
              <a:pPr/>
              <a:t>3/9/2013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AD9BBA2-0285-44B5-A6A4-E3038790CAA6}"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40C2374-79D5-4695-B531-976D979A0E5C}" type="datetimeFigureOut">
              <a:rPr lang="en-US" smtClean="0"/>
              <a:pPr/>
              <a:t>3/9/2013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AD9BBA2-0285-44B5-A6A4-E3038790CAA6}"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40C2374-79D5-4695-B531-976D979A0E5C}" type="datetimeFigureOut">
              <a:rPr lang="en-US" smtClean="0"/>
              <a:pPr/>
              <a:t>3/9/2013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AD9BBA2-0285-44B5-A6A4-E3038790CAA6}"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40C2374-79D5-4695-B531-976D979A0E5C}" type="datetimeFigureOut">
              <a:rPr lang="en-US" smtClean="0"/>
              <a:pPr/>
              <a:t>3/9/2013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AD9BBA2-0285-44B5-A6A4-E3038790CAA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40C2374-79D5-4695-B531-976D979A0E5C}" type="datetimeFigureOut">
              <a:rPr lang="en-US" smtClean="0"/>
              <a:pPr/>
              <a:t>3/9/2013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AD9BBA2-0285-44B5-A6A4-E3038790CAA6}"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40C2374-79D5-4695-B531-976D979A0E5C}" type="datetimeFigureOut">
              <a:rPr lang="en-US" smtClean="0"/>
              <a:pPr/>
              <a:t>3/9/2013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AD9BBA2-0285-44B5-A6A4-E3038790CAA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40C2374-79D5-4695-B531-976D979A0E5C}" type="datetimeFigureOut">
              <a:rPr lang="en-US" smtClean="0"/>
              <a:pPr/>
              <a:t>3/9/2013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AD9BBA2-0285-44B5-A6A4-E3038790CAA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dirty="0"/>
          </a:p>
        </p:txBody>
      </p:sp>
      <p:sp>
        <p:nvSpPr>
          <p:cNvPr id="3" name="Rectangle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dt" sz="half" idx="10"/>
          </p:nvPr>
        </p:nvSpPr>
        <p:spPr/>
        <p:txBody>
          <a:bodyPr/>
          <a:lstStyle/>
          <a:p>
            <a:fld id="{740C2374-79D5-4695-B531-976D979A0E5C}" type="datetimeFigureOut">
              <a:rPr lang="en-US" smtClean="0"/>
              <a:pPr/>
              <a:t>3/9/2013</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1AD9BBA2-0285-44B5-A6A4-E3038790CAA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40C2374-79D5-4695-B531-976D979A0E5C}" type="datetimeFigureOut">
              <a:rPr lang="en-US" smtClean="0"/>
              <a:pPr/>
              <a:t>3/9/2013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AD9BBA2-0285-44B5-A6A4-E3038790CAA6}"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40C2374-79D5-4695-B531-976D979A0E5C}" type="datetimeFigureOut">
              <a:rPr lang="en-US" smtClean="0"/>
              <a:pPr/>
              <a:t>3/9/2013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AD9BBA2-0285-44B5-A6A4-E3038790CAA6}"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40C2374-79D5-4695-B531-976D979A0E5C}" type="datetimeFigureOut">
              <a:rPr lang="en-US" smtClean="0"/>
              <a:pPr/>
              <a:t>3/9/2013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AD9BBA2-0285-44B5-A6A4-E3038790CAA6}"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40C2374-79D5-4695-B531-976D979A0E5C}" type="datetimeFigureOut">
              <a:rPr lang="en-US" smtClean="0"/>
              <a:pPr/>
              <a:t>3/9/2013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AD9BBA2-0285-44B5-A6A4-E3038790CAA6}" type="slidenum">
              <a:rPr lang="en-US" smtClean="0"/>
              <a:pPr/>
              <a:t>‹#›</a:t>
            </a:fld>
            <a:endParaRPr lang="en-US"/>
          </a:p>
        </p:txBody>
      </p:sp>
    </p:spTree>
    <p:extLst>
      <p:ext uri="{BB962C8B-B14F-4D97-AF65-F5344CB8AC3E}">
        <p14:creationId xmlns:p14="http://schemas.microsoft.com/office/powerpoint/2010/main" val="18707026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40C2374-79D5-4695-B531-976D979A0E5C}" type="datetimeFigureOut">
              <a:rPr lang="en-US" smtClean="0">
                <a:solidFill>
                  <a:prstClr val="black"/>
                </a:solidFill>
              </a:rPr>
              <a:pPr/>
              <a:t>3/9/2013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6023861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40C2374-79D5-4695-B531-976D979A0E5C}" type="datetimeFigureOut">
              <a:rPr lang="en-US" smtClean="0">
                <a:solidFill>
                  <a:prstClr val="white"/>
                </a:solidFill>
              </a:rPr>
              <a:pPr/>
              <a:t>3/9/2013</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1AD9BBA2-0285-44B5-A6A4-E3038790CAA6}"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37058054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40C2374-79D5-4695-B531-976D979A0E5C}" type="datetimeFigureOut">
              <a:rPr lang="en-US" smtClean="0">
                <a:solidFill>
                  <a:prstClr val="white"/>
                </a:solidFill>
              </a:rPr>
              <a:pPr/>
              <a:t>3/9/2013</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1AD9BBA2-0285-44B5-A6A4-E3038790CAA6}"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611771011"/>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40C2374-79D5-4695-B531-976D979A0E5C}" type="datetimeFigureOut">
              <a:rPr lang="en-US" smtClean="0">
                <a:solidFill>
                  <a:prstClr val="black"/>
                </a:solidFill>
              </a:rPr>
              <a:pPr/>
              <a:t>3/9/2013</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9643554"/>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40C2374-79D5-4695-B531-976D979A0E5C}" type="datetimeFigureOut">
              <a:rPr lang="en-US" smtClean="0">
                <a:solidFill>
                  <a:prstClr val="white"/>
                </a:solidFill>
              </a:rPr>
              <a:pPr/>
              <a:t>3/9/2013</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1AD9BBA2-0285-44B5-A6A4-E3038790CAA6}"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17224935"/>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40C2374-79D5-4695-B531-976D979A0E5C}" type="datetimeFigureOut">
              <a:rPr lang="en-US" smtClean="0">
                <a:solidFill>
                  <a:prstClr val="black"/>
                </a:solidFill>
              </a:rPr>
              <a:pPr/>
              <a:t>3/9/2013</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85754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ound Same Side Corner Rectangle 7"/>
          <p:cNvSpPr/>
          <p:nvPr/>
        </p:nvSpPr>
        <p:spPr>
          <a:xfrm>
            <a:off x="228600" y="228600"/>
            <a:ext cx="8686800" cy="4953000"/>
          </a:xfrm>
          <a:prstGeom prst="round2SameRect">
            <a:avLst>
              <a:gd name="adj1" fmla="val 2821"/>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ame Side Corner Rectangle 6"/>
          <p:cNvSpPr/>
          <p:nvPr/>
        </p:nvSpPr>
        <p:spPr>
          <a:xfrm flipV="1">
            <a:off x="228600" y="5257800"/>
            <a:ext cx="8686800" cy="1295400"/>
          </a:xfrm>
          <a:prstGeom prst="round2SameRect">
            <a:avLst>
              <a:gd name="adj1" fmla="val 10784"/>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685800" y="838200"/>
            <a:ext cx="7772400" cy="4191000"/>
          </a:xfrm>
        </p:spPr>
        <p:txBody>
          <a:bodyPr anchor="ctr"/>
          <a:lstStyle>
            <a:lvl1pPr algn="ctr">
              <a:defRPr sz="4800" b="0" cap="none" baseline="0">
                <a:solidFill>
                  <a:schemeClr val="bg2"/>
                </a:solidFill>
                <a:effectLst/>
              </a:defRPr>
            </a:lvl1pPr>
          </a:lstStyle>
          <a:p>
            <a:r>
              <a:rPr lang="en-US" smtClean="0"/>
              <a:t>Click to edit Master title style</a:t>
            </a:r>
            <a:endParaRPr lang="en-US" dirty="0"/>
          </a:p>
        </p:txBody>
      </p:sp>
      <p:sp>
        <p:nvSpPr>
          <p:cNvPr id="3" name="Rectangle 2"/>
          <p:cNvSpPr>
            <a:spLocks noGrp="1"/>
          </p:cNvSpPr>
          <p:nvPr>
            <p:ph type="body" idx="1"/>
          </p:nvPr>
        </p:nvSpPr>
        <p:spPr>
          <a:xfrm>
            <a:off x="722313" y="5410200"/>
            <a:ext cx="7772400" cy="1042987"/>
          </a:xfrm>
        </p:spPr>
        <p:txBody>
          <a:bodyPr anchor="ctr">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Rectangle 3"/>
          <p:cNvSpPr>
            <a:spLocks noGrp="1"/>
          </p:cNvSpPr>
          <p:nvPr>
            <p:ph type="dt" sz="half" idx="10"/>
          </p:nvPr>
        </p:nvSpPr>
        <p:spPr/>
        <p:txBody>
          <a:bodyPr/>
          <a:lstStyle/>
          <a:p>
            <a:fld id="{740C2374-79D5-4695-B531-976D979A0E5C}" type="datetimeFigureOut">
              <a:rPr lang="en-US" smtClean="0"/>
              <a:pPr/>
              <a:t>3/9/2013</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1AD9BBA2-0285-44B5-A6A4-E3038790CAA6}"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40C2374-79D5-4695-B531-976D979A0E5C}" type="datetimeFigureOut">
              <a:rPr lang="en-US" smtClean="0">
                <a:solidFill>
                  <a:prstClr val="black"/>
                </a:solidFill>
              </a:rPr>
              <a:pPr/>
              <a:t>3/9/2013</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7095967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40C2374-79D5-4695-B531-976D979A0E5C}" type="datetimeFigureOut">
              <a:rPr lang="en-US" smtClean="0">
                <a:solidFill>
                  <a:prstClr val="white"/>
                </a:solidFill>
              </a:rPr>
              <a:pPr/>
              <a:t>3/9/2013</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AD9BBA2-0285-44B5-A6A4-E3038790CAA6}"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653555696"/>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40C2374-79D5-4695-B531-976D979A0E5C}" type="datetimeFigureOut">
              <a:rPr lang="en-US" smtClean="0">
                <a:solidFill>
                  <a:prstClr val="black"/>
                </a:solidFill>
              </a:rPr>
              <a:pPr/>
              <a:t>3/9/2013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540369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40C2374-79D5-4695-B531-976D979A0E5C}" type="datetimeFigureOut">
              <a:rPr lang="en-US" smtClean="0">
                <a:solidFill>
                  <a:prstClr val="black"/>
                </a:solidFill>
              </a:rPr>
              <a:pPr/>
              <a:t>3/9/2013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40896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40C2374-79D5-4695-B531-976D979A0E5C}" type="datetimeFigureOut">
              <a:rPr lang="en-US" smtClean="0"/>
              <a:pPr/>
              <a:t>3/9/2013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AD9BBA2-0285-44B5-A6A4-E3038790CAA6}" type="slidenum">
              <a:rPr lang="en-US" smtClean="0"/>
              <a:pPr/>
              <a:t>‹#›</a:t>
            </a:fld>
            <a:endParaRPr lang="en-US"/>
          </a:p>
        </p:txBody>
      </p:sp>
    </p:spTree>
    <p:extLst>
      <p:ext uri="{BB962C8B-B14F-4D97-AF65-F5344CB8AC3E}">
        <p14:creationId xmlns:p14="http://schemas.microsoft.com/office/powerpoint/2010/main" val="40496423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40C2374-79D5-4695-B531-976D979A0E5C}" type="datetimeFigureOut">
              <a:rPr lang="en-US" smtClean="0">
                <a:solidFill>
                  <a:prstClr val="black"/>
                </a:solidFill>
              </a:rPr>
              <a:pPr/>
              <a:t>3/9/2013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0684041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40C2374-79D5-4695-B531-976D979A0E5C}" type="datetimeFigureOut">
              <a:rPr lang="en-US" smtClean="0">
                <a:solidFill>
                  <a:prstClr val="white"/>
                </a:solidFill>
              </a:rPr>
              <a:pPr/>
              <a:t>3/9/2013</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1AD9BBA2-0285-44B5-A6A4-E3038790CAA6}"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075433163"/>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40C2374-79D5-4695-B531-976D979A0E5C}" type="datetimeFigureOut">
              <a:rPr lang="en-US" smtClean="0">
                <a:solidFill>
                  <a:prstClr val="white"/>
                </a:solidFill>
              </a:rPr>
              <a:pPr/>
              <a:t>3/9/2013</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1AD9BBA2-0285-44B5-A6A4-E3038790CAA6}"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011478440"/>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40C2374-79D5-4695-B531-976D979A0E5C}" type="datetimeFigureOut">
              <a:rPr lang="en-US" smtClean="0">
                <a:solidFill>
                  <a:prstClr val="black"/>
                </a:solidFill>
              </a:rPr>
              <a:pPr/>
              <a:t>3/9/2013</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20347928"/>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40C2374-79D5-4695-B531-976D979A0E5C}" type="datetimeFigureOut">
              <a:rPr lang="en-US" smtClean="0">
                <a:solidFill>
                  <a:prstClr val="white"/>
                </a:solidFill>
              </a:rPr>
              <a:pPr/>
              <a:t>3/9/2013</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1AD9BBA2-0285-44B5-A6A4-E3038790CAA6}"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6304339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301752"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sz="half" idx="2"/>
          </p:nvPr>
        </p:nvSpPr>
        <p:spPr>
          <a:xfrm>
            <a:off x="4648200"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0"/>
          </p:nvPr>
        </p:nvSpPr>
        <p:spPr/>
        <p:txBody>
          <a:bodyPr/>
          <a:lstStyle/>
          <a:p>
            <a:fld id="{740C2374-79D5-4695-B531-976D979A0E5C}" type="datetimeFigureOut">
              <a:rPr lang="en-US" smtClean="0"/>
              <a:pPr/>
              <a:t>3/9/2013</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1AD9BBA2-0285-44B5-A6A4-E3038790CAA6}"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40C2374-79D5-4695-B531-976D979A0E5C}" type="datetimeFigureOut">
              <a:rPr lang="en-US" smtClean="0">
                <a:solidFill>
                  <a:prstClr val="black"/>
                </a:solidFill>
              </a:rPr>
              <a:pPr/>
              <a:t>3/9/2013</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748683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40C2374-79D5-4695-B531-976D979A0E5C}" type="datetimeFigureOut">
              <a:rPr lang="en-US" smtClean="0">
                <a:solidFill>
                  <a:prstClr val="black"/>
                </a:solidFill>
              </a:rPr>
              <a:pPr/>
              <a:t>3/9/2013</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33689482"/>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40C2374-79D5-4695-B531-976D979A0E5C}" type="datetimeFigureOut">
              <a:rPr lang="en-US" smtClean="0">
                <a:solidFill>
                  <a:prstClr val="white"/>
                </a:solidFill>
              </a:rPr>
              <a:pPr/>
              <a:t>3/9/2013</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AD9BBA2-0285-44B5-A6A4-E3038790CAA6}"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351279985"/>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40C2374-79D5-4695-B531-976D979A0E5C}" type="datetimeFigureOut">
              <a:rPr lang="en-US" smtClean="0">
                <a:solidFill>
                  <a:prstClr val="black"/>
                </a:solidFill>
              </a:rPr>
              <a:pPr/>
              <a:t>3/9/2013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91686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40C2374-79D5-4695-B531-976D979A0E5C}" type="datetimeFigureOut">
              <a:rPr lang="en-US" smtClean="0">
                <a:solidFill>
                  <a:prstClr val="black"/>
                </a:solidFill>
              </a:rPr>
              <a:pPr/>
              <a:t>3/9/2013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664091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40C2374-79D5-4695-B531-976D979A0E5C}" type="datetimeFigureOut">
              <a:rPr lang="en-US" smtClean="0"/>
              <a:pPr/>
              <a:t>3/9/2013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AD9BBA2-0285-44B5-A6A4-E3038790CAA6}" type="slidenum">
              <a:rPr lang="en-US" smtClean="0"/>
              <a:pPr/>
              <a:t>‹#›</a:t>
            </a:fld>
            <a:endParaRPr lang="en-US"/>
          </a:p>
        </p:txBody>
      </p:sp>
    </p:spTree>
    <p:extLst>
      <p:ext uri="{BB962C8B-B14F-4D97-AF65-F5344CB8AC3E}">
        <p14:creationId xmlns:p14="http://schemas.microsoft.com/office/powerpoint/2010/main" val="1751868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40C2374-79D5-4695-B531-976D979A0E5C}" type="datetimeFigureOut">
              <a:rPr lang="en-US" smtClean="0">
                <a:solidFill>
                  <a:prstClr val="black"/>
                </a:solidFill>
              </a:rPr>
              <a:pPr/>
              <a:t>3/9/2013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8965703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40C2374-79D5-4695-B531-976D979A0E5C}" type="datetimeFigureOut">
              <a:rPr lang="en-US" smtClean="0">
                <a:solidFill>
                  <a:prstClr val="white"/>
                </a:solidFill>
              </a:rPr>
              <a:pPr/>
              <a:t>3/9/2013</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1AD9BBA2-0285-44B5-A6A4-E3038790CAA6}"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05514685"/>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40C2374-79D5-4695-B531-976D979A0E5C}" type="datetimeFigureOut">
              <a:rPr lang="en-US" smtClean="0">
                <a:solidFill>
                  <a:prstClr val="white"/>
                </a:solidFill>
              </a:rPr>
              <a:pPr/>
              <a:t>3/9/2013</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1AD9BBA2-0285-44B5-A6A4-E3038790CAA6}"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688196531"/>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40C2374-79D5-4695-B531-976D979A0E5C}" type="datetimeFigureOut">
              <a:rPr lang="en-US" smtClean="0">
                <a:solidFill>
                  <a:prstClr val="black"/>
                </a:solidFill>
              </a:rPr>
              <a:pPr/>
              <a:t>3/9/2013</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028500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lvl1pPr>
          </a:lstStyle>
          <a:p>
            <a:r>
              <a:rPr lang="en-US" smtClean="0"/>
              <a:t>Click to edit Master title style</a:t>
            </a:r>
            <a:endParaRPr lang="en-US"/>
          </a:p>
        </p:txBody>
      </p:sp>
      <p:sp>
        <p:nvSpPr>
          <p:cNvPr id="3" name="Rectangle 2"/>
          <p:cNvSpPr>
            <a:spLocks noGrp="1"/>
          </p:cNvSpPr>
          <p:nvPr>
            <p:ph type="body" idx="1"/>
          </p:nvPr>
        </p:nvSpPr>
        <p:spPr>
          <a:xfrm>
            <a:off x="301752"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301752"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body" sz="quarter" idx="3"/>
          </p:nvPr>
        </p:nvSpPr>
        <p:spPr>
          <a:xfrm>
            <a:off x="4645024"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4"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a:spLocks noGrp="1"/>
          </p:cNvSpPr>
          <p:nvPr>
            <p:ph type="dt" sz="half" idx="10"/>
          </p:nvPr>
        </p:nvSpPr>
        <p:spPr/>
        <p:txBody>
          <a:bodyPr/>
          <a:lstStyle/>
          <a:p>
            <a:fld id="{740C2374-79D5-4695-B531-976D979A0E5C}" type="datetimeFigureOut">
              <a:rPr lang="en-US" smtClean="0"/>
              <a:pPr/>
              <a:t>3/9/2013</a:t>
            </a:fld>
            <a:endParaRPr lang="en-US"/>
          </a:p>
        </p:txBody>
      </p:sp>
      <p:sp>
        <p:nvSpPr>
          <p:cNvPr id="8" name="Rectangle 7"/>
          <p:cNvSpPr>
            <a:spLocks noGrp="1"/>
          </p:cNvSpPr>
          <p:nvPr>
            <p:ph type="ftr" sz="quarter" idx="11"/>
          </p:nvPr>
        </p:nvSpPr>
        <p:spPr/>
        <p:txBody>
          <a:bodyPr/>
          <a:lstStyle/>
          <a:p>
            <a:endParaRPr lang="en-US"/>
          </a:p>
        </p:txBody>
      </p:sp>
      <p:sp>
        <p:nvSpPr>
          <p:cNvPr id="9" name="Rectangle 8"/>
          <p:cNvSpPr>
            <a:spLocks noGrp="1"/>
          </p:cNvSpPr>
          <p:nvPr>
            <p:ph type="sldNum" sz="quarter" idx="12"/>
          </p:nvPr>
        </p:nvSpPr>
        <p:spPr/>
        <p:txBody>
          <a:bodyPr/>
          <a:lstStyle/>
          <a:p>
            <a:fld id="{1AD9BBA2-0285-44B5-A6A4-E3038790CAA6}"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40C2374-79D5-4695-B531-976D979A0E5C}" type="datetimeFigureOut">
              <a:rPr lang="en-US" smtClean="0">
                <a:solidFill>
                  <a:prstClr val="white"/>
                </a:solidFill>
              </a:rPr>
              <a:pPr/>
              <a:t>3/9/2013</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1AD9BBA2-0285-44B5-A6A4-E3038790CAA6}"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296895325"/>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40C2374-79D5-4695-B531-976D979A0E5C}" type="datetimeFigureOut">
              <a:rPr lang="en-US" smtClean="0">
                <a:solidFill>
                  <a:prstClr val="black"/>
                </a:solidFill>
              </a:rPr>
              <a:pPr/>
              <a:t>3/9/2013</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940987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40C2374-79D5-4695-B531-976D979A0E5C}" type="datetimeFigureOut">
              <a:rPr lang="en-US" smtClean="0">
                <a:solidFill>
                  <a:prstClr val="black"/>
                </a:solidFill>
              </a:rPr>
              <a:pPr/>
              <a:t>3/9/2013</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23884135"/>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40C2374-79D5-4695-B531-976D979A0E5C}" type="datetimeFigureOut">
              <a:rPr lang="en-US" smtClean="0">
                <a:solidFill>
                  <a:prstClr val="white"/>
                </a:solidFill>
              </a:rPr>
              <a:pPr/>
              <a:t>3/9/2013</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AD9BBA2-0285-44B5-A6A4-E3038790CAA6}"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964157280"/>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40C2374-79D5-4695-B531-976D979A0E5C}" type="datetimeFigureOut">
              <a:rPr lang="en-US" smtClean="0">
                <a:solidFill>
                  <a:prstClr val="black"/>
                </a:solidFill>
              </a:rPr>
              <a:pPr/>
              <a:t>3/9/2013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082851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40C2374-79D5-4695-B531-976D979A0E5C}" type="datetimeFigureOut">
              <a:rPr lang="en-US" smtClean="0">
                <a:solidFill>
                  <a:prstClr val="black"/>
                </a:solidFill>
              </a:rPr>
              <a:pPr/>
              <a:t>3/9/2013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926752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40C2374-79D5-4695-B531-976D979A0E5C}" type="datetimeFigureOut">
              <a:rPr lang="en-US" smtClean="0"/>
              <a:pPr/>
              <a:t>3/9/2013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AD9BBA2-0285-44B5-A6A4-E3038790CAA6}" type="slidenum">
              <a:rPr lang="en-US" smtClean="0"/>
              <a:pPr/>
              <a:t>‹#›</a:t>
            </a:fld>
            <a:endParaRPr lang="en-US"/>
          </a:p>
        </p:txBody>
      </p:sp>
    </p:spTree>
    <p:extLst>
      <p:ext uri="{BB962C8B-B14F-4D97-AF65-F5344CB8AC3E}">
        <p14:creationId xmlns:p14="http://schemas.microsoft.com/office/powerpoint/2010/main" val="8697780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40C2374-79D5-4695-B531-976D979A0E5C}" type="datetimeFigureOut">
              <a:rPr lang="en-US" smtClean="0">
                <a:solidFill>
                  <a:prstClr val="black"/>
                </a:solidFill>
              </a:rPr>
              <a:pPr/>
              <a:t>3/9/2013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188359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40C2374-79D5-4695-B531-976D979A0E5C}" type="datetimeFigureOut">
              <a:rPr lang="en-US" smtClean="0">
                <a:solidFill>
                  <a:prstClr val="white"/>
                </a:solidFill>
              </a:rPr>
              <a:pPr/>
              <a:t>3/9/2013</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1AD9BBA2-0285-44B5-A6A4-E3038790CAA6}"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4268779169"/>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40C2374-79D5-4695-B531-976D979A0E5C}" type="datetimeFigureOut">
              <a:rPr lang="en-US" smtClean="0">
                <a:solidFill>
                  <a:prstClr val="white"/>
                </a:solidFill>
              </a:rPr>
              <a:pPr/>
              <a:t>3/9/2013</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1AD9BBA2-0285-44B5-A6A4-E3038790CAA6}"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61214831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type="dt" sz="half" idx="10"/>
          </p:nvPr>
        </p:nvSpPr>
        <p:spPr/>
        <p:txBody>
          <a:bodyPr/>
          <a:lstStyle/>
          <a:p>
            <a:fld id="{740C2374-79D5-4695-B531-976D979A0E5C}" type="datetimeFigureOut">
              <a:rPr lang="en-US" smtClean="0"/>
              <a:pPr/>
              <a:t>3/9/2013</a:t>
            </a:fld>
            <a:endParaRPr lang="en-US"/>
          </a:p>
        </p:txBody>
      </p:sp>
      <p:sp>
        <p:nvSpPr>
          <p:cNvPr id="4" name="Rectangle 3"/>
          <p:cNvSpPr>
            <a:spLocks noGrp="1"/>
          </p:cNvSpPr>
          <p:nvPr>
            <p:ph type="ftr" sz="quarter" idx="11"/>
          </p:nvPr>
        </p:nvSpPr>
        <p:spPr/>
        <p:txBody>
          <a:bodyPr/>
          <a:lstStyle/>
          <a:p>
            <a:endParaRPr lang="en-US"/>
          </a:p>
        </p:txBody>
      </p:sp>
      <p:sp>
        <p:nvSpPr>
          <p:cNvPr id="5" name="Rectangle 4"/>
          <p:cNvSpPr>
            <a:spLocks noGrp="1"/>
          </p:cNvSpPr>
          <p:nvPr>
            <p:ph type="sldNum" sz="quarter" idx="12"/>
          </p:nvPr>
        </p:nvSpPr>
        <p:spPr/>
        <p:txBody>
          <a:bodyPr/>
          <a:lstStyle/>
          <a:p>
            <a:fld id="{1AD9BBA2-0285-44B5-A6A4-E3038790CAA6}"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40C2374-79D5-4695-B531-976D979A0E5C}" type="datetimeFigureOut">
              <a:rPr lang="en-US" smtClean="0">
                <a:solidFill>
                  <a:prstClr val="black"/>
                </a:solidFill>
              </a:rPr>
              <a:pPr/>
              <a:t>3/9/2013</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89628014"/>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40C2374-79D5-4695-B531-976D979A0E5C}" type="datetimeFigureOut">
              <a:rPr lang="en-US" smtClean="0">
                <a:solidFill>
                  <a:prstClr val="white"/>
                </a:solidFill>
              </a:rPr>
              <a:pPr/>
              <a:t>3/9/2013</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1AD9BBA2-0285-44B5-A6A4-E3038790CAA6}"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603919332"/>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40C2374-79D5-4695-B531-976D979A0E5C}" type="datetimeFigureOut">
              <a:rPr lang="en-US" smtClean="0">
                <a:solidFill>
                  <a:prstClr val="black"/>
                </a:solidFill>
              </a:rPr>
              <a:pPr/>
              <a:t>3/9/2013</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196222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40C2374-79D5-4695-B531-976D979A0E5C}" type="datetimeFigureOut">
              <a:rPr lang="en-US" smtClean="0">
                <a:solidFill>
                  <a:prstClr val="black"/>
                </a:solidFill>
              </a:rPr>
              <a:pPr/>
              <a:t>3/9/2013</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98427406"/>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40C2374-79D5-4695-B531-976D979A0E5C}" type="datetimeFigureOut">
              <a:rPr lang="en-US" smtClean="0">
                <a:solidFill>
                  <a:prstClr val="white"/>
                </a:solidFill>
              </a:rPr>
              <a:pPr/>
              <a:t>3/9/2013</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AD9BBA2-0285-44B5-A6A4-E3038790CAA6}"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297316596"/>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40C2374-79D5-4695-B531-976D979A0E5C}" type="datetimeFigureOut">
              <a:rPr lang="en-US" smtClean="0">
                <a:solidFill>
                  <a:prstClr val="black"/>
                </a:solidFill>
              </a:rPr>
              <a:pPr/>
              <a:t>3/9/2013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069023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40C2374-79D5-4695-B531-976D979A0E5C}" type="datetimeFigureOut">
              <a:rPr lang="en-US" smtClean="0">
                <a:solidFill>
                  <a:prstClr val="black"/>
                </a:solidFill>
              </a:rPr>
              <a:pPr/>
              <a:t>3/9/2013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27870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Grp="1"/>
          </p:cNvSpPr>
          <p:nvPr>
            <p:ph type="dt" sz="half" idx="10"/>
          </p:nvPr>
        </p:nvSpPr>
        <p:spPr/>
        <p:txBody>
          <a:bodyPr/>
          <a:lstStyle/>
          <a:p>
            <a:fld id="{740C2374-79D5-4695-B531-976D979A0E5C}" type="datetimeFigureOut">
              <a:rPr lang="en-US" smtClean="0"/>
              <a:pPr/>
              <a:t>3/9/2013</a:t>
            </a:fld>
            <a:endParaRPr lang="en-US"/>
          </a:p>
        </p:txBody>
      </p:sp>
      <p:sp>
        <p:nvSpPr>
          <p:cNvPr id="3" name="Rectangle 2"/>
          <p:cNvSpPr>
            <a:spLocks noGrp="1"/>
          </p:cNvSpPr>
          <p:nvPr>
            <p:ph type="ftr" sz="quarter" idx="11"/>
          </p:nvPr>
        </p:nvSpPr>
        <p:spPr/>
        <p:txBody>
          <a:bodyPr/>
          <a:lstStyle/>
          <a:p>
            <a:endParaRPr lang="en-US"/>
          </a:p>
        </p:txBody>
      </p:sp>
      <p:sp>
        <p:nvSpPr>
          <p:cNvPr id="4" name="Rectangle 3"/>
          <p:cNvSpPr>
            <a:spLocks noGrp="1"/>
          </p:cNvSpPr>
          <p:nvPr>
            <p:ph type="sldNum" sz="quarter" idx="12"/>
          </p:nvPr>
        </p:nvSpPr>
        <p:spPr/>
        <p:txBody>
          <a:bodyPr/>
          <a:lstStyle/>
          <a:p>
            <a:fld id="{1AD9BBA2-0285-44B5-A6A4-E3038790CA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n-US" smtClean="0"/>
              <a:t>Click to edit Master title style</a:t>
            </a:r>
            <a:endParaRPr lang="en-US" dirty="0"/>
          </a:p>
        </p:txBody>
      </p:sp>
      <p:sp>
        <p:nvSpPr>
          <p:cNvPr id="3" name="Rectangle 2"/>
          <p:cNvSpPr>
            <a:spLocks noGrp="1"/>
          </p:cNvSpPr>
          <p:nvPr>
            <p:ph idx="1"/>
          </p:nvPr>
        </p:nvSpPr>
        <p:spPr>
          <a:xfrm>
            <a:off x="228600" y="1600200"/>
            <a:ext cx="8686800" cy="4724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0"/>
          </p:nvPr>
        </p:nvSpPr>
        <p:spPr/>
        <p:txBody>
          <a:bodyPr/>
          <a:lstStyle/>
          <a:p>
            <a:fld id="{740C2374-79D5-4695-B531-976D979A0E5C}" type="datetimeFigureOut">
              <a:rPr lang="en-US" smtClean="0"/>
              <a:pPr/>
              <a:t>3/9/2013</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1AD9BBA2-0285-44B5-A6A4-E3038790CAA6}" type="slidenum">
              <a:rPr lang="en-US" smtClean="0"/>
              <a:pPr/>
              <a:t>‹#›</a:t>
            </a:fld>
            <a:endParaRPr lang="en-US"/>
          </a:p>
        </p:txBody>
      </p:sp>
      <p:cxnSp>
        <p:nvCxnSpPr>
          <p:cNvPr id="9" name="Straight Connector 8"/>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 useBgFill="1">
        <p:nvSpPr>
          <p:cNvPr id="10" name="Rectangle 9"/>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lgn="l">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Grp="1"/>
          </p:cNvSpPr>
          <p:nvPr>
            <p:ph type="pic" idx="1"/>
          </p:nvPr>
        </p:nvSpPr>
        <p:spPr>
          <a:xfrm>
            <a:off x="228600" y="1524000"/>
            <a:ext cx="8686800" cy="49103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Rectangle 4"/>
          <p:cNvSpPr>
            <a:spLocks noGrp="1"/>
          </p:cNvSpPr>
          <p:nvPr>
            <p:ph type="dt" sz="half" idx="10"/>
          </p:nvPr>
        </p:nvSpPr>
        <p:spPr/>
        <p:txBody>
          <a:bodyPr/>
          <a:lstStyle/>
          <a:p>
            <a:fld id="{740C2374-79D5-4695-B531-976D979A0E5C}" type="datetimeFigureOut">
              <a:rPr lang="en-US" smtClean="0"/>
              <a:pPr/>
              <a:t>3/9/2013</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1AD9BBA2-0285-44B5-A6A4-E3038790CAA6}" type="slidenum">
              <a:rPr lang="en-US" smtClean="0"/>
              <a:pPr/>
              <a:t>‹#›</a:t>
            </a:fld>
            <a:endParaRPr lang="en-US"/>
          </a:p>
        </p:txBody>
      </p:sp>
      <p:sp useBgFill="1">
        <p:nvSpPr>
          <p:cNvPr id="9" name="Rectangle 8"/>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n-US" smtClean="0"/>
              <a:t>Click to edit Master title style</a:t>
            </a:r>
            <a:endParaRPr lang="en-US" dirty="0"/>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1" name="Straight Connector 10"/>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 Same Side Corner Rectangle 6"/>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04800" y="274638"/>
            <a:ext cx="85344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1600200"/>
            <a:ext cx="85344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8600" y="6520942"/>
            <a:ext cx="2133600" cy="320040"/>
          </a:xfrm>
          <a:prstGeom prst="rect">
            <a:avLst/>
          </a:prstGeom>
        </p:spPr>
        <p:txBody>
          <a:bodyPr vert="horz" lIns="91440" tIns="45720" rIns="91440" bIns="45720" rtlCol="0" anchor="ctr"/>
          <a:lstStyle>
            <a:lvl1pPr algn="l">
              <a:defRPr sz="1200">
                <a:solidFill>
                  <a:schemeClr val="tx2"/>
                </a:solidFill>
              </a:defRPr>
            </a:lvl1pPr>
          </a:lstStyle>
          <a:p>
            <a:fld id="{740C2374-79D5-4695-B531-976D979A0E5C}" type="datetimeFigureOut">
              <a:rPr lang="en-US" smtClean="0"/>
              <a:pPr/>
              <a:t>3/9/2013</a:t>
            </a:fld>
            <a:endParaRPr lang="en-US"/>
          </a:p>
        </p:txBody>
      </p:sp>
      <p:sp>
        <p:nvSpPr>
          <p:cNvPr id="5" name="Footer Placeholder 4"/>
          <p:cNvSpPr>
            <a:spLocks noGrp="1"/>
          </p:cNvSpPr>
          <p:nvPr>
            <p:ph type="ftr" sz="quarter" idx="3"/>
          </p:nvPr>
        </p:nvSpPr>
        <p:spPr>
          <a:xfrm>
            <a:off x="2895600" y="6520942"/>
            <a:ext cx="3429000" cy="320040"/>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781800" y="6520942"/>
            <a:ext cx="2133600" cy="320040"/>
          </a:xfrm>
          <a:prstGeom prst="rect">
            <a:avLst/>
          </a:prstGeom>
        </p:spPr>
        <p:txBody>
          <a:bodyPr vert="horz" lIns="91440" tIns="45720" rIns="91440" bIns="45720" rtlCol="0" anchor="ctr"/>
          <a:lstStyle>
            <a:lvl1pPr algn="r">
              <a:defRPr sz="1200">
                <a:solidFill>
                  <a:schemeClr val="tx2"/>
                </a:solidFill>
              </a:defRPr>
            </a:lvl1pPr>
          </a:lstStyle>
          <a:p>
            <a:fld id="{1AD9BBA2-0285-44B5-A6A4-E3038790CAA6}" type="slidenum">
              <a:rPr lang="en-US" smtClean="0"/>
              <a:pPr/>
              <a:t>‹#›</a:t>
            </a:fld>
            <a:endParaRPr lang="en-US"/>
          </a:p>
        </p:txBody>
      </p:sp>
      <p:cxnSp>
        <p:nvCxnSpPr>
          <p:cNvPr id="8" name="Straight Connector 7"/>
          <p:cNvCxnSpPr/>
          <p:nvPr/>
        </p:nvCxnSpPr>
        <p:spPr>
          <a:xfrm>
            <a:off x="228600" y="6524625"/>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a:solidFill>
            <a:srgbClr val="FFFFFF"/>
          </a:solidFill>
          <a:effectLst/>
          <a:latin typeface="+mj-lt"/>
          <a:ea typeface="+mj-ea"/>
          <a:cs typeface="+mj-cs"/>
        </a:defRPr>
      </a:lvl1pPr>
    </p:titleStyle>
    <p:bodyStyle>
      <a:lvl1pPr marL="274320" indent="-274320" algn="l" defTabSz="914400" rtl="0" eaLnBrk="1" latinLnBrk="0" hangingPunct="1">
        <a:spcBef>
          <a:spcPct val="20000"/>
        </a:spcBef>
        <a:buClr>
          <a:schemeClr val="accent2"/>
        </a:buClr>
        <a:buSzPct val="85000"/>
        <a:buFont typeface="Wingdings 2" pitchFamily="18" charset="2"/>
        <a:buChar char=""/>
        <a:defRPr sz="2800" kern="1200">
          <a:solidFill>
            <a:schemeClr val="tx1"/>
          </a:solidFill>
          <a:latin typeface="+mn-lt"/>
          <a:ea typeface="+mn-ea"/>
          <a:cs typeface="+mn-cs"/>
        </a:defRPr>
      </a:lvl1pPr>
      <a:lvl2pPr marL="548640" indent="-228600" algn="l" defTabSz="914400" rtl="0" eaLnBrk="1" latinLnBrk="0" hangingPunct="1">
        <a:spcBef>
          <a:spcPct val="20000"/>
        </a:spcBef>
        <a:buClr>
          <a:schemeClr val="accent2"/>
        </a:buClr>
        <a:buSzPct val="85000"/>
        <a:buFont typeface="Wingdings 2" pitchFamily="18" charset="2"/>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2"/>
        </a:buClr>
        <a:buSzPct val="100000"/>
        <a:buFont typeface="Arial" pitchFamily="34" charset="0"/>
        <a:buChar char="•"/>
        <a:defRPr sz="1800" kern="1200">
          <a:solidFill>
            <a:schemeClr val="tx2"/>
          </a:solidFill>
          <a:latin typeface="+mn-lt"/>
          <a:ea typeface="+mn-ea"/>
          <a:cs typeface="+mn-cs"/>
        </a:defRPr>
      </a:lvl4pPr>
      <a:lvl5pPr marL="128016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5pPr>
      <a:lvl6pPr marL="1463040" indent="-182880" algn="l" defTabSz="914400" rtl="0" eaLnBrk="1" latinLnBrk="0" hangingPunct="1">
        <a:spcBef>
          <a:spcPct val="20000"/>
        </a:spcBef>
        <a:buClr>
          <a:schemeClr val="accent2"/>
        </a:buClr>
        <a:buFont typeface="Arial" pitchFamily="34" charset="0"/>
        <a:buChar char="•"/>
        <a:defRPr sz="1600" kern="1200">
          <a:solidFill>
            <a:schemeClr val="tx2"/>
          </a:solidFill>
          <a:latin typeface="+mn-lt"/>
          <a:ea typeface="+mn-ea"/>
          <a:cs typeface="+mn-cs"/>
        </a:defRPr>
      </a:lvl6pPr>
      <a:lvl7pPr marL="173736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1920240" indent="-182880" algn="l" defTabSz="914400" rtl="0" eaLnBrk="1" latinLnBrk="0" hangingPunct="1">
        <a:spcBef>
          <a:spcPct val="20000"/>
        </a:spcBef>
        <a:buClr>
          <a:schemeClr val="accent2"/>
        </a:buClr>
        <a:buFont typeface="Arial" pitchFamily="34" charset="0"/>
        <a:buChar char="•"/>
        <a:defRPr sz="1600" kern="1200" baseline="0">
          <a:solidFill>
            <a:schemeClr val="tx2"/>
          </a:solidFill>
          <a:latin typeface="+mn-lt"/>
          <a:ea typeface="+mn-ea"/>
          <a:cs typeface="+mn-cs"/>
        </a:defRPr>
      </a:lvl8pPr>
      <a:lvl9pPr marL="2194560" indent="-182880" algn="l" defTabSz="914400" rtl="0" eaLnBrk="1" latinLnBrk="0" hangingPunct="1">
        <a:spcBef>
          <a:spcPts val="310"/>
        </a:spcBef>
        <a:buClr>
          <a:schemeClr val="accent2"/>
        </a:buClr>
        <a:buFont typeface="Arial"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40C2374-79D5-4695-B531-976D979A0E5C}" type="datetimeFigureOut">
              <a:rPr lang="en-US" smtClean="0"/>
              <a:pPr/>
              <a:t>3/9/2013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AD9BBA2-0285-44B5-A6A4-E3038790CA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40C2374-79D5-4695-B531-976D979A0E5C}" type="datetimeFigureOut">
              <a:rPr lang="en-US" smtClean="0">
                <a:solidFill>
                  <a:prstClr val="black"/>
                </a:solidFill>
              </a:rPr>
              <a:pPr/>
              <a:t>3/9/2013</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906438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40C2374-79D5-4695-B531-976D979A0E5C}" type="datetimeFigureOut">
              <a:rPr lang="en-US" smtClean="0">
                <a:solidFill>
                  <a:prstClr val="black"/>
                </a:solidFill>
              </a:rPr>
              <a:pPr/>
              <a:t>3/9/2013</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28475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40C2374-79D5-4695-B531-976D979A0E5C}" type="datetimeFigureOut">
              <a:rPr lang="en-US" smtClean="0">
                <a:solidFill>
                  <a:prstClr val="black"/>
                </a:solidFill>
              </a:rPr>
              <a:pPr/>
              <a:t>3/9/2013</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7316341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40C2374-79D5-4695-B531-976D979A0E5C}" type="datetimeFigureOut">
              <a:rPr lang="en-US" smtClean="0">
                <a:solidFill>
                  <a:prstClr val="black"/>
                </a:solidFill>
              </a:rPr>
              <a:pPr/>
              <a:t>3/9/2013</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AD9BBA2-0285-44B5-A6A4-E3038790CA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7909511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7.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6.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5.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4.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Documents and Settings\Steven\Local Settings\Temporary Internet Files\Content.IE5\TCN2LWDO\MPj04331190000[1].jpg"/>
          <p:cNvPicPr>
            <a:picLocks noChangeAspect="1" noChangeArrowheads="1"/>
          </p:cNvPicPr>
          <p:nvPr/>
        </p:nvPicPr>
        <p:blipFill>
          <a:blip r:embed="rId3" cstate="print"/>
          <a:srcRect/>
          <a:stretch>
            <a:fillRect/>
          </a:stretch>
        </p:blipFill>
        <p:spPr bwMode="auto">
          <a:xfrm>
            <a:off x="1371600" y="304800"/>
            <a:ext cx="6400800" cy="4248912"/>
          </a:xfrm>
          <a:prstGeom prst="rect">
            <a:avLst/>
          </a:prstGeom>
          <a:noFill/>
        </p:spPr>
      </p:pic>
      <p:sp>
        <p:nvSpPr>
          <p:cNvPr id="2" name="Title 1"/>
          <p:cNvSpPr>
            <a:spLocks noGrp="1"/>
          </p:cNvSpPr>
          <p:nvPr>
            <p:ph type="ctrTitle"/>
          </p:nvPr>
        </p:nvSpPr>
        <p:spPr/>
        <p:txBody>
          <a:bodyPr>
            <a:normAutofit/>
          </a:bodyPr>
          <a:lstStyle/>
          <a:p>
            <a:r>
              <a:rPr lang="en-US" sz="7200" dirty="0" smtClean="0">
                <a:effectLst>
                  <a:outerShdw blurRad="38100" dist="38100" dir="2700000" algn="tl">
                    <a:srgbClr val="000000">
                      <a:alpha val="43137"/>
                    </a:srgbClr>
                  </a:outerShdw>
                </a:effectLst>
              </a:rPr>
              <a:t>Membership</a:t>
            </a:r>
            <a:endParaRPr lang="en-US" sz="72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smtClean="0"/>
              <a:t>“For as the body is one and has many members, but all the members of that one body, being many, are one body, so also is Christ” (1 Cor. 12:12)</a:t>
            </a:r>
            <a:endParaRPr lang="en-US" dirty="0"/>
          </a:p>
        </p:txBody>
      </p:sp>
      <p:sp>
        <p:nvSpPr>
          <p:cNvPr id="4" name="TextBox 3"/>
          <p:cNvSpPr txBox="1"/>
          <p:nvPr/>
        </p:nvSpPr>
        <p:spPr>
          <a:xfrm>
            <a:off x="4495800" y="6550223"/>
            <a:ext cx="4414991" cy="307777"/>
          </a:xfrm>
          <a:prstGeom prst="rect">
            <a:avLst/>
          </a:prstGeom>
          <a:noFill/>
        </p:spPr>
        <p:txBody>
          <a:bodyPr wrap="none" rtlCol="0">
            <a:spAutoFit/>
          </a:bodyPr>
          <a:lstStyle/>
          <a:p>
            <a:r>
              <a:rPr lang="en-US" sz="1400" i="1" dirty="0" smtClean="0"/>
              <a:t>All verses are from the NKJV unless otherwise noted.</a:t>
            </a:r>
            <a:endParaRPr lang="en-US" sz="1400" i="1" dirty="0"/>
          </a:p>
        </p:txBody>
      </p:sp>
      <p:grpSp>
        <p:nvGrpSpPr>
          <p:cNvPr id="18" name="Group 17"/>
          <p:cNvGrpSpPr/>
          <p:nvPr/>
        </p:nvGrpSpPr>
        <p:grpSpPr>
          <a:xfrm>
            <a:off x="1012036" y="381000"/>
            <a:ext cx="7387744" cy="369332"/>
            <a:chOff x="1012036" y="381000"/>
            <a:chExt cx="7387744" cy="369332"/>
          </a:xfrm>
        </p:grpSpPr>
        <p:sp>
          <p:nvSpPr>
            <p:cNvPr id="6" name="TextBox 5"/>
            <p:cNvSpPr txBox="1"/>
            <p:nvPr/>
          </p:nvSpPr>
          <p:spPr>
            <a:xfrm>
              <a:off x="3141345" y="381000"/>
              <a:ext cx="2954655" cy="369332"/>
            </a:xfrm>
            <a:prstGeom prst="rect">
              <a:avLst/>
            </a:prstGeom>
            <a:noFill/>
          </p:spPr>
          <p:txBody>
            <a:bodyPr wrap="none" rtlCol="0">
              <a:spAutoFit/>
            </a:bodyPr>
            <a:lstStyle/>
            <a:p>
              <a:r>
                <a:rPr lang="en-US" dirty="0" smtClean="0"/>
                <a:t>What will your reaction be?</a:t>
              </a:r>
              <a:endParaRPr lang="en-US" dirty="0"/>
            </a:p>
          </p:txBody>
        </p:sp>
        <p:cxnSp>
          <p:nvCxnSpPr>
            <p:cNvPr id="8" name="Straight Arrow Connector 7"/>
            <p:cNvCxnSpPr/>
            <p:nvPr/>
          </p:nvCxnSpPr>
          <p:spPr>
            <a:xfrm rot="10800000">
              <a:off x="2286000" y="571501"/>
              <a:ext cx="9144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a:off x="6096000" y="565666"/>
              <a:ext cx="973454" cy="1166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7086600" y="381000"/>
              <a:ext cx="1313180" cy="369332"/>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US" dirty="0" smtClean="0"/>
                <a:t>ACTS 2:37</a:t>
              </a:r>
              <a:endParaRPr lang="en-US" dirty="0"/>
            </a:p>
          </p:txBody>
        </p:sp>
        <p:sp>
          <p:nvSpPr>
            <p:cNvPr id="14" name="TextBox 13"/>
            <p:cNvSpPr txBox="1"/>
            <p:nvPr/>
          </p:nvSpPr>
          <p:spPr>
            <a:xfrm>
              <a:off x="1012036" y="381000"/>
              <a:ext cx="1197764"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smtClean="0"/>
                <a:t>John 6:66</a:t>
              </a:r>
              <a:endParaRPr lang="en-US" dirty="0"/>
            </a:p>
          </p:txBody>
        </p:sp>
      </p:grpSp>
      <p:sp>
        <p:nvSpPr>
          <p:cNvPr id="12" name="TextBox 11"/>
          <p:cNvSpPr txBox="1"/>
          <p:nvPr/>
        </p:nvSpPr>
        <p:spPr>
          <a:xfrm>
            <a:off x="1371600" y="4114800"/>
            <a:ext cx="6400800" cy="400110"/>
          </a:xfrm>
          <a:prstGeom prst="rect">
            <a:avLst/>
          </a:prstGeom>
          <a:noFill/>
        </p:spPr>
        <p:txBody>
          <a:bodyPr wrap="square" rtlCol="0">
            <a:spAutoFit/>
          </a:bodyPr>
          <a:lstStyle/>
          <a:p>
            <a:pPr algn="ctr"/>
            <a:r>
              <a:rPr lang="en-US" sz="2000" i="1" spc="600" dirty="0" smtClean="0">
                <a:solidFill>
                  <a:schemeClr val="bg1">
                    <a:lumMod val="95000"/>
                    <a:lumOff val="5000"/>
                  </a:schemeClr>
                </a:solidFill>
              </a:rPr>
              <a:t>Part 3</a:t>
            </a:r>
            <a:endParaRPr lang="en-US" sz="2000" i="1" spc="600" dirty="0">
              <a:solidFill>
                <a:schemeClr val="bg1">
                  <a:lumMod val="95000"/>
                  <a:lumOff val="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709928"/>
            <a:ext cx="8229600" cy="4843272"/>
          </a:xfrm>
        </p:spPr>
        <p:txBody>
          <a:bodyPr>
            <a:normAutofit/>
          </a:bodyPr>
          <a:lstStyle/>
          <a:p>
            <a:pPr marL="624078" indent="-514350">
              <a:buFont typeface="+mj-lt"/>
              <a:buAutoNum type="arabicPeriod" startAt="6"/>
            </a:pPr>
            <a:r>
              <a:rPr lang="en-US" sz="3200" dirty="0" smtClean="0"/>
              <a:t>One that seeks to evangelize the lost with Christ’s plan of salvation </a:t>
            </a:r>
            <a:br>
              <a:rPr lang="en-US" sz="3200" dirty="0" smtClean="0"/>
            </a:br>
            <a:r>
              <a:rPr lang="en-US" sz="3200" dirty="0" smtClean="0"/>
              <a:t>(1 Tim. 2:4; Mk. 16:15-16)</a:t>
            </a:r>
          </a:p>
          <a:p>
            <a:pPr marL="624078" indent="-514350">
              <a:buFont typeface="+mj-lt"/>
              <a:buAutoNum type="arabicPeriod" startAt="6"/>
            </a:pPr>
            <a:r>
              <a:rPr lang="en-US" sz="3200" dirty="0" smtClean="0"/>
              <a:t>One that respects and works within the scope of Bible authority</a:t>
            </a:r>
            <a:br>
              <a:rPr lang="en-US" sz="3200" dirty="0" smtClean="0"/>
            </a:br>
            <a:r>
              <a:rPr lang="en-US" sz="3200" dirty="0" smtClean="0"/>
              <a:t>(Col. 3:17; Jer. 37:17)</a:t>
            </a:r>
          </a:p>
          <a:p>
            <a:pPr marL="880110" lvl="1" indent="-514350"/>
            <a:r>
              <a:rPr lang="en-US" sz="2800" dirty="0" smtClean="0"/>
              <a:t>Rightly dividing the word</a:t>
            </a:r>
          </a:p>
          <a:p>
            <a:pPr marL="880110" lvl="1" indent="-514350"/>
            <a:r>
              <a:rPr lang="en-US" sz="2800" dirty="0" smtClean="0"/>
              <a:t>Not loosing where God has bound</a:t>
            </a:r>
          </a:p>
          <a:p>
            <a:pPr marL="880110" lvl="1" indent="-514350"/>
            <a:r>
              <a:rPr lang="en-US" sz="2800" dirty="0" smtClean="0"/>
              <a:t>Not binding where God has loosed</a:t>
            </a:r>
            <a:endParaRPr lang="en-US" sz="2800" dirty="0"/>
          </a:p>
        </p:txBody>
      </p:sp>
      <p:sp>
        <p:nvSpPr>
          <p:cNvPr id="4" name="Title 3"/>
          <p:cNvSpPr>
            <a:spLocks noGrp="1"/>
          </p:cNvSpPr>
          <p:nvPr>
            <p:ph type="title"/>
          </p:nvPr>
        </p:nvSpPr>
        <p:spPr>
          <a:xfrm>
            <a:off x="457200" y="274638"/>
            <a:ext cx="8305800" cy="1143000"/>
          </a:xfrm>
        </p:spPr>
        <p:txBody>
          <a:bodyPr>
            <a:normAutofit fontScale="90000"/>
          </a:bodyPr>
          <a:lstStyle/>
          <a:p>
            <a:r>
              <a:rPr lang="en-US" dirty="0" smtClean="0"/>
              <a:t>What Kind Of Congregation Does Jesus Want Me To Be Joined To?</a:t>
            </a:r>
            <a:endParaRPr lang="en-US" dirty="0"/>
          </a:p>
        </p:txBody>
      </p:sp>
      <p:sp>
        <p:nvSpPr>
          <p:cNvPr id="6" name="TextBox 5"/>
          <p:cNvSpPr txBox="1"/>
          <p:nvPr/>
        </p:nvSpPr>
        <p:spPr>
          <a:xfrm>
            <a:off x="173736" y="6338054"/>
            <a:ext cx="1377300" cy="369332"/>
          </a:xfrm>
          <a:prstGeom prst="rect">
            <a:avLst/>
          </a:prstGeom>
          <a:noFill/>
        </p:spPr>
        <p:txBody>
          <a:bodyPr wrap="none" rtlCol="0">
            <a:spAutoFit/>
          </a:bodyPr>
          <a:lstStyle/>
          <a:p>
            <a:r>
              <a:rPr lang="en-US" dirty="0" smtClean="0">
                <a:solidFill>
                  <a:schemeClr val="bg1"/>
                </a:solidFill>
                <a:latin typeface="Arial Black" pitchFamily="34" charset="0"/>
              </a:rPr>
              <a:t>Acts 9:26</a:t>
            </a:r>
            <a:endParaRPr lang="en-US" dirty="0">
              <a:solidFill>
                <a:schemeClr val="bg1"/>
              </a:solidFill>
              <a:latin typeface="Arial Black" pitchFamily="34" charset="0"/>
            </a:endParaRPr>
          </a:p>
        </p:txBody>
      </p:sp>
    </p:spTree>
    <p:extLst>
      <p:ext uri="{BB962C8B-B14F-4D97-AF65-F5344CB8AC3E}">
        <p14:creationId xmlns:p14="http://schemas.microsoft.com/office/powerpoint/2010/main" val="421127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31" name="Picture 7" descr="C:\Users\Steven\AppData\Local\Microsoft\Windows\Temporary Internet Files\Content.IE5\FP0A746N\MC910216397[1].png"/>
          <p:cNvPicPr>
            <a:picLocks noChangeAspect="1" noChangeArrowheads="1"/>
          </p:cNvPicPr>
          <p:nvPr/>
        </p:nvPicPr>
        <p:blipFill rotWithShape="1">
          <a:blip r:embed="rId2">
            <a:extLst>
              <a:ext uri="{28A0092B-C50C-407E-A947-70E740481C1C}">
                <a14:useLocalDpi xmlns:a14="http://schemas.microsoft.com/office/drawing/2010/main" val="0"/>
              </a:ext>
            </a:extLst>
          </a:blip>
          <a:srcRect l="12075" r="11910" b="14025"/>
          <a:stretch/>
        </p:blipFill>
        <p:spPr bwMode="auto">
          <a:xfrm>
            <a:off x="237744" y="0"/>
            <a:ext cx="5172456" cy="17526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1874837"/>
            <a:ext cx="8229600" cy="4525963"/>
          </a:xfrm>
        </p:spPr>
        <p:txBody>
          <a:bodyPr>
            <a:noAutofit/>
          </a:bodyPr>
          <a:lstStyle/>
          <a:p>
            <a:pPr marL="624078" indent="-514350">
              <a:buFont typeface="+mj-lt"/>
              <a:buAutoNum type="arabicPeriod"/>
            </a:pPr>
            <a:r>
              <a:rPr lang="en-US" sz="3200" dirty="0" smtClean="0"/>
              <a:t>Loves Jesus and hates error</a:t>
            </a:r>
          </a:p>
          <a:p>
            <a:pPr marL="624078" indent="-514350">
              <a:buFont typeface="+mj-lt"/>
              <a:buAutoNum type="arabicPeriod"/>
            </a:pPr>
            <a:r>
              <a:rPr lang="en-US" sz="3200" dirty="0" smtClean="0"/>
              <a:t>Loves the brethren enough to exhort, warn and discipline</a:t>
            </a:r>
          </a:p>
          <a:p>
            <a:pPr marL="624078" indent="-514350">
              <a:buFont typeface="+mj-lt"/>
              <a:buAutoNum type="arabicPeriod"/>
            </a:pPr>
            <a:r>
              <a:rPr lang="en-US" sz="3200" dirty="0" smtClean="0"/>
              <a:t>Emphasizes the Bible as the rule</a:t>
            </a:r>
          </a:p>
          <a:p>
            <a:pPr marL="624078" indent="-514350">
              <a:buFont typeface="+mj-lt"/>
              <a:buAutoNum type="arabicPeriod"/>
            </a:pPr>
            <a:r>
              <a:rPr lang="en-US" sz="3200" dirty="0"/>
              <a:t>D</a:t>
            </a:r>
            <a:r>
              <a:rPr lang="en-US" sz="3200" dirty="0" smtClean="0"/>
              <a:t>emands the whole truth</a:t>
            </a:r>
          </a:p>
          <a:p>
            <a:pPr marL="624078" indent="-514350">
              <a:buFont typeface="+mj-lt"/>
              <a:buAutoNum type="arabicPeriod"/>
            </a:pPr>
            <a:r>
              <a:rPr lang="en-US" sz="3200" dirty="0" smtClean="0"/>
              <a:t>Worships is in spirit and truth</a:t>
            </a:r>
          </a:p>
          <a:p>
            <a:pPr marL="624078" indent="-514350">
              <a:buFont typeface="+mj-lt"/>
              <a:buAutoNum type="arabicPeriod"/>
            </a:pPr>
            <a:r>
              <a:rPr lang="en-US" sz="3200" dirty="0" smtClean="0"/>
              <a:t>Evangelistic</a:t>
            </a:r>
          </a:p>
          <a:p>
            <a:pPr marL="624078" indent="-514350">
              <a:buFont typeface="+mj-lt"/>
              <a:buAutoNum type="arabicPeriod"/>
            </a:pPr>
            <a:r>
              <a:rPr lang="en-US" sz="3200" dirty="0" smtClean="0"/>
              <a:t>Respects authority</a:t>
            </a:r>
          </a:p>
          <a:p>
            <a:pPr marL="624078" indent="-514350">
              <a:buFont typeface="+mj-lt"/>
              <a:buAutoNum type="arabicPeriod"/>
            </a:pPr>
            <a:endParaRPr lang="en-US" sz="3200" dirty="0" smtClean="0"/>
          </a:p>
          <a:p>
            <a:pPr marL="624078" indent="-514350">
              <a:buFont typeface="+mj-lt"/>
              <a:buAutoNum type="arabicPeriod"/>
            </a:pPr>
            <a:endParaRPr lang="en-US" sz="3200" dirty="0" smtClean="0"/>
          </a:p>
          <a:p>
            <a:pPr marL="624078" indent="-514350">
              <a:buFont typeface="+mj-lt"/>
              <a:buAutoNum type="arabicPeriod"/>
            </a:pPr>
            <a:endParaRPr lang="en-US" sz="3200" dirty="0" smtClean="0"/>
          </a:p>
          <a:p>
            <a:pPr marL="624078" indent="-514350">
              <a:buFont typeface="+mj-lt"/>
              <a:buAutoNum type="arabicPeriod"/>
            </a:pPr>
            <a:endParaRPr lang="en-US" sz="3200" dirty="0" smtClean="0"/>
          </a:p>
          <a:p>
            <a:pPr marL="624078" indent="-514350">
              <a:buFont typeface="+mj-lt"/>
              <a:buAutoNum type="arabicPeriod"/>
            </a:pPr>
            <a:endParaRPr lang="en-US" sz="3200" dirty="0" smtClean="0"/>
          </a:p>
          <a:p>
            <a:pPr marL="624078" indent="-514350">
              <a:buFont typeface="+mj-lt"/>
              <a:buAutoNum type="arabicPeriod"/>
            </a:pPr>
            <a:endParaRPr lang="en-US" sz="3200" dirty="0"/>
          </a:p>
        </p:txBody>
      </p:sp>
      <p:sp>
        <p:nvSpPr>
          <p:cNvPr id="3" name="Title 2"/>
          <p:cNvSpPr>
            <a:spLocks noGrp="1"/>
          </p:cNvSpPr>
          <p:nvPr>
            <p:ph type="title"/>
          </p:nvPr>
        </p:nvSpPr>
        <p:spPr/>
        <p:txBody>
          <a:bodyPr>
            <a:normAutofit/>
          </a:bodyPr>
          <a:lstStyle/>
          <a:p>
            <a:r>
              <a:rPr lang="en-US" sz="4400" dirty="0" smtClean="0"/>
              <a:t>A Sound Church:</a:t>
            </a:r>
            <a:endParaRPr lang="en-US" sz="4400" dirty="0"/>
          </a:p>
        </p:txBody>
      </p:sp>
    </p:spTree>
    <p:extLst>
      <p:ext uri="{BB962C8B-B14F-4D97-AF65-F5344CB8AC3E}">
        <p14:creationId xmlns:p14="http://schemas.microsoft.com/office/powerpoint/2010/main" val="23404729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What Does Jesus Require of Me To Give The Church of Which I Am A Member?</a:t>
            </a:r>
            <a:endParaRPr lang="en-US" sz="3200" dirty="0"/>
          </a:p>
        </p:txBody>
      </p:sp>
      <p:sp>
        <p:nvSpPr>
          <p:cNvPr id="3" name="Title 2"/>
          <p:cNvSpPr>
            <a:spLocks noGrp="1"/>
          </p:cNvSpPr>
          <p:nvPr>
            <p:ph type="title"/>
          </p:nvPr>
        </p:nvSpPr>
        <p:spPr/>
        <p:txBody>
          <a:bodyPr/>
          <a:lstStyle/>
          <a:p>
            <a:r>
              <a:rPr lang="en-US" dirty="0" smtClean="0"/>
              <a:t>In The Final Lesson:</a:t>
            </a:r>
            <a:endParaRPr lang="en-US" dirty="0"/>
          </a:p>
        </p:txBody>
      </p:sp>
      <p:pic>
        <p:nvPicPr>
          <p:cNvPr id="2053" name="Picture 5" descr="C:\Users\Steven\AppData\Local\Microsoft\Windows\Temporary Internet Files\Content.IE5\U9UDB8EU\MC90011084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2667000"/>
            <a:ext cx="3388157" cy="33626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4403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4">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3087688" y="1146175"/>
            <a:ext cx="29686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569313" y="685800"/>
            <a:ext cx="8229600" cy="4191000"/>
          </a:xfrm>
        </p:spPr>
        <p:txBody>
          <a:bodyPr/>
          <a:lstStyle/>
          <a:p>
            <a:r>
              <a:rPr lang="en-US" sz="4400" b="1" spc="50" dirty="0" smtClean="0">
                <a:ln w="12700" cmpd="sng">
                  <a:solidFill>
                    <a:sysClr val="windowText" lastClr="000000"/>
                  </a:solidFill>
                  <a:prstDash val="solid"/>
                </a:ln>
                <a:solidFill>
                  <a:schemeClr val="accent1"/>
                </a:solidFill>
                <a:effectLst>
                  <a:glow rad="76200">
                    <a:schemeClr val="accent1">
                      <a:satMod val="175000"/>
                      <a:alpha val="38000"/>
                    </a:schemeClr>
                  </a:glow>
                </a:effectLst>
              </a:rPr>
              <a:t>If Jesus </a:t>
            </a:r>
            <a:r>
              <a:rPr lang="en-US" sz="4400" b="1" spc="50" dirty="0" smtClean="0">
                <a:ln w="12700" cmpd="sng">
                  <a:solidFill>
                    <a:sysClr val="windowText" lastClr="000000"/>
                  </a:solidFill>
                  <a:prstDash val="solid"/>
                </a:ln>
                <a:solidFill>
                  <a:schemeClr val="accent6">
                    <a:tint val="1000"/>
                  </a:schemeClr>
                </a:solidFill>
                <a:effectLst>
                  <a:glow rad="76200">
                    <a:schemeClr val="accent1">
                      <a:satMod val="175000"/>
                      <a:alpha val="38000"/>
                    </a:schemeClr>
                  </a:glow>
                </a:effectLst>
              </a:rPr>
              <a:t/>
            </a:r>
            <a:br>
              <a:rPr lang="en-US" sz="4400" b="1" spc="50" dirty="0" smtClean="0">
                <a:ln w="12700" cmpd="sng">
                  <a:solidFill>
                    <a:sysClr val="windowText" lastClr="000000"/>
                  </a:solidFill>
                  <a:prstDash val="solid"/>
                </a:ln>
                <a:solidFill>
                  <a:schemeClr val="accent6">
                    <a:tint val="1000"/>
                  </a:schemeClr>
                </a:solidFill>
                <a:effectLst>
                  <a:glow rad="76200">
                    <a:schemeClr val="accent1">
                      <a:satMod val="175000"/>
                      <a:alpha val="38000"/>
                    </a:schemeClr>
                  </a:glow>
                </a:effectLst>
              </a:rPr>
            </a:br>
            <a:r>
              <a:rPr lang="en-US" sz="5400" b="1" spc="50" dirty="0" smtClean="0">
                <a:ln w="12700" cmpd="sng">
                  <a:solidFill>
                    <a:sysClr val="windowText" lastClr="000000"/>
                  </a:solidFill>
                  <a:prstDash val="solid"/>
                </a:ln>
                <a:solidFill>
                  <a:srgbClr val="FF0000"/>
                </a:solidFill>
                <a:effectLst>
                  <a:glow rad="76200">
                    <a:schemeClr val="accent1">
                      <a:satMod val="175000"/>
                      <a:alpha val="38000"/>
                    </a:schemeClr>
                  </a:glow>
                </a:effectLst>
                <a:latin typeface="Bloody" pitchFamily="2" charset="0"/>
              </a:rPr>
              <a:t>Died On A Cruel Cross </a:t>
            </a:r>
            <a:r>
              <a:rPr lang="en-US" sz="4400" b="1" spc="50" dirty="0" smtClean="0">
                <a:ln w="12700" cmpd="sng">
                  <a:solidFill>
                    <a:sysClr val="windowText" lastClr="000000"/>
                  </a:solidFill>
                  <a:prstDash val="solid"/>
                </a:ln>
                <a:solidFill>
                  <a:srgbClr val="FF0000"/>
                </a:solidFill>
                <a:effectLst>
                  <a:glow rad="76200">
                    <a:schemeClr val="accent1">
                      <a:satMod val="175000"/>
                      <a:alpha val="38000"/>
                    </a:schemeClr>
                  </a:glow>
                </a:effectLst>
                <a:latin typeface="Bloody" pitchFamily="2" charset="0"/>
              </a:rPr>
              <a:t/>
            </a:r>
            <a:br>
              <a:rPr lang="en-US" sz="4400" b="1" spc="50" dirty="0" smtClean="0">
                <a:ln w="12700" cmpd="sng">
                  <a:solidFill>
                    <a:sysClr val="windowText" lastClr="000000"/>
                  </a:solidFill>
                  <a:prstDash val="solid"/>
                </a:ln>
                <a:solidFill>
                  <a:srgbClr val="FF0000"/>
                </a:solidFill>
                <a:effectLst>
                  <a:glow rad="76200">
                    <a:schemeClr val="accent1">
                      <a:satMod val="175000"/>
                      <a:alpha val="38000"/>
                    </a:schemeClr>
                  </a:glow>
                </a:effectLst>
                <a:latin typeface="Bloody" pitchFamily="2" charset="0"/>
              </a:rPr>
            </a:br>
            <a:r>
              <a:rPr lang="en-US" sz="3600" b="1" spc="50" dirty="0" smtClean="0">
                <a:ln w="12700" cmpd="sng">
                  <a:solidFill>
                    <a:sysClr val="windowText" lastClr="000000"/>
                  </a:solidFill>
                  <a:prstDash val="solid"/>
                </a:ln>
                <a:solidFill>
                  <a:schemeClr val="tx1"/>
                </a:solidFill>
                <a:effectLst>
                  <a:glow rad="76200">
                    <a:schemeClr val="accent2">
                      <a:lumMod val="50000"/>
                      <a:alpha val="38000"/>
                    </a:schemeClr>
                  </a:glow>
                </a:effectLst>
              </a:rPr>
              <a:t>So That I Can Be A Member Of </a:t>
            </a:r>
            <a:r>
              <a:rPr lang="en-US" b="1" spc="50" dirty="0" smtClean="0">
                <a:ln w="12700" cmpd="sng">
                  <a:solidFill>
                    <a:sysClr val="windowText" lastClr="000000"/>
                  </a:solidFill>
                  <a:prstDash val="solid"/>
                </a:ln>
                <a:solidFill>
                  <a:schemeClr val="accent6">
                    <a:tint val="1000"/>
                  </a:schemeClr>
                </a:solidFill>
                <a:effectLst>
                  <a:glow rad="76200">
                    <a:schemeClr val="accent1">
                      <a:satMod val="175000"/>
                      <a:alpha val="38000"/>
                    </a:schemeClr>
                  </a:glow>
                </a:effectLst>
              </a:rPr>
              <a:t>HIS SPIRITUAL BODY, </a:t>
            </a:r>
            <a:r>
              <a:rPr lang="en-US" sz="4400" b="1" spc="50" dirty="0" smtClean="0">
                <a:ln w="12700" cmpd="sng">
                  <a:solidFill>
                    <a:sysClr val="windowText" lastClr="000000"/>
                  </a:solidFill>
                  <a:prstDash val="solid"/>
                </a:ln>
                <a:solidFill>
                  <a:schemeClr val="accent1"/>
                </a:solidFill>
                <a:effectLst>
                  <a:glow rad="76200">
                    <a:schemeClr val="accent1">
                      <a:satMod val="175000"/>
                      <a:alpha val="38000"/>
                    </a:schemeClr>
                  </a:glow>
                </a:effectLst>
              </a:rPr>
              <a:t>Shouldn’t I Want To Be Actively Joined To A Local Body Of Believers?</a:t>
            </a:r>
            <a:endParaRPr lang="en-US" sz="4400" b="1" spc="50" dirty="0">
              <a:ln w="12700" cmpd="sng">
                <a:solidFill>
                  <a:sysClr val="windowText" lastClr="000000"/>
                </a:solidFill>
                <a:prstDash val="solid"/>
              </a:ln>
              <a:solidFill>
                <a:schemeClr val="accent1"/>
              </a:solidFill>
              <a:effectLst>
                <a:glow rad="76200">
                  <a:schemeClr val="accent1">
                    <a:satMod val="175000"/>
                    <a:alpha val="38000"/>
                  </a:schemeClr>
                </a:glow>
              </a:effectLst>
            </a:endParaRPr>
          </a:p>
        </p:txBody>
      </p:sp>
      <p:sp>
        <p:nvSpPr>
          <p:cNvPr id="5" name="Text Placeholder 4"/>
          <p:cNvSpPr>
            <a:spLocks noGrp="1"/>
          </p:cNvSpPr>
          <p:nvPr>
            <p:ph type="body" idx="1"/>
          </p:nvPr>
        </p:nvSpPr>
        <p:spPr>
          <a:xfrm>
            <a:off x="685800" y="5357813"/>
            <a:ext cx="7772400" cy="1042987"/>
          </a:xfrm>
        </p:spPr>
        <p:txBody>
          <a:bodyPr>
            <a:normAutofit fontScale="92500"/>
          </a:bodyPr>
          <a:lstStyle/>
          <a:p>
            <a:r>
              <a:rPr lang="en-US" dirty="0" smtClean="0">
                <a:effectLst>
                  <a:glow rad="355600">
                    <a:srgbClr val="C00000">
                      <a:alpha val="86000"/>
                    </a:srgbClr>
                  </a:glow>
                </a:effectLst>
                <a:latin typeface="+mj-lt"/>
              </a:rPr>
              <a:t>Ephesians 5:30, “For we are MEMBERS of His BODY, of His flesh and of His bones.”</a:t>
            </a:r>
            <a:endParaRPr lang="en-US" dirty="0">
              <a:effectLst>
                <a:glow rad="355600">
                  <a:srgbClr val="C00000">
                    <a:alpha val="86000"/>
                  </a:srgbClr>
                </a:glow>
              </a:effectLst>
              <a:latin typeface="+mj-lt"/>
            </a:endParaRPr>
          </a:p>
        </p:txBody>
      </p:sp>
    </p:spTree>
    <p:extLst>
      <p:ext uri="{BB962C8B-B14F-4D97-AF65-F5344CB8AC3E}">
        <p14:creationId xmlns:p14="http://schemas.microsoft.com/office/powerpoint/2010/main" val="3110356929"/>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25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12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a:t>
            </a:r>
            <a:b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5400" dirty="0" smtClean="0">
                <a:ln w="10160">
                  <a:solidFill>
                    <a:schemeClr val="accent1"/>
                  </a:solidFill>
                  <a:prstDash val="solid"/>
                </a:ln>
                <a:solidFill>
                  <a:srgbClr val="FFFFFF"/>
                </a:solidFill>
                <a:effectLst>
                  <a:outerShdw blurRad="38100" dist="32000" dir="5400000" algn="tl">
                    <a:srgbClr val="000000">
                      <a:alpha val="30000"/>
                    </a:srgbClr>
                  </a:outerShdw>
                </a:effectLst>
              </a:rPr>
              <a:t>KIND OF CHURCH </a:t>
            </a: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Does Jesus Want Me To Be A Member Of?</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8365419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709928"/>
            <a:ext cx="8229600" cy="2023872"/>
          </a:xfrm>
        </p:spPr>
        <p:txBody>
          <a:bodyPr>
            <a:noAutofit/>
          </a:bodyPr>
          <a:lstStyle/>
          <a:p>
            <a:pPr marL="624078" indent="-514350">
              <a:buFont typeface="+mj-lt"/>
              <a:buAutoNum type="arabicPeriod"/>
            </a:pPr>
            <a:r>
              <a:rPr lang="en-US" sz="3200" dirty="0" smtClean="0"/>
              <a:t>One that loves Jesus and hates </a:t>
            </a:r>
            <a:r>
              <a:rPr lang="en-US" sz="3200" dirty="0"/>
              <a:t>error </a:t>
            </a:r>
            <a:r>
              <a:rPr lang="en-US" sz="3200" spc="-300" dirty="0" smtClean="0"/>
              <a:t>(Prov</a:t>
            </a:r>
            <a:r>
              <a:rPr lang="en-US" sz="3200" spc="-300" dirty="0"/>
              <a:t>. </a:t>
            </a:r>
            <a:r>
              <a:rPr lang="en-US" sz="3200" spc="-300" dirty="0" smtClean="0"/>
              <a:t>23:23; Jn. 8:42; 14:23; 1 Cor. 16:22)</a:t>
            </a:r>
          </a:p>
        </p:txBody>
      </p:sp>
      <p:sp>
        <p:nvSpPr>
          <p:cNvPr id="4" name="Title 3"/>
          <p:cNvSpPr>
            <a:spLocks noGrp="1"/>
          </p:cNvSpPr>
          <p:nvPr>
            <p:ph type="title"/>
          </p:nvPr>
        </p:nvSpPr>
        <p:spPr>
          <a:xfrm>
            <a:off x="457200" y="274638"/>
            <a:ext cx="8305800" cy="1143000"/>
          </a:xfrm>
        </p:spPr>
        <p:txBody>
          <a:bodyPr>
            <a:normAutofit fontScale="90000"/>
          </a:bodyPr>
          <a:lstStyle/>
          <a:p>
            <a:r>
              <a:rPr lang="en-US" dirty="0" smtClean="0"/>
              <a:t>What Kind Of Congregation Does Jesus Want Me To Be Joined To?</a:t>
            </a:r>
            <a:endParaRPr lang="en-US" dirty="0"/>
          </a:p>
        </p:txBody>
      </p:sp>
      <p:sp>
        <p:nvSpPr>
          <p:cNvPr id="2" name="TextBox 1"/>
          <p:cNvSpPr txBox="1"/>
          <p:nvPr/>
        </p:nvSpPr>
        <p:spPr>
          <a:xfrm>
            <a:off x="173736" y="6338054"/>
            <a:ext cx="1377300" cy="369332"/>
          </a:xfrm>
          <a:prstGeom prst="rect">
            <a:avLst/>
          </a:prstGeom>
          <a:noFill/>
        </p:spPr>
        <p:txBody>
          <a:bodyPr wrap="none" rtlCol="0">
            <a:spAutoFit/>
          </a:bodyPr>
          <a:lstStyle/>
          <a:p>
            <a:r>
              <a:rPr lang="en-US" dirty="0" smtClean="0">
                <a:solidFill>
                  <a:schemeClr val="bg1"/>
                </a:solidFill>
                <a:latin typeface="Arial Black" pitchFamily="34" charset="0"/>
              </a:rPr>
              <a:t>Acts 9:26</a:t>
            </a:r>
            <a:endParaRPr lang="en-US" dirty="0">
              <a:solidFill>
                <a:schemeClr val="bg1"/>
              </a:solidFill>
              <a:latin typeface="Arial Black" pitchFamily="34" charset="0"/>
            </a:endParaRPr>
          </a:p>
        </p:txBody>
      </p:sp>
      <p:sp>
        <p:nvSpPr>
          <p:cNvPr id="9" name="TextBox 8"/>
          <p:cNvSpPr txBox="1"/>
          <p:nvPr/>
        </p:nvSpPr>
        <p:spPr>
          <a:xfrm>
            <a:off x="862387" y="5410200"/>
            <a:ext cx="3589304" cy="830997"/>
          </a:xfrm>
          <a:prstGeom prst="rect">
            <a:avLst/>
          </a:prstGeom>
          <a:noFill/>
        </p:spPr>
        <p:txBody>
          <a:bodyPr wrap="square" rtlCol="0">
            <a:spAutoFit/>
          </a:bodyPr>
          <a:lstStyle/>
          <a:p>
            <a:pPr algn="ctr"/>
            <a:r>
              <a:rPr lang="en-US" sz="2400" dirty="0" smtClean="0"/>
              <a:t>works, endurance, abhorrence of error</a:t>
            </a:r>
            <a:endParaRPr lang="en-US" sz="2400" dirty="0"/>
          </a:p>
        </p:txBody>
      </p:sp>
      <p:sp>
        <p:nvSpPr>
          <p:cNvPr id="10" name="TextBox 9"/>
          <p:cNvSpPr txBox="1"/>
          <p:nvPr/>
        </p:nvSpPr>
        <p:spPr>
          <a:xfrm>
            <a:off x="4716496" y="5410200"/>
            <a:ext cx="3589304" cy="461665"/>
          </a:xfrm>
          <a:prstGeom prst="rect">
            <a:avLst/>
          </a:prstGeom>
          <a:noFill/>
        </p:spPr>
        <p:txBody>
          <a:bodyPr wrap="square" rtlCol="0">
            <a:spAutoFit/>
          </a:bodyPr>
          <a:lstStyle/>
          <a:p>
            <a:pPr algn="ctr"/>
            <a:r>
              <a:rPr lang="en-US" sz="2400" dirty="0" smtClean="0"/>
              <a:t>left first love</a:t>
            </a:r>
            <a:endParaRPr lang="en-US" sz="2400" dirty="0"/>
          </a:p>
        </p:txBody>
      </p:sp>
      <p:grpSp>
        <p:nvGrpSpPr>
          <p:cNvPr id="13" name="Group 12"/>
          <p:cNvGrpSpPr/>
          <p:nvPr/>
        </p:nvGrpSpPr>
        <p:grpSpPr>
          <a:xfrm>
            <a:off x="838200" y="3581400"/>
            <a:ext cx="7416304" cy="1828800"/>
            <a:chOff x="838200" y="3657600"/>
            <a:chExt cx="7416304" cy="1828800"/>
          </a:xfrm>
        </p:grpSpPr>
        <p:sp>
          <p:nvSpPr>
            <p:cNvPr id="3" name="TextBox 2"/>
            <p:cNvSpPr txBox="1"/>
            <p:nvPr/>
          </p:nvSpPr>
          <p:spPr>
            <a:xfrm>
              <a:off x="838200" y="3657600"/>
              <a:ext cx="3613490" cy="584775"/>
            </a:xfrm>
            <a:prstGeom prst="rect">
              <a:avLst/>
            </a:prstGeom>
            <a:noFill/>
          </p:spPr>
          <p:txBody>
            <a:bodyPr wrap="none" rtlCol="0">
              <a:spAutoFit/>
            </a:bodyPr>
            <a:lstStyle/>
            <a:p>
              <a:r>
                <a:rPr lang="en-US" sz="3200" b="1" dirty="0" smtClean="0"/>
                <a:t>COMMENDATION</a:t>
              </a:r>
              <a:endParaRPr lang="en-US" sz="3200" b="1" dirty="0"/>
            </a:p>
          </p:txBody>
        </p:sp>
        <p:sp>
          <p:nvSpPr>
            <p:cNvPr id="6" name="TextBox 5"/>
            <p:cNvSpPr txBox="1"/>
            <p:nvPr/>
          </p:nvSpPr>
          <p:spPr>
            <a:xfrm>
              <a:off x="4692310" y="3657600"/>
              <a:ext cx="3562194" cy="584775"/>
            </a:xfrm>
            <a:prstGeom prst="rect">
              <a:avLst/>
            </a:prstGeom>
            <a:noFill/>
          </p:spPr>
          <p:txBody>
            <a:bodyPr wrap="none" rtlCol="0">
              <a:spAutoFit/>
            </a:bodyPr>
            <a:lstStyle/>
            <a:p>
              <a:r>
                <a:rPr lang="en-US" sz="3200" b="1" dirty="0" smtClean="0"/>
                <a:t>CONDEMNATION</a:t>
              </a:r>
              <a:endParaRPr lang="en-US" sz="3200" b="1" dirty="0"/>
            </a:p>
          </p:txBody>
        </p:sp>
        <p:sp>
          <p:nvSpPr>
            <p:cNvPr id="7" name="Down Arrow 6"/>
            <p:cNvSpPr/>
            <p:nvPr/>
          </p:nvSpPr>
          <p:spPr>
            <a:xfrm>
              <a:off x="5978107" y="4408003"/>
              <a:ext cx="9906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7"/>
            <p:cNvSpPr/>
            <p:nvPr/>
          </p:nvSpPr>
          <p:spPr>
            <a:xfrm>
              <a:off x="2149645" y="4419600"/>
              <a:ext cx="9906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791200" y="4267200"/>
              <a:ext cx="1382110"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2:4, 5 </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p:txBody>
        </p:sp>
        <p:sp>
          <p:nvSpPr>
            <p:cNvPr id="12" name="TextBox 11"/>
            <p:cNvSpPr txBox="1"/>
            <p:nvPr/>
          </p:nvSpPr>
          <p:spPr>
            <a:xfrm>
              <a:off x="1732073" y="4267200"/>
              <a:ext cx="1925527"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pitchFamily="34" charset="0"/>
                </a:rPr>
                <a:t>2:2, 3, 6 </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pitchFamily="34" charset="0"/>
              </a:endParaRPr>
            </a:p>
          </p:txBody>
        </p:sp>
      </p:grpSp>
      <p:sp>
        <p:nvSpPr>
          <p:cNvPr id="14" name="TextBox 13"/>
          <p:cNvSpPr txBox="1"/>
          <p:nvPr/>
        </p:nvSpPr>
        <p:spPr>
          <a:xfrm>
            <a:off x="838200" y="2819400"/>
            <a:ext cx="3578224" cy="830997"/>
          </a:xfrm>
          <a:prstGeom prst="rect">
            <a:avLst/>
          </a:prstGeom>
          <a:noFill/>
        </p:spPr>
        <p:txBody>
          <a:bodyPr wrap="none" rtlCol="0">
            <a:spAutoFit/>
          </a:bodyPr>
          <a:lstStyle/>
          <a:p>
            <a:r>
              <a:rPr lang="en-US" sz="4800" spc="600" dirty="0" smtClean="0">
                <a:solidFill>
                  <a:schemeClr val="accent1"/>
                </a:solidFill>
                <a:latin typeface="Bradley Hand ITC" pitchFamily="66" charset="0"/>
              </a:rPr>
              <a:t>EPHESUS</a:t>
            </a:r>
            <a:endParaRPr lang="en-US" sz="4800" spc="600" dirty="0">
              <a:solidFill>
                <a:schemeClr val="accent1"/>
              </a:solidFill>
              <a:latin typeface="Bradley Hand ITC" pitchFamily="66" charset="0"/>
            </a:endParaRPr>
          </a:p>
        </p:txBody>
      </p:sp>
      <p:cxnSp>
        <p:nvCxnSpPr>
          <p:cNvPr id="16" name="Straight Connector 15"/>
          <p:cNvCxnSpPr/>
          <p:nvPr/>
        </p:nvCxnSpPr>
        <p:spPr>
          <a:xfrm>
            <a:off x="0" y="2743200"/>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par>
                                <p:cTn id="12" presetID="16" presetClass="entr" presetSubtype="21"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par>
                          <p:cTn id="15" fill="hold">
                            <p:stCondLst>
                              <p:cond delay="1600"/>
                            </p:stCondLst>
                            <p:childTnLst>
                              <p:par>
                                <p:cTn id="16" presetID="22" presetClass="entr" presetSubtype="1"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up)">
                                      <p:cBhvr>
                                        <p:cTn id="18" dur="125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P spid="10"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330891"/>
          </a:xfrm>
        </p:spPr>
        <p:txBody>
          <a:bodyPr>
            <a:normAutofit/>
          </a:bodyPr>
          <a:lstStyle/>
          <a:p>
            <a:pPr marL="852678" indent="-742950">
              <a:buFont typeface="+mj-lt"/>
              <a:buAutoNum type="arabicPeriod"/>
            </a:pPr>
            <a:r>
              <a:rPr lang="en-US" sz="4000" dirty="0" smtClean="0"/>
              <a:t>Remember</a:t>
            </a:r>
          </a:p>
          <a:p>
            <a:pPr marL="852678" indent="-742950">
              <a:buFont typeface="+mj-lt"/>
              <a:buAutoNum type="arabicPeriod"/>
            </a:pPr>
            <a:r>
              <a:rPr lang="en-US" sz="4000" dirty="0" smtClean="0"/>
              <a:t>Repent</a:t>
            </a:r>
          </a:p>
          <a:p>
            <a:pPr marL="852678" indent="-742950">
              <a:buFont typeface="+mj-lt"/>
              <a:buAutoNum type="arabicPeriod"/>
            </a:pPr>
            <a:r>
              <a:rPr lang="en-US" sz="4000" dirty="0" smtClean="0"/>
              <a:t>Do</a:t>
            </a:r>
            <a:endParaRPr lang="en-US" sz="4000" dirty="0"/>
          </a:p>
        </p:txBody>
      </p:sp>
      <p:sp>
        <p:nvSpPr>
          <p:cNvPr id="3" name="Title 2"/>
          <p:cNvSpPr>
            <a:spLocks noGrp="1"/>
          </p:cNvSpPr>
          <p:nvPr>
            <p:ph type="title"/>
          </p:nvPr>
        </p:nvSpPr>
        <p:spPr/>
        <p:txBody>
          <a:bodyPr>
            <a:noAutofit/>
          </a:bodyPr>
          <a:lstStyle/>
          <a:p>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Solution:</a:t>
            </a:r>
            <a:endParaRPr lang="en-US" sz="7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Box 3"/>
          <p:cNvSpPr txBox="1"/>
          <p:nvPr/>
        </p:nvSpPr>
        <p:spPr>
          <a:xfrm>
            <a:off x="4572000" y="1615619"/>
            <a:ext cx="4267200" cy="470898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000" dirty="0" smtClean="0"/>
              <a:t>“</a:t>
            </a:r>
            <a:r>
              <a:rPr lang="en-US" sz="3000" dirty="0" smtClean="0">
                <a:solidFill>
                  <a:srgbClr val="C00000"/>
                </a:solidFill>
              </a:rPr>
              <a:t>Remember</a:t>
            </a:r>
            <a:r>
              <a:rPr lang="en-US" sz="3000" dirty="0" smtClean="0"/>
              <a:t> </a:t>
            </a:r>
            <a:r>
              <a:rPr lang="en-US" sz="3000" dirty="0"/>
              <a:t>therefore from where you have fallen; </a:t>
            </a:r>
            <a:r>
              <a:rPr lang="en-US" sz="3000" dirty="0">
                <a:solidFill>
                  <a:srgbClr val="C00000"/>
                </a:solidFill>
              </a:rPr>
              <a:t>repent</a:t>
            </a:r>
            <a:r>
              <a:rPr lang="en-US" sz="3000" dirty="0"/>
              <a:t> and </a:t>
            </a:r>
            <a:r>
              <a:rPr lang="en-US" sz="3000" dirty="0">
                <a:solidFill>
                  <a:srgbClr val="C00000"/>
                </a:solidFill>
              </a:rPr>
              <a:t>do</a:t>
            </a:r>
            <a:r>
              <a:rPr lang="en-US" sz="3000" dirty="0"/>
              <a:t> the first works, or else I will come to you quickly and remove your lampstand from its place—unless you </a:t>
            </a:r>
            <a:r>
              <a:rPr lang="en-US" sz="3000" dirty="0" smtClean="0"/>
              <a:t>repent” (Rev. 2:5)</a:t>
            </a:r>
            <a:endParaRPr lang="en-US" sz="3000" dirty="0"/>
          </a:p>
        </p:txBody>
      </p:sp>
      <p:sp>
        <p:nvSpPr>
          <p:cNvPr id="5" name="TextBox 4"/>
          <p:cNvSpPr txBox="1"/>
          <p:nvPr/>
        </p:nvSpPr>
        <p:spPr>
          <a:xfrm>
            <a:off x="1371600" y="3581400"/>
            <a:ext cx="2767104" cy="707886"/>
          </a:xfrm>
          <a:prstGeom prst="rect">
            <a:avLst/>
          </a:prstGeom>
          <a:noFill/>
        </p:spPr>
        <p:txBody>
          <a:bodyPr wrap="none" rtlCol="0">
            <a:spAutoFit/>
          </a:bodyPr>
          <a:lstStyle/>
          <a:p>
            <a:r>
              <a:rPr lang="en-US" sz="4000" dirty="0" smtClean="0">
                <a:solidFill>
                  <a:srgbClr val="00B050"/>
                </a:solidFill>
                <a:latin typeface="Bradley Hand ITC" pitchFamily="66" charset="0"/>
              </a:rPr>
              <a:t>First Works</a:t>
            </a:r>
            <a:endParaRPr lang="en-US" sz="4000" dirty="0">
              <a:solidFill>
                <a:srgbClr val="00B050"/>
              </a:solidFill>
              <a:latin typeface="Bradley Hand ITC" pitchFamily="66" charset="0"/>
            </a:endParaRPr>
          </a:p>
        </p:txBody>
      </p:sp>
      <mc:AlternateContent xmlns:mc="http://schemas.openxmlformats.org/markup-compatibility/2006" xmlns:p14="http://schemas.microsoft.com/office/powerpoint/2010/main">
        <mc:Choice Requires="p14">
          <p:contentPart p14:bwMode="auto" r:id="rId3">
            <p14:nvContentPartPr>
              <p14:cNvPr id="8" name="Ink 7"/>
              <p14:cNvContentPartPr/>
              <p14:nvPr/>
            </p14:nvContentPartPr>
            <p14:xfrm>
              <a:off x="5431032" y="3215160"/>
              <a:ext cx="1939320" cy="77040"/>
            </p14:xfrm>
          </p:contentPart>
        </mc:Choice>
        <mc:Fallback xmlns="">
          <p:pic>
            <p:nvPicPr>
              <p:cNvPr id="8" name="Ink 7"/>
              <p:cNvPicPr/>
              <p:nvPr/>
            </p:nvPicPr>
            <p:blipFill>
              <a:blip r:embed="rId4"/>
              <a:stretch>
                <a:fillRect/>
              </a:stretch>
            </p:blipFill>
            <p:spPr>
              <a:xfrm>
                <a:off x="5371272" y="3094920"/>
                <a:ext cx="2059200" cy="317160"/>
              </a:xfrm>
              <a:prstGeom prst="rect">
                <a:avLst/>
              </a:prstGeom>
            </p:spPr>
          </p:pic>
        </mc:Fallback>
      </mc:AlternateContent>
    </p:spTree>
    <p:extLst>
      <p:ext uri="{BB962C8B-B14F-4D97-AF65-F5344CB8AC3E}">
        <p14:creationId xmlns:p14="http://schemas.microsoft.com/office/powerpoint/2010/main" val="129623989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2" end="2"/>
                                            </p:txEl>
                                          </p:spTgt>
                                        </p:tgtEl>
                                      </p:cBhvr>
                                    </p:animEffect>
                                  </p:childTnLst>
                                </p:cTn>
                              </p:par>
                            </p:childTnLst>
                          </p:cTn>
                        </p:par>
                        <p:par>
                          <p:cTn id="24" fill="hold">
                            <p:stCondLst>
                              <p:cond delay="1000"/>
                            </p:stCondLst>
                            <p:childTnLst>
                              <p:par>
                                <p:cTn id="25" presetID="10" presetClass="entr" presetSubtype="0" fill="hold" grpId="0" nodeType="afterEffect">
                                  <p:stCondLst>
                                    <p:cond delay="0"/>
                                  </p:stCondLst>
                                  <p:iterate type="lt">
                                    <p:tmPct val="10000"/>
                                  </p:iterate>
                                  <p:childTnLst>
                                    <p:set>
                                      <p:cBhvr>
                                        <p:cTn id="26" dur="1" fill="hold">
                                          <p:stCondLst>
                                            <p:cond delay="0"/>
                                          </p:stCondLst>
                                        </p:cTn>
                                        <p:tgtEl>
                                          <p:spTgt spid="5"/>
                                        </p:tgtEl>
                                        <p:attrNameLst>
                                          <p:attrName>style.visibility</p:attrName>
                                        </p:attrNameLst>
                                      </p:cBhvr>
                                      <p:to>
                                        <p:strVal val="visible"/>
                                      </p:to>
                                    </p:set>
                                    <p:animEffect transition="in" filter="fade">
                                      <p:cBhvr>
                                        <p:cTn id="27" dur="1250"/>
                                        <p:tgtEl>
                                          <p:spTgt spid="5"/>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709928"/>
            <a:ext cx="8229600" cy="2023872"/>
          </a:xfrm>
        </p:spPr>
        <p:txBody>
          <a:bodyPr>
            <a:noAutofit/>
          </a:bodyPr>
          <a:lstStyle/>
          <a:p>
            <a:pPr marL="624078" indent="-514350">
              <a:buFont typeface="+mj-lt"/>
              <a:buAutoNum type="arabicPeriod"/>
            </a:pPr>
            <a:r>
              <a:rPr lang="en-US" sz="3200" dirty="0"/>
              <a:t>One that loves Jesus and hates error </a:t>
            </a:r>
            <a:r>
              <a:rPr lang="en-US" sz="3200" spc="-300" dirty="0"/>
              <a:t>(Prov. 23:23; Jn. 8:42; 14:23; 1 Cor. 16:22)</a:t>
            </a:r>
          </a:p>
        </p:txBody>
      </p:sp>
      <p:sp>
        <p:nvSpPr>
          <p:cNvPr id="4" name="Title 3"/>
          <p:cNvSpPr>
            <a:spLocks noGrp="1"/>
          </p:cNvSpPr>
          <p:nvPr>
            <p:ph type="title"/>
          </p:nvPr>
        </p:nvSpPr>
        <p:spPr>
          <a:xfrm>
            <a:off x="457200" y="274638"/>
            <a:ext cx="8305800" cy="1143000"/>
          </a:xfrm>
        </p:spPr>
        <p:txBody>
          <a:bodyPr>
            <a:normAutofit fontScale="90000"/>
          </a:bodyPr>
          <a:lstStyle/>
          <a:p>
            <a:r>
              <a:rPr lang="en-US" dirty="0" smtClean="0"/>
              <a:t>What Kind Of Congregation Does Jesus Want Me To Be Joined To?</a:t>
            </a:r>
            <a:endParaRPr lang="en-US" dirty="0"/>
          </a:p>
        </p:txBody>
      </p:sp>
      <p:sp>
        <p:nvSpPr>
          <p:cNvPr id="2" name="TextBox 1"/>
          <p:cNvSpPr txBox="1"/>
          <p:nvPr/>
        </p:nvSpPr>
        <p:spPr>
          <a:xfrm>
            <a:off x="173736" y="6338054"/>
            <a:ext cx="1377300" cy="369332"/>
          </a:xfrm>
          <a:prstGeom prst="rect">
            <a:avLst/>
          </a:prstGeom>
          <a:noFill/>
        </p:spPr>
        <p:txBody>
          <a:bodyPr wrap="none" rtlCol="0">
            <a:spAutoFit/>
          </a:bodyPr>
          <a:lstStyle/>
          <a:p>
            <a:r>
              <a:rPr lang="en-US" dirty="0" smtClean="0">
                <a:solidFill>
                  <a:prstClr val="white"/>
                </a:solidFill>
                <a:latin typeface="Arial Black" pitchFamily="34" charset="0"/>
              </a:rPr>
              <a:t>Acts 9:26</a:t>
            </a:r>
            <a:endParaRPr lang="en-US" dirty="0">
              <a:solidFill>
                <a:prstClr val="white"/>
              </a:solidFill>
              <a:latin typeface="Arial Black" pitchFamily="34" charset="0"/>
            </a:endParaRPr>
          </a:p>
        </p:txBody>
      </p:sp>
      <p:sp>
        <p:nvSpPr>
          <p:cNvPr id="9" name="TextBox 8"/>
          <p:cNvSpPr txBox="1"/>
          <p:nvPr/>
        </p:nvSpPr>
        <p:spPr>
          <a:xfrm>
            <a:off x="862387" y="5410200"/>
            <a:ext cx="3589304" cy="830997"/>
          </a:xfrm>
          <a:prstGeom prst="rect">
            <a:avLst/>
          </a:prstGeom>
          <a:noFill/>
        </p:spPr>
        <p:txBody>
          <a:bodyPr wrap="square" rtlCol="0">
            <a:spAutoFit/>
          </a:bodyPr>
          <a:lstStyle/>
          <a:p>
            <a:pPr algn="ctr"/>
            <a:r>
              <a:rPr lang="en-US" sz="2400" dirty="0" smtClean="0">
                <a:solidFill>
                  <a:prstClr val="black"/>
                </a:solidFill>
              </a:rPr>
              <a:t>works, love, service, faith and patience</a:t>
            </a:r>
            <a:endParaRPr lang="en-US" sz="2400" dirty="0">
              <a:solidFill>
                <a:prstClr val="black"/>
              </a:solidFill>
            </a:endParaRPr>
          </a:p>
        </p:txBody>
      </p:sp>
      <p:sp>
        <p:nvSpPr>
          <p:cNvPr id="10" name="TextBox 9"/>
          <p:cNvSpPr txBox="1"/>
          <p:nvPr/>
        </p:nvSpPr>
        <p:spPr>
          <a:xfrm>
            <a:off x="4716496" y="5410200"/>
            <a:ext cx="3589304" cy="461665"/>
          </a:xfrm>
          <a:prstGeom prst="rect">
            <a:avLst/>
          </a:prstGeom>
          <a:noFill/>
        </p:spPr>
        <p:txBody>
          <a:bodyPr wrap="square" rtlCol="0">
            <a:spAutoFit/>
          </a:bodyPr>
          <a:lstStyle/>
          <a:p>
            <a:pPr algn="ctr"/>
            <a:r>
              <a:rPr lang="en-US" sz="2400" dirty="0">
                <a:solidFill>
                  <a:prstClr val="black"/>
                </a:solidFill>
              </a:rPr>
              <a:t>a</a:t>
            </a:r>
            <a:r>
              <a:rPr lang="en-US" sz="2400" dirty="0" smtClean="0">
                <a:solidFill>
                  <a:prstClr val="black"/>
                </a:solidFill>
              </a:rPr>
              <a:t>llowing error</a:t>
            </a:r>
            <a:endParaRPr lang="en-US" sz="2400" dirty="0">
              <a:solidFill>
                <a:prstClr val="black"/>
              </a:solidFill>
            </a:endParaRPr>
          </a:p>
        </p:txBody>
      </p:sp>
      <p:grpSp>
        <p:nvGrpSpPr>
          <p:cNvPr id="13" name="Group 12"/>
          <p:cNvGrpSpPr/>
          <p:nvPr/>
        </p:nvGrpSpPr>
        <p:grpSpPr>
          <a:xfrm>
            <a:off x="838200" y="3581400"/>
            <a:ext cx="7416304" cy="1828800"/>
            <a:chOff x="838200" y="3657600"/>
            <a:chExt cx="7416304" cy="1828800"/>
          </a:xfrm>
        </p:grpSpPr>
        <p:sp>
          <p:nvSpPr>
            <p:cNvPr id="3" name="TextBox 2"/>
            <p:cNvSpPr txBox="1"/>
            <p:nvPr/>
          </p:nvSpPr>
          <p:spPr>
            <a:xfrm>
              <a:off x="838200" y="3657600"/>
              <a:ext cx="3613490" cy="584775"/>
            </a:xfrm>
            <a:prstGeom prst="rect">
              <a:avLst/>
            </a:prstGeom>
            <a:noFill/>
          </p:spPr>
          <p:txBody>
            <a:bodyPr wrap="none" rtlCol="0">
              <a:spAutoFit/>
            </a:bodyPr>
            <a:lstStyle/>
            <a:p>
              <a:r>
                <a:rPr lang="en-US" sz="3200" b="1" dirty="0" smtClean="0">
                  <a:solidFill>
                    <a:prstClr val="black"/>
                  </a:solidFill>
                </a:rPr>
                <a:t>COMMENDATION</a:t>
              </a:r>
              <a:endParaRPr lang="en-US" sz="3200" b="1" dirty="0">
                <a:solidFill>
                  <a:prstClr val="black"/>
                </a:solidFill>
              </a:endParaRPr>
            </a:p>
          </p:txBody>
        </p:sp>
        <p:sp>
          <p:nvSpPr>
            <p:cNvPr id="6" name="TextBox 5"/>
            <p:cNvSpPr txBox="1"/>
            <p:nvPr/>
          </p:nvSpPr>
          <p:spPr>
            <a:xfrm>
              <a:off x="4692310" y="3657600"/>
              <a:ext cx="3562194" cy="584775"/>
            </a:xfrm>
            <a:prstGeom prst="rect">
              <a:avLst/>
            </a:prstGeom>
            <a:noFill/>
          </p:spPr>
          <p:txBody>
            <a:bodyPr wrap="none" rtlCol="0">
              <a:spAutoFit/>
            </a:bodyPr>
            <a:lstStyle/>
            <a:p>
              <a:r>
                <a:rPr lang="en-US" sz="3200" b="1" dirty="0" smtClean="0">
                  <a:solidFill>
                    <a:prstClr val="black"/>
                  </a:solidFill>
                </a:rPr>
                <a:t>CONDEMNATION</a:t>
              </a:r>
              <a:endParaRPr lang="en-US" sz="3200" b="1" dirty="0">
                <a:solidFill>
                  <a:prstClr val="black"/>
                </a:solidFill>
              </a:endParaRPr>
            </a:p>
          </p:txBody>
        </p:sp>
        <p:sp>
          <p:nvSpPr>
            <p:cNvPr id="7" name="Down Arrow 6"/>
            <p:cNvSpPr/>
            <p:nvPr/>
          </p:nvSpPr>
          <p:spPr>
            <a:xfrm>
              <a:off x="5978107" y="4408003"/>
              <a:ext cx="9906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Down Arrow 7"/>
            <p:cNvSpPr/>
            <p:nvPr/>
          </p:nvSpPr>
          <p:spPr>
            <a:xfrm>
              <a:off x="2149645" y="4419600"/>
              <a:ext cx="9906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5715000" y="4267200"/>
              <a:ext cx="1619354"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2800" b="1" dirty="0" smtClean="0">
                  <a:ln w="12700">
                    <a:solidFill>
                      <a:srgbClr val="795339">
                        <a:satMod val="155000"/>
                      </a:srgbClr>
                    </a:solidFill>
                    <a:prstDash val="solid"/>
                  </a:ln>
                  <a:solidFill>
                    <a:srgbClr val="F7EEDD">
                      <a:tint val="85000"/>
                      <a:satMod val="155000"/>
                    </a:srgbClr>
                  </a:solidFill>
                  <a:effectLst>
                    <a:outerShdw blurRad="41275" dist="20320" dir="1800000" algn="tl" rotWithShape="0">
                      <a:srgbClr val="000000">
                        <a:alpha val="40000"/>
                      </a:srgbClr>
                    </a:outerShdw>
                  </a:effectLst>
                  <a:latin typeface="Arial Black" pitchFamily="34" charset="0"/>
                </a:rPr>
                <a:t>2:20-23</a:t>
              </a:r>
              <a:endParaRPr lang="en-US" sz="2800" b="1" dirty="0">
                <a:ln w="12700">
                  <a:solidFill>
                    <a:srgbClr val="795339">
                      <a:satMod val="155000"/>
                    </a:srgbClr>
                  </a:solidFill>
                  <a:prstDash val="solid"/>
                </a:ln>
                <a:solidFill>
                  <a:srgbClr val="F7EEDD">
                    <a:tint val="85000"/>
                    <a:satMod val="155000"/>
                  </a:srgbClr>
                </a:solidFill>
                <a:effectLst>
                  <a:outerShdw blurRad="41275" dist="20320" dir="1800000" algn="tl" rotWithShape="0">
                    <a:srgbClr val="000000">
                      <a:alpha val="40000"/>
                    </a:srgbClr>
                  </a:outerShdw>
                </a:effectLst>
                <a:latin typeface="Arial Black" pitchFamily="34" charset="0"/>
              </a:endParaRPr>
            </a:p>
          </p:txBody>
        </p:sp>
        <p:sp>
          <p:nvSpPr>
            <p:cNvPr id="12" name="TextBox 11"/>
            <p:cNvSpPr txBox="1"/>
            <p:nvPr/>
          </p:nvSpPr>
          <p:spPr>
            <a:xfrm>
              <a:off x="2153318" y="4267200"/>
              <a:ext cx="1047082"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2800" b="1" spc="50" dirty="0" smtClean="0">
                  <a:ln w="12700" cmpd="sng">
                    <a:solidFill>
                      <a:srgbClr val="A35E21">
                        <a:satMod val="120000"/>
                        <a:shade val="80000"/>
                      </a:srgbClr>
                    </a:solidFill>
                    <a:prstDash val="solid"/>
                  </a:ln>
                  <a:solidFill>
                    <a:srgbClr val="A35E21">
                      <a:tint val="1000"/>
                    </a:srgbClr>
                  </a:solidFill>
                  <a:effectLst>
                    <a:glow rad="53100">
                      <a:srgbClr val="A35E21">
                        <a:satMod val="180000"/>
                        <a:alpha val="30000"/>
                      </a:srgbClr>
                    </a:glow>
                  </a:effectLst>
                  <a:latin typeface="Arial Black" pitchFamily="34" charset="0"/>
                </a:rPr>
                <a:t>2:19</a:t>
              </a:r>
              <a:endParaRPr lang="en-US" sz="2800" b="1" spc="50" dirty="0">
                <a:ln w="12700" cmpd="sng">
                  <a:solidFill>
                    <a:srgbClr val="A35E21">
                      <a:satMod val="120000"/>
                      <a:shade val="80000"/>
                    </a:srgbClr>
                  </a:solidFill>
                  <a:prstDash val="solid"/>
                </a:ln>
                <a:solidFill>
                  <a:srgbClr val="A35E21">
                    <a:tint val="1000"/>
                  </a:srgbClr>
                </a:solidFill>
                <a:effectLst>
                  <a:glow rad="53100">
                    <a:srgbClr val="A35E21">
                      <a:satMod val="180000"/>
                      <a:alpha val="30000"/>
                    </a:srgbClr>
                  </a:glow>
                </a:effectLst>
                <a:latin typeface="Arial Black" pitchFamily="34" charset="0"/>
              </a:endParaRPr>
            </a:p>
          </p:txBody>
        </p:sp>
      </p:grpSp>
      <p:sp>
        <p:nvSpPr>
          <p:cNvPr id="14" name="TextBox 13"/>
          <p:cNvSpPr txBox="1"/>
          <p:nvPr/>
        </p:nvSpPr>
        <p:spPr>
          <a:xfrm>
            <a:off x="838200" y="2819400"/>
            <a:ext cx="3113353" cy="830997"/>
          </a:xfrm>
          <a:prstGeom prst="rect">
            <a:avLst/>
          </a:prstGeom>
          <a:noFill/>
        </p:spPr>
        <p:txBody>
          <a:bodyPr wrap="none" rtlCol="0">
            <a:spAutoFit/>
          </a:bodyPr>
          <a:lstStyle/>
          <a:p>
            <a:r>
              <a:rPr lang="en-US" sz="4800" spc="600" dirty="0" smtClean="0">
                <a:solidFill>
                  <a:srgbClr val="AD2E27"/>
                </a:solidFill>
                <a:latin typeface="Bradley Hand ITC" pitchFamily="66" charset="0"/>
              </a:rPr>
              <a:t>Thyatira</a:t>
            </a:r>
            <a:endParaRPr lang="en-US" sz="4800" spc="600" dirty="0">
              <a:solidFill>
                <a:srgbClr val="AD2E27"/>
              </a:solidFill>
              <a:latin typeface="Bradley Hand ITC" pitchFamily="66" charset="0"/>
            </a:endParaRPr>
          </a:p>
        </p:txBody>
      </p:sp>
      <p:cxnSp>
        <p:nvCxnSpPr>
          <p:cNvPr id="16" name="Straight Connector 15"/>
          <p:cNvCxnSpPr/>
          <p:nvPr/>
        </p:nvCxnSpPr>
        <p:spPr>
          <a:xfrm>
            <a:off x="0" y="2743200"/>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78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par>
                          <p:cTn id="11" fill="hold">
                            <p:stCondLst>
                              <p:cond delay="1700"/>
                            </p:stCondLst>
                            <p:childTnLst>
                              <p:par>
                                <p:cTn id="12" presetID="22" presetClass="entr" presetSubtype="1"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125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709928"/>
            <a:ext cx="8229600" cy="4843272"/>
          </a:xfrm>
        </p:spPr>
        <p:txBody>
          <a:bodyPr>
            <a:noAutofit/>
          </a:bodyPr>
          <a:lstStyle/>
          <a:p>
            <a:pPr marL="624078" indent="-514350">
              <a:buFont typeface="+mj-lt"/>
              <a:buAutoNum type="arabicPeriod" startAt="2"/>
            </a:pPr>
            <a:r>
              <a:rPr lang="en-US" sz="3200" dirty="0" smtClean="0"/>
              <a:t>One where the members love each other and will discipline disorderly conduct (1 Thess. 4:9; 1 Cor. 5; </a:t>
            </a:r>
            <a:r>
              <a:rPr lang="en-US" sz="3200" dirty="0"/>
              <a:t/>
            </a:r>
            <a:br>
              <a:rPr lang="en-US" sz="3200" dirty="0"/>
            </a:br>
            <a:r>
              <a:rPr lang="en-US" sz="3200" dirty="0" smtClean="0"/>
              <a:t>2 </a:t>
            </a:r>
            <a:r>
              <a:rPr lang="en-US" sz="3200" dirty="0" smtClean="0"/>
              <a:t>Thess. 3:6-14)</a:t>
            </a:r>
          </a:p>
        </p:txBody>
      </p:sp>
      <p:sp>
        <p:nvSpPr>
          <p:cNvPr id="4" name="Title 3"/>
          <p:cNvSpPr>
            <a:spLocks noGrp="1"/>
          </p:cNvSpPr>
          <p:nvPr>
            <p:ph type="title"/>
          </p:nvPr>
        </p:nvSpPr>
        <p:spPr>
          <a:xfrm>
            <a:off x="457200" y="274638"/>
            <a:ext cx="8305800" cy="1143000"/>
          </a:xfrm>
        </p:spPr>
        <p:txBody>
          <a:bodyPr>
            <a:normAutofit fontScale="90000"/>
          </a:bodyPr>
          <a:lstStyle/>
          <a:p>
            <a:r>
              <a:rPr lang="en-US" dirty="0" smtClean="0"/>
              <a:t>What Kind Of Congregation Does Jesus Want Me To Be Joined To?</a:t>
            </a:r>
            <a:endParaRPr lang="en-US" dirty="0"/>
          </a:p>
        </p:txBody>
      </p:sp>
      <p:sp>
        <p:nvSpPr>
          <p:cNvPr id="2" name="TextBox 1"/>
          <p:cNvSpPr txBox="1"/>
          <p:nvPr/>
        </p:nvSpPr>
        <p:spPr>
          <a:xfrm>
            <a:off x="173736" y="6338054"/>
            <a:ext cx="1377300" cy="369332"/>
          </a:xfrm>
          <a:prstGeom prst="rect">
            <a:avLst/>
          </a:prstGeom>
          <a:noFill/>
        </p:spPr>
        <p:txBody>
          <a:bodyPr wrap="none" rtlCol="0">
            <a:spAutoFit/>
          </a:bodyPr>
          <a:lstStyle/>
          <a:p>
            <a:r>
              <a:rPr lang="en-US" dirty="0" smtClean="0">
                <a:solidFill>
                  <a:prstClr val="white"/>
                </a:solidFill>
                <a:latin typeface="Arial Black" pitchFamily="34" charset="0"/>
              </a:rPr>
              <a:t>Acts 9:26</a:t>
            </a:r>
            <a:endParaRPr lang="en-US" dirty="0">
              <a:solidFill>
                <a:prstClr val="white"/>
              </a:solidFill>
              <a:latin typeface="Arial Black" pitchFamily="34" charset="0"/>
            </a:endParaRPr>
          </a:p>
        </p:txBody>
      </p:sp>
    </p:spTree>
    <p:extLst>
      <p:ext uri="{BB962C8B-B14F-4D97-AF65-F5344CB8AC3E}">
        <p14:creationId xmlns:p14="http://schemas.microsoft.com/office/powerpoint/2010/main" val="316495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709928"/>
            <a:ext cx="8229600" cy="4843272"/>
          </a:xfrm>
        </p:spPr>
        <p:txBody>
          <a:bodyPr>
            <a:normAutofit/>
          </a:bodyPr>
          <a:lstStyle/>
          <a:p>
            <a:pPr marL="624078" indent="-514350">
              <a:buFont typeface="+mj-lt"/>
              <a:buAutoNum type="arabicPeriod" startAt="3"/>
            </a:pPr>
            <a:r>
              <a:rPr lang="en-US" sz="3200" dirty="0" smtClean="0"/>
              <a:t>One that emphasizes the Bible as the </a:t>
            </a:r>
            <a:r>
              <a:rPr lang="en-US" sz="3200" dirty="0"/>
              <a:t>r</a:t>
            </a:r>
            <a:r>
              <a:rPr lang="en-US" sz="3200" dirty="0" smtClean="0"/>
              <a:t>ule (2 Tim. 3:16; 1 Cor. 4:6)</a:t>
            </a:r>
          </a:p>
          <a:p>
            <a:pPr marL="624078" indent="-514350">
              <a:buFont typeface="+mj-lt"/>
              <a:buAutoNum type="arabicPeriod" startAt="3"/>
            </a:pPr>
            <a:r>
              <a:rPr lang="en-US" sz="3200" dirty="0" smtClean="0"/>
              <a:t>One that demands the whole truth to be taught (Acts 20:20, 26, 27)</a:t>
            </a:r>
          </a:p>
          <a:p>
            <a:pPr lvl="1"/>
            <a:r>
              <a:rPr lang="en-US" sz="2800" dirty="0" smtClean="0"/>
              <a:t>Even when it is not so pleasant (Acts 20:22-25; Matt. 19:22; etc.)</a:t>
            </a:r>
          </a:p>
          <a:p>
            <a:pPr lvl="1"/>
            <a:r>
              <a:rPr lang="en-US" sz="2800" dirty="0" smtClean="0"/>
              <a:t>Truth does not regard who is in the audience (Matt. 22:16; Job 34:18, 19)</a:t>
            </a:r>
          </a:p>
        </p:txBody>
      </p:sp>
      <p:sp>
        <p:nvSpPr>
          <p:cNvPr id="4" name="Title 3"/>
          <p:cNvSpPr>
            <a:spLocks noGrp="1"/>
          </p:cNvSpPr>
          <p:nvPr>
            <p:ph type="title"/>
          </p:nvPr>
        </p:nvSpPr>
        <p:spPr>
          <a:xfrm>
            <a:off x="457200" y="274638"/>
            <a:ext cx="8305800" cy="1143000"/>
          </a:xfrm>
        </p:spPr>
        <p:txBody>
          <a:bodyPr>
            <a:normAutofit fontScale="90000"/>
          </a:bodyPr>
          <a:lstStyle/>
          <a:p>
            <a:r>
              <a:rPr lang="en-US" dirty="0" smtClean="0"/>
              <a:t>What Kind Of Congregation Does Jesus Want Me To Be Joined To?</a:t>
            </a:r>
            <a:endParaRPr lang="en-US" dirty="0"/>
          </a:p>
        </p:txBody>
      </p:sp>
      <p:sp>
        <p:nvSpPr>
          <p:cNvPr id="6" name="TextBox 5"/>
          <p:cNvSpPr txBox="1"/>
          <p:nvPr/>
        </p:nvSpPr>
        <p:spPr>
          <a:xfrm>
            <a:off x="173736" y="6338054"/>
            <a:ext cx="1377300" cy="369332"/>
          </a:xfrm>
          <a:prstGeom prst="rect">
            <a:avLst/>
          </a:prstGeom>
          <a:noFill/>
        </p:spPr>
        <p:txBody>
          <a:bodyPr wrap="none" rtlCol="0">
            <a:spAutoFit/>
          </a:bodyPr>
          <a:lstStyle/>
          <a:p>
            <a:r>
              <a:rPr lang="en-US" dirty="0" smtClean="0">
                <a:solidFill>
                  <a:schemeClr val="bg1"/>
                </a:solidFill>
                <a:latin typeface="Arial Black" pitchFamily="34" charset="0"/>
              </a:rPr>
              <a:t>Acts 9:26</a:t>
            </a:r>
            <a:endParaRPr lang="en-US" dirty="0">
              <a:solidFill>
                <a:schemeClr val="bg1"/>
              </a:solidFill>
              <a:latin typeface="Arial Black" pitchFamily="34" charset="0"/>
            </a:endParaRPr>
          </a:p>
        </p:txBody>
      </p:sp>
    </p:spTree>
    <p:extLst>
      <p:ext uri="{BB962C8B-B14F-4D97-AF65-F5344CB8AC3E}">
        <p14:creationId xmlns:p14="http://schemas.microsoft.com/office/powerpoint/2010/main" val="398861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709928"/>
            <a:ext cx="8229600" cy="4628126"/>
          </a:xfrm>
        </p:spPr>
        <p:txBody>
          <a:bodyPr>
            <a:normAutofit lnSpcReduction="10000"/>
          </a:bodyPr>
          <a:lstStyle/>
          <a:p>
            <a:pPr marL="624078" indent="-514350">
              <a:buFont typeface="+mj-lt"/>
              <a:buAutoNum type="arabicPeriod" startAt="5"/>
            </a:pPr>
            <a:r>
              <a:rPr lang="en-US" sz="3200" dirty="0" smtClean="0"/>
              <a:t>One that worships in spirit and truth </a:t>
            </a:r>
            <a:br>
              <a:rPr lang="en-US" sz="3200" dirty="0" smtClean="0"/>
            </a:br>
            <a:r>
              <a:rPr lang="en-US" sz="3200" dirty="0" smtClean="0"/>
              <a:t>(Jn. 4:23, 24)</a:t>
            </a:r>
          </a:p>
          <a:p>
            <a:pPr lvl="1"/>
            <a:r>
              <a:rPr lang="en-US" sz="2800" dirty="0" smtClean="0"/>
              <a:t>Prayerful (1 Tim. 2:1-3)</a:t>
            </a:r>
          </a:p>
          <a:p>
            <a:pPr lvl="1"/>
            <a:r>
              <a:rPr lang="en-US" sz="2800" dirty="0" smtClean="0"/>
              <a:t>Congregational singing (Eph. 5:19)</a:t>
            </a:r>
          </a:p>
          <a:p>
            <a:pPr lvl="1"/>
            <a:r>
              <a:rPr lang="en-US" sz="2800" dirty="0" smtClean="0"/>
              <a:t>Lord’s Supper on the first day of the week (Acts 20:7)</a:t>
            </a:r>
          </a:p>
          <a:p>
            <a:pPr lvl="1"/>
            <a:r>
              <a:rPr lang="en-US" sz="2800" dirty="0" smtClean="0"/>
              <a:t>Bible-based preaching/teaching </a:t>
            </a:r>
            <a:br>
              <a:rPr lang="en-US" sz="2800" dirty="0" smtClean="0"/>
            </a:br>
            <a:r>
              <a:rPr lang="en-US" sz="2800" dirty="0" smtClean="0"/>
              <a:t>(Acts 20:7; 17:11;Lk. 24:27, 32)</a:t>
            </a:r>
          </a:p>
          <a:p>
            <a:pPr lvl="1"/>
            <a:r>
              <a:rPr lang="en-US" sz="2800" dirty="0" smtClean="0"/>
              <a:t>Practices willful giving on first day of week (1 Cor. 16:1-2)</a:t>
            </a:r>
          </a:p>
        </p:txBody>
      </p:sp>
      <p:sp>
        <p:nvSpPr>
          <p:cNvPr id="4" name="Title 3"/>
          <p:cNvSpPr>
            <a:spLocks noGrp="1"/>
          </p:cNvSpPr>
          <p:nvPr>
            <p:ph type="title"/>
          </p:nvPr>
        </p:nvSpPr>
        <p:spPr>
          <a:xfrm>
            <a:off x="457200" y="274638"/>
            <a:ext cx="8305800" cy="1143000"/>
          </a:xfrm>
        </p:spPr>
        <p:txBody>
          <a:bodyPr>
            <a:normAutofit fontScale="90000"/>
          </a:bodyPr>
          <a:lstStyle/>
          <a:p>
            <a:r>
              <a:rPr lang="en-US" dirty="0" smtClean="0"/>
              <a:t>What Kind Of Congregation Does Jesus Want Me To Be Joined To?</a:t>
            </a:r>
            <a:endParaRPr lang="en-US" dirty="0"/>
          </a:p>
        </p:txBody>
      </p:sp>
      <p:sp>
        <p:nvSpPr>
          <p:cNvPr id="6" name="TextBox 5"/>
          <p:cNvSpPr txBox="1"/>
          <p:nvPr/>
        </p:nvSpPr>
        <p:spPr>
          <a:xfrm>
            <a:off x="173736" y="6338054"/>
            <a:ext cx="1377300" cy="369332"/>
          </a:xfrm>
          <a:prstGeom prst="rect">
            <a:avLst/>
          </a:prstGeom>
          <a:noFill/>
        </p:spPr>
        <p:txBody>
          <a:bodyPr wrap="none" rtlCol="0">
            <a:spAutoFit/>
          </a:bodyPr>
          <a:lstStyle/>
          <a:p>
            <a:r>
              <a:rPr lang="en-US" dirty="0" smtClean="0">
                <a:solidFill>
                  <a:schemeClr val="bg1"/>
                </a:solidFill>
                <a:latin typeface="Arial Black" pitchFamily="34" charset="0"/>
              </a:rPr>
              <a:t>Acts 9:26</a:t>
            </a:r>
            <a:endParaRPr lang="en-US" dirty="0">
              <a:solidFill>
                <a:schemeClr val="bg1"/>
              </a:solidFill>
              <a:latin typeface="Arial Black" pitchFamily="34" charset="0"/>
            </a:endParaRPr>
          </a:p>
        </p:txBody>
      </p:sp>
    </p:spTree>
    <p:extLst>
      <p:ext uri="{BB962C8B-B14F-4D97-AF65-F5344CB8AC3E}">
        <p14:creationId xmlns:p14="http://schemas.microsoft.com/office/powerpoint/2010/main" val="83016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Prefab">
  <a:themeElements>
    <a:clrScheme name="Prefab">
      <a:dk1>
        <a:sysClr val="windowText" lastClr="000000"/>
      </a:dk1>
      <a:lt1>
        <a:sysClr val="window" lastClr="FFFFFF"/>
      </a:lt1>
      <a:dk2>
        <a:srgbClr val="5D5C64"/>
      </a:dk2>
      <a:lt2>
        <a:srgbClr val="E4D9BE"/>
      </a:lt2>
      <a:accent1>
        <a:srgbClr val="E0B62E"/>
      </a:accent1>
      <a:accent2>
        <a:srgbClr val="E6632E"/>
      </a:accent2>
      <a:accent3>
        <a:srgbClr val="73C1C7"/>
      </a:accent3>
      <a:accent4>
        <a:srgbClr val="75964C"/>
      </a:accent4>
      <a:accent5>
        <a:srgbClr val="C78C45"/>
      </a:accent5>
      <a:accent6>
        <a:srgbClr val="BCA076"/>
      </a:accent6>
      <a:hlink>
        <a:srgbClr val="CF3B0D"/>
      </a:hlink>
      <a:folHlink>
        <a:srgbClr val="7E756C"/>
      </a:folHlink>
    </a:clrScheme>
    <a:fontScheme name="Prefab">
      <a:majorFont>
        <a:latin typeface="Arial Black"/>
        <a:ea typeface=""/>
        <a:cs typeface=""/>
        <a:font script="Jpan" typeface="ＭＳ Ｐゴシック"/>
        <a:font script="Hang" typeface="HY견고딕"/>
        <a:font script="Hans" typeface="宋体"/>
        <a:font script="Hant" typeface="新細明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refab">
      <a:fillStyleLst>
        <a:solidFill>
          <a:schemeClr val="phClr"/>
        </a:solidFill>
        <a:gradFill rotWithShape="1">
          <a:gsLst>
            <a:gs pos="0">
              <a:schemeClr val="phClr">
                <a:tint val="30000"/>
                <a:satMod val="200000"/>
              </a:schemeClr>
            </a:gs>
            <a:gs pos="30000">
              <a:schemeClr val="phClr">
                <a:tint val="60000"/>
                <a:satMod val="250000"/>
              </a:schemeClr>
            </a:gs>
            <a:gs pos="50000">
              <a:schemeClr val="phClr">
                <a:tint val="57000"/>
                <a:satMod val="250000"/>
              </a:schemeClr>
            </a:gs>
            <a:gs pos="100000">
              <a:schemeClr val="phClr">
                <a:tint val="17000"/>
                <a:satMod val="350000"/>
              </a:schemeClr>
            </a:gs>
          </a:gsLst>
          <a:lin ang="4000000" scaled="1"/>
        </a:gra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90000" algn="ctr" rotWithShape="0">
              <a:srgbClr val="000000">
                <a:alpha val="60000"/>
              </a:srgbClr>
            </a:outerShdw>
          </a:effectLst>
        </a:effectStyle>
        <a:effectStyle>
          <a:effectLst>
            <a:outerShdw blurRad="110000" algn="ctr" rotWithShape="0">
              <a:srgbClr val="000000">
                <a:alpha val="65000"/>
              </a:srgbClr>
            </a:outerShdw>
          </a:effectLst>
        </a:effectStyle>
        <a:effectStyle>
          <a:effectLst>
            <a:outerShdw blurRad="120000" algn="ctr" rotWithShape="0">
              <a:srgbClr val="000000">
                <a:alpha val="70000"/>
              </a:srgbClr>
            </a:outerShdw>
          </a:effectLst>
          <a:scene3d>
            <a:camera prst="orthographicFront"/>
            <a:lightRig rig="glow" dir="t">
              <a:rot lat="0" lon="0" rev="1800000"/>
            </a:lightRig>
          </a:scene3d>
          <a:sp3d contourW="12700" prstMaterial="dkEdge">
            <a:bevelT w="50800" h="44450" prst="angle"/>
            <a:contourClr>
              <a:schemeClr val="phClr">
                <a:shade val="40000"/>
              </a:schemeClr>
            </a:contourClr>
          </a:sp3d>
        </a:effectStyle>
      </a:effectStyleLst>
      <a:bgFillStyleLst>
        <a:solidFill>
          <a:schemeClr val="phClr"/>
        </a:soli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blipFill>
          <a:blip xmlns:r="http://schemas.openxmlformats.org/officeDocument/2006/relationships" r:embed="rId1">
            <a:duotone>
              <a:schemeClr val="phClr">
                <a:shade val="75000"/>
                <a:satMod val="120000"/>
              </a:schemeClr>
              <a:schemeClr val="phClr">
                <a:tint val="94000"/>
                <a:satMod val="2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4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ppt/theme/themeOverride4.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ppt/theme/themeOverride5.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ppt/theme/themeOverride6.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ppt/theme/themeOverride7.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ppt/theme/themeOverride8.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docProps/app.xml><?xml version="1.0" encoding="utf-8"?>
<Properties xmlns="http://schemas.openxmlformats.org/officeDocument/2006/extended-properties" xmlns:vt="http://schemas.openxmlformats.org/officeDocument/2006/docPropsVTypes">
  <Template>Prefab</Template>
  <TotalTime>3863</TotalTime>
  <Words>1584</Words>
  <Application>Microsoft Office PowerPoint</Application>
  <PresentationFormat>On-screen Show (4:3)</PresentationFormat>
  <Paragraphs>106</Paragraphs>
  <Slides>12</Slides>
  <Notes>9</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12</vt:i4>
      </vt:variant>
    </vt:vector>
  </HeadingPairs>
  <TitlesOfParts>
    <vt:vector size="27" baseType="lpstr">
      <vt:lpstr>Arial</vt:lpstr>
      <vt:lpstr>Verdana</vt:lpstr>
      <vt:lpstr>Wingdings 3</vt:lpstr>
      <vt:lpstr>Bradley Hand ITC</vt:lpstr>
      <vt:lpstr>Lucida Sans Unicode</vt:lpstr>
      <vt:lpstr>Wingdings 2</vt:lpstr>
      <vt:lpstr>Calibri</vt:lpstr>
      <vt:lpstr>Bloody</vt:lpstr>
      <vt:lpstr>Arial Black</vt:lpstr>
      <vt:lpstr>Prefab</vt:lpstr>
      <vt:lpstr>Concourse</vt:lpstr>
      <vt:lpstr>1_Concourse</vt:lpstr>
      <vt:lpstr>2_Concourse</vt:lpstr>
      <vt:lpstr>3_Concourse</vt:lpstr>
      <vt:lpstr>4_Concourse</vt:lpstr>
      <vt:lpstr>Membership</vt:lpstr>
      <vt:lpstr>If Jesus  Died On A Cruel Cross  So That I Can Be A Member Of HIS SPIRITUAL BODY, Shouldn’t I Want To Be Actively Joined To A Local Body Of Believers?</vt:lpstr>
      <vt:lpstr>What  KIND OF CHURCH  Does Jesus Want Me To Be A Member Of?</vt:lpstr>
      <vt:lpstr>What Kind Of Congregation Does Jesus Want Me To Be Joined To?</vt:lpstr>
      <vt:lpstr>Solution:</vt:lpstr>
      <vt:lpstr>What Kind Of Congregation Does Jesus Want Me To Be Joined To?</vt:lpstr>
      <vt:lpstr>What Kind Of Congregation Does Jesus Want Me To Be Joined To?</vt:lpstr>
      <vt:lpstr>What Kind Of Congregation Does Jesus Want Me To Be Joined To?</vt:lpstr>
      <vt:lpstr>What Kind Of Congregation Does Jesus Want Me To Be Joined To?</vt:lpstr>
      <vt:lpstr>What Kind Of Congregation Does Jesus Want Me To Be Joined To?</vt:lpstr>
      <vt:lpstr>A Sound Church:</vt:lpstr>
      <vt:lpstr>In The Final Lesson: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Membership</dc:title>
  <dc:creator>Steven J. Wallace</dc:creator>
  <cp:lastModifiedBy>Steven J. Wallace</cp:lastModifiedBy>
  <cp:revision>116</cp:revision>
  <dcterms:created xsi:type="dcterms:W3CDTF">2009-05-28T22:47:52Z</dcterms:created>
  <dcterms:modified xsi:type="dcterms:W3CDTF">2013-03-10T02:30:24Z</dcterms:modified>
</cp:coreProperties>
</file>