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96" y="-11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2AB1AF0-2EA0-4766-A50D-3DB9FAFBFFEE}" type="datetimeFigureOut">
              <a:rPr lang="en-US" smtClean="0"/>
              <a:t>8/3/2013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0B05DFC-667B-4044-A5C3-C6358CED30EC}"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AB1AF0-2EA0-4766-A50D-3DB9FAFBFFEE}" type="datetimeFigureOut">
              <a:rPr lang="en-US" smtClean="0"/>
              <a:t>8/3/2013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05DFC-667B-4044-A5C3-C6358CED30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AB1AF0-2EA0-4766-A50D-3DB9FAFBFFEE}" type="datetimeFigureOut">
              <a:rPr lang="en-US" smtClean="0"/>
              <a:t>8/3/2013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05DFC-667B-4044-A5C3-C6358CED30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2AB1AF0-2EA0-4766-A50D-3DB9FAFBFFEE}" type="datetimeFigureOut">
              <a:rPr lang="en-US" smtClean="0"/>
              <a:t>8/3/2013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05DFC-667B-4044-A5C3-C6358CED30EC}"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2AB1AF0-2EA0-4766-A50D-3DB9FAFBFFEE}" type="datetimeFigureOut">
              <a:rPr lang="en-US" smtClean="0"/>
              <a:t>8/3/2013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0B05DFC-667B-4044-A5C3-C6358CED30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2AB1AF0-2EA0-4766-A50D-3DB9FAFBFFEE}" type="datetimeFigureOut">
              <a:rPr lang="en-US" smtClean="0"/>
              <a:t>8/3/2013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05DFC-667B-4044-A5C3-C6358CED30EC}"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2AB1AF0-2EA0-4766-A50D-3DB9FAFBFFEE}" type="datetimeFigureOut">
              <a:rPr lang="en-US" smtClean="0"/>
              <a:t>8/3/2013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B05DFC-667B-4044-A5C3-C6358CED30EC}"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2AB1AF0-2EA0-4766-A50D-3DB9FAFBFFEE}" type="datetimeFigureOut">
              <a:rPr lang="en-US" smtClean="0"/>
              <a:t>8/3/2013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B05DFC-667B-4044-A5C3-C6358CED30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AB1AF0-2EA0-4766-A50D-3DB9FAFBFFEE}" type="datetimeFigureOut">
              <a:rPr lang="en-US" smtClean="0"/>
              <a:t>8/3/2013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B05DFC-667B-4044-A5C3-C6358CED30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2AB1AF0-2EA0-4766-A50D-3DB9FAFBFFEE}" type="datetimeFigureOut">
              <a:rPr lang="en-US" smtClean="0"/>
              <a:t>8/3/2013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05DFC-667B-4044-A5C3-C6358CED30EC}"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2AB1AF0-2EA0-4766-A50D-3DB9FAFBFFEE}" type="datetimeFigureOut">
              <a:rPr lang="en-US" smtClean="0"/>
              <a:t>8/3/2013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0B05DFC-667B-4044-A5C3-C6358CED30EC}"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2AB1AF0-2EA0-4766-A50D-3DB9FAFBFFEE}" type="datetimeFigureOut">
              <a:rPr lang="en-US" smtClean="0"/>
              <a:t>8/3/2013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0B05DFC-667B-4044-A5C3-C6358CED30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a:bodyPr>
          <a:lstStyle/>
          <a:p>
            <a:r>
              <a:rPr lang="en-US" sz="5400" b="1" dirty="0" smtClean="0">
                <a:effectLst>
                  <a:outerShdw blurRad="38100" dist="38100" dir="2700000" algn="tl">
                    <a:srgbClr val="000000">
                      <a:alpha val="43137"/>
                    </a:srgbClr>
                  </a:outerShdw>
                </a:effectLst>
              </a:rPr>
              <a:t>Refuting Predestination</a:t>
            </a:r>
            <a:endParaRPr lang="en-US" sz="54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Ezekiel 18:29-32</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pPr>
              <a:buNone/>
            </a:pPr>
            <a:r>
              <a:rPr lang="en-US" b="1" baseline="30000" dirty="0" smtClean="0"/>
              <a:t>29 </a:t>
            </a:r>
            <a:r>
              <a:rPr lang="en-US" dirty="0" smtClean="0"/>
              <a:t>Yet the house of Israel says, ‘The way of the Lord is not fair.’ O house of Israel, is it not My ways which are fair, and your ways which are not fair?</a:t>
            </a:r>
          </a:p>
          <a:p>
            <a:pPr>
              <a:buNone/>
            </a:pPr>
            <a:r>
              <a:rPr lang="en-US" b="1" baseline="30000" dirty="0" smtClean="0"/>
              <a:t>30 </a:t>
            </a:r>
            <a:r>
              <a:rPr lang="en-US" dirty="0" smtClean="0"/>
              <a:t>“Therefore I will judge you, O house of Israel, every one according to his ways,” says the Lord </a:t>
            </a:r>
            <a:r>
              <a:rPr lang="en-US" cap="small" dirty="0" smtClean="0"/>
              <a:t>God</a:t>
            </a:r>
            <a:r>
              <a:rPr lang="en-US" dirty="0" smtClean="0"/>
              <a:t>. “Repent, and turn from all your transgressions, so that iniquity will not be your ruin. </a:t>
            </a:r>
            <a:r>
              <a:rPr lang="en-US" b="1" baseline="30000" dirty="0" smtClean="0"/>
              <a:t>31 </a:t>
            </a:r>
            <a:r>
              <a:rPr lang="en-US" dirty="0" smtClean="0"/>
              <a:t>Cast away from you all the transgressions which you have committed, and get yourselves a new heart and a new spirit. For why should you die, O house of Israel? </a:t>
            </a:r>
            <a:r>
              <a:rPr lang="en-US" b="1" baseline="30000" dirty="0" smtClean="0"/>
              <a:t>32 </a:t>
            </a:r>
            <a:r>
              <a:rPr lang="en-US" dirty="0" smtClean="0"/>
              <a:t>For I have no pleasure in the death of one who dies,” says the </a:t>
            </a:r>
            <a:r>
              <a:rPr lang="en-US" dirty="0" smtClean="0"/>
              <a:t>Lord </a:t>
            </a:r>
            <a:r>
              <a:rPr lang="en-US" cap="small" dirty="0" smtClean="0"/>
              <a:t>God</a:t>
            </a:r>
            <a:r>
              <a:rPr lang="en-US" dirty="0" smtClean="0"/>
              <a:t>. “Therefore </a:t>
            </a:r>
            <a:r>
              <a:rPr lang="en-US" dirty="0" smtClean="0">
                <a:solidFill>
                  <a:schemeClr val="accent1"/>
                </a:solidFill>
              </a:rPr>
              <a:t>turn</a:t>
            </a:r>
            <a:r>
              <a:rPr lang="en-US" dirty="0" smtClean="0"/>
              <a:t> and </a:t>
            </a:r>
            <a:r>
              <a:rPr lang="en-US" dirty="0" smtClean="0">
                <a:solidFill>
                  <a:schemeClr val="accent1"/>
                </a:solidFill>
              </a:rPr>
              <a:t>live</a:t>
            </a:r>
            <a:r>
              <a:rPr lang="en-US" dirty="0" smtClean="0"/>
              <a:t>!”</a:t>
            </a:r>
          </a:p>
          <a:p>
            <a:pPr lvl="1">
              <a:buNone/>
            </a:pPr>
            <a:endParaRPr lang="en-US" sz="3000" b="1" dirty="0" smtClean="0">
              <a:solidFill>
                <a:schemeClr val="accent1"/>
              </a:solidFill>
            </a:endParaRPr>
          </a:p>
          <a:p>
            <a:endParaRPr lang="en-US" sz="3200" b="1" dirty="0" smtClean="0">
              <a:solidFill>
                <a:schemeClr val="accent1"/>
              </a:solidFill>
            </a:endParaRPr>
          </a:p>
          <a:p>
            <a:pPr>
              <a:buNone/>
            </a:pPr>
            <a:endParaRPr lang="en-US" sz="3200" i="1"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fontScale="90000"/>
          </a:bodyPr>
          <a:lstStyle/>
          <a:p>
            <a:pPr algn="ctr"/>
            <a:r>
              <a:rPr lang="en-US" sz="4800" b="1" dirty="0" smtClean="0">
                <a:solidFill>
                  <a:schemeClr val="accent1"/>
                </a:solidFill>
                <a:effectLst>
                  <a:outerShdw blurRad="38100" dist="38100" dir="2700000" algn="tl">
                    <a:srgbClr val="000000">
                      <a:alpha val="43137"/>
                    </a:srgbClr>
                  </a:outerShdw>
                </a:effectLst>
              </a:rPr>
              <a:t>What Does God Say About Salvation?</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r>
              <a:rPr lang="en-US" sz="3200" dirty="0" smtClean="0"/>
              <a:t>Salvation is, in part, up to us</a:t>
            </a:r>
          </a:p>
          <a:p>
            <a:pPr lvl="1"/>
            <a:r>
              <a:rPr lang="en-US" sz="2800" b="1" dirty="0" smtClean="0">
                <a:solidFill>
                  <a:schemeClr val="accent1"/>
                </a:solidFill>
              </a:rPr>
              <a:t>Ezekiel 18:20-32</a:t>
            </a:r>
          </a:p>
          <a:p>
            <a:pPr lvl="1"/>
            <a:endParaRPr lang="en-US" sz="2800" b="1" dirty="0" smtClean="0">
              <a:solidFill>
                <a:schemeClr val="accent1"/>
              </a:solidFill>
            </a:endParaRPr>
          </a:p>
          <a:p>
            <a:r>
              <a:rPr lang="en-US" sz="3200" dirty="0" smtClean="0"/>
              <a:t>God judges without partiality</a:t>
            </a:r>
          </a:p>
          <a:p>
            <a:pPr lvl="1"/>
            <a:r>
              <a:rPr lang="en-US" sz="3000" b="1" dirty="0" smtClean="0">
                <a:solidFill>
                  <a:schemeClr val="accent1"/>
                </a:solidFill>
              </a:rPr>
              <a:t>1 Peter 1:17</a:t>
            </a:r>
          </a:p>
          <a:p>
            <a:pPr lvl="1"/>
            <a:endParaRPr lang="en-US" sz="3000" b="1" dirty="0" smtClean="0">
              <a:solidFill>
                <a:schemeClr val="accent1"/>
              </a:solidFill>
            </a:endParaRPr>
          </a:p>
          <a:p>
            <a:r>
              <a:rPr lang="en-US" sz="3200" dirty="0" smtClean="0"/>
              <a:t>Predestined plan, not predestined man</a:t>
            </a:r>
          </a:p>
          <a:p>
            <a:pPr lvl="1"/>
            <a:endParaRPr lang="en-US" sz="2800" b="1" dirty="0" smtClean="0">
              <a:solidFill>
                <a:schemeClr val="accent1"/>
              </a:solidFill>
            </a:endParaRPr>
          </a:p>
          <a:p>
            <a:endParaRPr lang="en-US" sz="3200" b="1" dirty="0" smtClean="0">
              <a:solidFill>
                <a:schemeClr val="accent1"/>
              </a:solidFill>
            </a:endParaRPr>
          </a:p>
          <a:p>
            <a:pPr>
              <a:buNone/>
            </a:pPr>
            <a:endParaRPr lang="en-US" sz="32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God’s Predestined Plan</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r>
              <a:rPr lang="en-US" sz="3200" dirty="0" smtClean="0"/>
              <a:t>None should perish, all should repent</a:t>
            </a:r>
          </a:p>
          <a:p>
            <a:pPr lvl="1"/>
            <a:r>
              <a:rPr lang="en-US" sz="3000" dirty="0" smtClean="0"/>
              <a:t>2 Peter 3:9; 1 Timothy 2:4</a:t>
            </a:r>
          </a:p>
          <a:p>
            <a:r>
              <a:rPr lang="en-US" sz="3400" dirty="0" smtClean="0"/>
              <a:t>We should be children of God</a:t>
            </a:r>
          </a:p>
          <a:p>
            <a:pPr lvl="1"/>
            <a:r>
              <a:rPr lang="en-US" sz="3000" dirty="0" smtClean="0"/>
              <a:t>Ephesians 1:5</a:t>
            </a:r>
          </a:p>
          <a:p>
            <a:r>
              <a:rPr lang="en-US" sz="3400" dirty="0" smtClean="0"/>
              <a:t>Salvation made complete in Christ’s sacrifice</a:t>
            </a:r>
          </a:p>
          <a:p>
            <a:pPr lvl="1"/>
            <a:r>
              <a:rPr lang="en-US" sz="3000" dirty="0" smtClean="0"/>
              <a:t>Ephesians 1:6,7</a:t>
            </a:r>
          </a:p>
          <a:p>
            <a:r>
              <a:rPr lang="en-US" sz="3400" dirty="0" smtClean="0"/>
              <a:t>Salvation would begin in baptism</a:t>
            </a:r>
          </a:p>
          <a:p>
            <a:pPr lvl="1"/>
            <a:r>
              <a:rPr lang="en-US" sz="3000" dirty="0" smtClean="0"/>
              <a:t>1 Peter 3:21; Acts 2:38; Mark 16:16</a:t>
            </a:r>
          </a:p>
          <a:p>
            <a:pPr lvl="1"/>
            <a:endParaRPr lang="en-US" sz="2800" b="1" dirty="0" smtClean="0">
              <a:solidFill>
                <a:schemeClr val="accent1"/>
              </a:solidFill>
            </a:endParaRPr>
          </a:p>
          <a:p>
            <a:endParaRPr lang="en-US" sz="3200" b="1" dirty="0" smtClean="0">
              <a:solidFill>
                <a:schemeClr val="accent1"/>
              </a:solidFill>
            </a:endParaRPr>
          </a:p>
          <a:p>
            <a:pPr>
              <a:buNone/>
            </a:pPr>
            <a:endParaRPr lang="en-US" sz="3200" i="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What is Predestination?</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447800"/>
            <a:ext cx="8382000" cy="5181600"/>
          </a:xfrm>
        </p:spPr>
        <p:txBody>
          <a:bodyPr>
            <a:normAutofit/>
          </a:bodyPr>
          <a:lstStyle/>
          <a:p>
            <a:r>
              <a:rPr lang="en-US" sz="3200" dirty="0" smtClean="0"/>
              <a:t>Predestination is a major tenet of Calvinist denominations</a:t>
            </a:r>
          </a:p>
          <a:p>
            <a:endParaRPr lang="en-US" sz="3200" dirty="0" smtClean="0"/>
          </a:p>
          <a:p>
            <a:r>
              <a:rPr lang="en-US" sz="3200" dirty="0" smtClean="0"/>
              <a:t>“God from all eternity, did, by the most wise and holy counsel of his own will, freely and unchangeably ordain whatever comes to pass.”</a:t>
            </a:r>
          </a:p>
          <a:p>
            <a:pPr lvl="1"/>
            <a:r>
              <a:rPr lang="en-US" sz="3000" i="1" dirty="0" smtClean="0"/>
              <a:t>Presbyterian Confession of Faith, </a:t>
            </a:r>
            <a:r>
              <a:rPr lang="en-US" sz="3000" dirty="0" err="1" smtClean="0"/>
              <a:t>ch</a:t>
            </a:r>
            <a:r>
              <a:rPr lang="en-US" sz="3000" dirty="0" smtClean="0"/>
              <a:t>. 3, sec. 1</a:t>
            </a:r>
          </a:p>
          <a:p>
            <a:pPr lvl="1"/>
            <a:endParaRPr lang="en-US" sz="3000" i="1" dirty="0" smtClean="0"/>
          </a:p>
          <a:p>
            <a:r>
              <a:rPr lang="en-US" sz="3200" dirty="0" smtClean="0"/>
              <a:t>God is directly responsible for </a:t>
            </a:r>
            <a:r>
              <a:rPr lang="en-US" sz="3200" i="1" dirty="0" smtClean="0"/>
              <a:t>all </a:t>
            </a:r>
            <a:r>
              <a:rPr lang="en-US" sz="3200" dirty="0" smtClean="0"/>
              <a:t>things that happen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What is Predestination?</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676400"/>
            <a:ext cx="8382000" cy="4572000"/>
          </a:xfrm>
        </p:spPr>
        <p:txBody>
          <a:bodyPr>
            <a:normAutofit/>
          </a:bodyPr>
          <a:lstStyle/>
          <a:p>
            <a:r>
              <a:rPr lang="en-US" sz="3200" dirty="0" smtClean="0"/>
              <a:t>Commonly applied to salvation</a:t>
            </a:r>
          </a:p>
          <a:p>
            <a:endParaRPr lang="en-US" sz="3200" dirty="0" smtClean="0"/>
          </a:p>
          <a:p>
            <a:r>
              <a:rPr lang="en-US" sz="3200" dirty="0" smtClean="0"/>
              <a:t>Takes individual’s responsibilities out of salvation</a:t>
            </a:r>
          </a:p>
          <a:p>
            <a:endParaRPr lang="en-US" sz="3200" i="1" dirty="0" smtClean="0"/>
          </a:p>
          <a:p>
            <a:r>
              <a:rPr lang="en-US" sz="3200" dirty="0" smtClean="0"/>
              <a:t>Grace + Faith </a:t>
            </a:r>
            <a:r>
              <a:rPr lang="en-US" sz="3200" dirty="0" smtClean="0">
                <a:sym typeface="Wingdings" pitchFamily="2" charset="2"/>
              </a:rPr>
              <a:t> Salvation</a:t>
            </a:r>
          </a:p>
          <a:p>
            <a:endParaRPr lang="en-US" sz="3200" dirty="0" smtClean="0">
              <a:sym typeface="Wingdings" pitchFamily="2" charset="2"/>
            </a:endParaRPr>
          </a:p>
          <a:p>
            <a:r>
              <a:rPr lang="en-US" sz="3200" dirty="0" smtClean="0">
                <a:sym typeface="Wingdings" pitchFamily="2" charset="2"/>
              </a:rPr>
              <a:t>Grace + Salvation  Faith</a:t>
            </a:r>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Are All Things Caused by God?</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r>
              <a:rPr lang="en-US" sz="3200" dirty="0" smtClean="0"/>
              <a:t>God hates some things in this world</a:t>
            </a:r>
          </a:p>
          <a:p>
            <a:pPr lvl="1"/>
            <a:r>
              <a:rPr lang="en-US" sz="3000" b="1" dirty="0" smtClean="0">
                <a:solidFill>
                  <a:schemeClr val="accent1"/>
                </a:solidFill>
              </a:rPr>
              <a:t>Proverbs 6:16-19</a:t>
            </a:r>
          </a:p>
          <a:p>
            <a:endParaRPr lang="en-US" sz="3200" dirty="0" smtClean="0"/>
          </a:p>
          <a:p>
            <a:r>
              <a:rPr lang="en-US" sz="3200" dirty="0" smtClean="0"/>
              <a:t>Sin is an abomination to God</a:t>
            </a:r>
          </a:p>
          <a:p>
            <a:endParaRPr lang="en-US" sz="3200" i="1" dirty="0" smtClean="0"/>
          </a:p>
          <a:p>
            <a:r>
              <a:rPr lang="en-US" sz="3200" dirty="0" smtClean="0"/>
              <a:t>Everything God does is righteous</a:t>
            </a:r>
          </a:p>
          <a:p>
            <a:pPr lvl="1"/>
            <a:r>
              <a:rPr lang="en-US" sz="3000" b="1" dirty="0" smtClean="0">
                <a:solidFill>
                  <a:schemeClr val="accent1"/>
                </a:solidFill>
                <a:sym typeface="Wingdings" pitchFamily="2" charset="2"/>
              </a:rPr>
              <a:t>Psalm 145:17</a:t>
            </a:r>
          </a:p>
          <a:p>
            <a:endParaRPr lang="en-US" sz="3200" dirty="0" smtClean="0">
              <a:sym typeface="Wingdings" pitchFamily="2" charset="2"/>
            </a:endParaRPr>
          </a:p>
          <a:p>
            <a:r>
              <a:rPr lang="en-US" sz="3200" dirty="0" smtClean="0">
                <a:sym typeface="Wingdings" pitchFamily="2" charset="2"/>
              </a:rPr>
              <a:t>Sin and evil cannot originate with Him</a:t>
            </a:r>
            <a:endParaRPr lang="en-US" sz="3200" dirty="0" smtClean="0">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Can God be Resisted?</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r>
              <a:rPr lang="en-US" sz="3200" dirty="0" smtClean="0"/>
              <a:t>According to the Bible, yes!</a:t>
            </a:r>
          </a:p>
          <a:p>
            <a:pPr lvl="1"/>
            <a:r>
              <a:rPr lang="en-US" sz="3000" b="1" dirty="0" smtClean="0">
                <a:solidFill>
                  <a:schemeClr val="accent1"/>
                </a:solidFill>
              </a:rPr>
              <a:t>Romans 13:1-2</a:t>
            </a:r>
          </a:p>
          <a:p>
            <a:endParaRPr lang="en-US" sz="3200" dirty="0" smtClean="0"/>
          </a:p>
          <a:p>
            <a:r>
              <a:rPr lang="en-US" sz="3200" dirty="0" smtClean="0"/>
              <a:t>Stephen declared that the council had done so</a:t>
            </a:r>
          </a:p>
          <a:p>
            <a:pPr lvl="1"/>
            <a:r>
              <a:rPr lang="en-US" sz="3000" b="1" dirty="0" smtClean="0">
                <a:solidFill>
                  <a:schemeClr val="accent1"/>
                </a:solidFill>
              </a:rPr>
              <a:t>Acts 7:51-58</a:t>
            </a:r>
          </a:p>
          <a:p>
            <a:pPr lvl="1"/>
            <a:r>
              <a:rPr lang="en-US" sz="3000" dirty="0" smtClean="0"/>
              <a:t>Stephen was full of the Holy Spirit here</a:t>
            </a:r>
          </a:p>
          <a:p>
            <a:pPr lvl="1"/>
            <a:endParaRPr lang="en-US" sz="3000" b="1" dirty="0" smtClean="0">
              <a:solidFill>
                <a:schemeClr val="accent1"/>
              </a:solidFill>
            </a:endParaRPr>
          </a:p>
          <a:p>
            <a:pPr>
              <a:buNone/>
            </a:pPr>
            <a:endParaRPr lang="en-US" sz="32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Can God be Resisted?</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r>
              <a:rPr lang="en-US" sz="3200" dirty="0" smtClean="0"/>
              <a:t>“Yet for many years You had patience with them, and testified against them by Your spirit in Your prophets. Yet they </a:t>
            </a:r>
            <a:r>
              <a:rPr lang="en-US" sz="3200" dirty="0" smtClean="0">
                <a:solidFill>
                  <a:schemeClr val="accent1"/>
                </a:solidFill>
              </a:rPr>
              <a:t>would not listen</a:t>
            </a:r>
            <a:r>
              <a:rPr lang="en-US" sz="3200" dirty="0" smtClean="0"/>
              <a:t>.”</a:t>
            </a:r>
          </a:p>
          <a:p>
            <a:pPr lvl="1"/>
            <a:r>
              <a:rPr lang="en-US" sz="3000" b="1" dirty="0" smtClean="0">
                <a:solidFill>
                  <a:schemeClr val="accent1"/>
                </a:solidFill>
                <a:sym typeface="Wingdings" pitchFamily="2" charset="2"/>
              </a:rPr>
              <a:t>Nehemiah 9:30</a:t>
            </a:r>
          </a:p>
          <a:p>
            <a:endParaRPr lang="en-US" sz="3200" dirty="0" smtClean="0"/>
          </a:p>
          <a:p>
            <a:r>
              <a:rPr lang="en-US" sz="3200" dirty="0" smtClean="0"/>
              <a:t>“But </a:t>
            </a:r>
            <a:r>
              <a:rPr lang="en-US" sz="3200" dirty="0" smtClean="0"/>
              <a:t>they </a:t>
            </a:r>
            <a:r>
              <a:rPr lang="en-US" sz="3200" dirty="0" smtClean="0">
                <a:solidFill>
                  <a:schemeClr val="accent1"/>
                </a:solidFill>
              </a:rPr>
              <a:t>rebelled</a:t>
            </a:r>
            <a:r>
              <a:rPr lang="en-US" sz="3200" dirty="0" smtClean="0"/>
              <a:t> and </a:t>
            </a:r>
            <a:r>
              <a:rPr lang="en-US" sz="3200" dirty="0" smtClean="0">
                <a:solidFill>
                  <a:schemeClr val="accent1"/>
                </a:solidFill>
              </a:rPr>
              <a:t>grieved</a:t>
            </a:r>
            <a:r>
              <a:rPr lang="en-US" sz="3200" dirty="0" smtClean="0"/>
              <a:t> His Holy Spirit;</a:t>
            </a:r>
            <a:br>
              <a:rPr lang="en-US" sz="3200" dirty="0" smtClean="0"/>
            </a:br>
            <a:r>
              <a:rPr lang="en-US" sz="3200" dirty="0" smtClean="0"/>
              <a:t>so </a:t>
            </a:r>
            <a:r>
              <a:rPr lang="en-US" sz="3200" dirty="0" smtClean="0"/>
              <a:t>He turned Himself against them as an enemy,</a:t>
            </a:r>
            <a:br>
              <a:rPr lang="en-US" sz="3200" dirty="0" smtClean="0"/>
            </a:br>
            <a:r>
              <a:rPr lang="en-US" sz="3200" dirty="0" smtClean="0"/>
              <a:t>and</a:t>
            </a:r>
            <a:r>
              <a:rPr lang="en-US" sz="3200" dirty="0" smtClean="0"/>
              <a:t> He fought against them</a:t>
            </a:r>
            <a:r>
              <a:rPr lang="en-US" sz="3200" dirty="0" smtClean="0"/>
              <a:t>.”</a:t>
            </a:r>
          </a:p>
          <a:p>
            <a:pPr lvl="1"/>
            <a:r>
              <a:rPr lang="en-US" sz="3000" b="1" dirty="0" smtClean="0">
                <a:solidFill>
                  <a:schemeClr val="accent1"/>
                </a:solidFill>
              </a:rPr>
              <a:t>Isaiah 63:10</a:t>
            </a:r>
          </a:p>
          <a:p>
            <a:pPr lvl="1"/>
            <a:endParaRPr lang="en-US" sz="3000" i="1" dirty="0" smtClean="0"/>
          </a:p>
          <a:p>
            <a:pPr>
              <a:buNone/>
            </a:pPr>
            <a:endParaRPr lang="en-US" sz="3200" dirty="0" smtClean="0">
              <a:sym typeface="Wingdings" pitchFamily="2" charset="2"/>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Can God be Resisted?</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r>
              <a:rPr lang="en-US" sz="3200" dirty="0" smtClean="0"/>
              <a:t>According to the Bible, yes!</a:t>
            </a:r>
          </a:p>
          <a:p>
            <a:pPr lvl="1"/>
            <a:r>
              <a:rPr lang="en-US" sz="3000" b="1" dirty="0" smtClean="0">
                <a:solidFill>
                  <a:schemeClr val="accent1"/>
                </a:solidFill>
              </a:rPr>
              <a:t>Romans 13:1-2</a:t>
            </a:r>
          </a:p>
          <a:p>
            <a:endParaRPr lang="en-US" sz="3200" dirty="0" smtClean="0"/>
          </a:p>
          <a:p>
            <a:r>
              <a:rPr lang="en-US" sz="3200" dirty="0" smtClean="0"/>
              <a:t>Stephen declared that the council had done so</a:t>
            </a:r>
          </a:p>
          <a:p>
            <a:pPr lvl="1"/>
            <a:r>
              <a:rPr lang="en-US" sz="3000" b="1" dirty="0" smtClean="0">
                <a:solidFill>
                  <a:schemeClr val="accent1"/>
                </a:solidFill>
              </a:rPr>
              <a:t>Acts 7:51-58</a:t>
            </a:r>
          </a:p>
          <a:p>
            <a:pPr lvl="1"/>
            <a:r>
              <a:rPr lang="en-US" sz="3000" dirty="0" smtClean="0"/>
              <a:t>Stephen was full of the Holy Spirit here</a:t>
            </a:r>
          </a:p>
          <a:p>
            <a:pPr lvl="1"/>
            <a:endParaRPr lang="en-US" sz="3000" dirty="0" smtClean="0"/>
          </a:p>
          <a:p>
            <a:r>
              <a:rPr lang="en-US" sz="3200" dirty="0" smtClean="0"/>
              <a:t>Temptation of evil comes, but not from God</a:t>
            </a:r>
          </a:p>
          <a:p>
            <a:pPr lvl="1"/>
            <a:r>
              <a:rPr lang="en-US" sz="3000" b="1" dirty="0" smtClean="0">
                <a:solidFill>
                  <a:schemeClr val="accent1"/>
                </a:solidFill>
              </a:rPr>
              <a:t>James 1:13-14</a:t>
            </a:r>
          </a:p>
          <a:p>
            <a:pPr lvl="1"/>
            <a:endParaRPr lang="en-US" sz="3000" b="1" dirty="0" smtClean="0">
              <a:solidFill>
                <a:schemeClr val="accent1"/>
              </a:solidFill>
            </a:endParaRPr>
          </a:p>
          <a:p>
            <a:endParaRPr lang="en-US" sz="3200" b="1" dirty="0" smtClean="0">
              <a:solidFill>
                <a:schemeClr val="accent1"/>
              </a:solidFill>
            </a:endParaRPr>
          </a:p>
          <a:p>
            <a:pPr>
              <a:buNone/>
            </a:pPr>
            <a:endParaRPr lang="en-US" sz="32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fontScale="90000"/>
          </a:bodyPr>
          <a:lstStyle/>
          <a:p>
            <a:pPr algn="ctr"/>
            <a:r>
              <a:rPr lang="en-US" sz="4800" b="1" dirty="0" smtClean="0">
                <a:solidFill>
                  <a:schemeClr val="accent1"/>
                </a:solidFill>
                <a:effectLst>
                  <a:outerShdw blurRad="38100" dist="38100" dir="2700000" algn="tl">
                    <a:srgbClr val="000000">
                      <a:alpha val="43137"/>
                    </a:srgbClr>
                  </a:outerShdw>
                </a:effectLst>
              </a:rPr>
              <a:t>What Does God Say About Salvation?</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r>
              <a:rPr lang="en-US" sz="3200" dirty="0" smtClean="0"/>
              <a:t>Salvation is, in part, up to us</a:t>
            </a:r>
          </a:p>
          <a:p>
            <a:pPr lvl="1"/>
            <a:r>
              <a:rPr lang="en-US" sz="2800" b="1" dirty="0" smtClean="0">
                <a:solidFill>
                  <a:schemeClr val="accent1"/>
                </a:solidFill>
              </a:rPr>
              <a:t>Ezekiel 18:20-32</a:t>
            </a:r>
          </a:p>
          <a:p>
            <a:pPr lvl="1"/>
            <a:endParaRPr lang="en-US" sz="2800" b="1" dirty="0" smtClean="0">
              <a:solidFill>
                <a:schemeClr val="accent1"/>
              </a:solidFill>
            </a:endParaRPr>
          </a:p>
          <a:p>
            <a:pPr lvl="1"/>
            <a:endParaRPr lang="en-US" sz="2800" b="1" dirty="0" smtClean="0">
              <a:solidFill>
                <a:schemeClr val="accent1"/>
              </a:solidFill>
            </a:endParaRPr>
          </a:p>
          <a:p>
            <a:pPr lvl="1"/>
            <a:endParaRPr lang="en-US" sz="2800" b="1" dirty="0" smtClean="0">
              <a:solidFill>
                <a:schemeClr val="accent1"/>
              </a:solidFill>
            </a:endParaRPr>
          </a:p>
          <a:p>
            <a:endParaRPr lang="en-US" sz="3200" b="1" dirty="0" smtClean="0">
              <a:solidFill>
                <a:schemeClr val="accent1"/>
              </a:solidFill>
            </a:endParaRPr>
          </a:p>
          <a:p>
            <a:pPr>
              <a:buNone/>
            </a:pPr>
            <a:endParaRPr lang="en-US" sz="32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chor="ctr">
            <a:normAutofit/>
          </a:bodyPr>
          <a:lstStyle/>
          <a:p>
            <a:pPr algn="ctr"/>
            <a:r>
              <a:rPr lang="en-US" sz="4800" b="1" dirty="0" smtClean="0">
                <a:solidFill>
                  <a:schemeClr val="accent1"/>
                </a:solidFill>
                <a:effectLst>
                  <a:outerShdw blurRad="38100" dist="38100" dir="2700000" algn="tl">
                    <a:srgbClr val="000000">
                      <a:alpha val="43137"/>
                    </a:srgbClr>
                  </a:outerShdw>
                </a:effectLst>
              </a:rPr>
              <a:t>Ezekiel 18:20-23</a:t>
            </a:r>
            <a:endParaRPr lang="en-US" sz="4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524000"/>
            <a:ext cx="8382000" cy="5105400"/>
          </a:xfrm>
        </p:spPr>
        <p:txBody>
          <a:bodyPr>
            <a:normAutofit/>
          </a:bodyPr>
          <a:lstStyle/>
          <a:p>
            <a:pPr>
              <a:buNone/>
            </a:pPr>
            <a:r>
              <a:rPr lang="en-US" b="1" baseline="30000" dirty="0" smtClean="0"/>
              <a:t>20 </a:t>
            </a:r>
            <a:r>
              <a:rPr lang="en-US" dirty="0" smtClean="0"/>
              <a:t>The </a:t>
            </a:r>
            <a:r>
              <a:rPr lang="en-US" dirty="0" smtClean="0"/>
              <a:t>soul </a:t>
            </a:r>
            <a:r>
              <a:rPr lang="en-US" dirty="0" smtClean="0"/>
              <a:t>who sins shall die. The son shall not bear the guilt of the father, nor the father bear the guilt of the son. The righteousness of the righteous shall be upon himself, and the wickedness of the wicked shall be upon himself.</a:t>
            </a:r>
          </a:p>
          <a:p>
            <a:pPr>
              <a:buNone/>
            </a:pPr>
            <a:r>
              <a:rPr lang="en-US" b="1" baseline="30000" dirty="0" smtClean="0"/>
              <a:t>21 </a:t>
            </a:r>
            <a:r>
              <a:rPr lang="en-US" dirty="0" smtClean="0"/>
              <a:t>But </a:t>
            </a:r>
            <a:r>
              <a:rPr lang="en-US" dirty="0" smtClean="0"/>
              <a:t>if a wicked man turns from all his sins which he has committed, keeps all My statutes, and does what is lawful and right, he shall surely live; he shall not die.</a:t>
            </a:r>
            <a:r>
              <a:rPr lang="en-US" b="1" baseline="30000" dirty="0" smtClean="0"/>
              <a:t>22 </a:t>
            </a:r>
            <a:r>
              <a:rPr lang="en-US" dirty="0" smtClean="0"/>
              <a:t>None of the transgressions which he has committed shall be remembered against him; because of the righteousness which he has done, he shall live. </a:t>
            </a:r>
            <a:r>
              <a:rPr lang="en-US" b="1" baseline="30000" dirty="0" smtClean="0"/>
              <a:t>23 </a:t>
            </a:r>
            <a:r>
              <a:rPr lang="en-US" dirty="0" smtClean="0"/>
              <a:t>Do I have any pleasure at all that the wicked should die?” says the Lord </a:t>
            </a:r>
            <a:r>
              <a:rPr lang="en-US" cap="small" dirty="0" smtClean="0"/>
              <a:t>God</a:t>
            </a:r>
            <a:r>
              <a:rPr lang="en-US" dirty="0" smtClean="0"/>
              <a:t>, “and not that he should turn from his ways and live?</a:t>
            </a:r>
          </a:p>
          <a:p>
            <a:pPr lvl="1">
              <a:buNone/>
            </a:pPr>
            <a:endParaRPr lang="en-US" sz="3000" b="1" dirty="0" smtClean="0">
              <a:solidFill>
                <a:schemeClr val="accent1"/>
              </a:solidFill>
            </a:endParaRPr>
          </a:p>
          <a:p>
            <a:endParaRPr lang="en-US" sz="3200" b="1" dirty="0" smtClean="0">
              <a:solidFill>
                <a:schemeClr val="accent1"/>
              </a:solidFill>
            </a:endParaRPr>
          </a:p>
          <a:p>
            <a:pPr>
              <a:buNone/>
            </a:pPr>
            <a:endParaRPr lang="en-US" sz="3200" i="1"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87</TotalTime>
  <Words>346</Words>
  <Application>Microsoft Office PowerPoint</Application>
  <PresentationFormat>On-screen Show (4:3)</PresentationFormat>
  <Paragraphs>83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Refuting Predestination</vt:lpstr>
      <vt:lpstr>What is Predestination?</vt:lpstr>
      <vt:lpstr>What is Predestination?</vt:lpstr>
      <vt:lpstr>Are All Things Caused by God?</vt:lpstr>
      <vt:lpstr>Can God be Resisted?</vt:lpstr>
      <vt:lpstr>Can God be Resisted?</vt:lpstr>
      <vt:lpstr>Can God be Resisted?</vt:lpstr>
      <vt:lpstr>What Does God Say About Salvation?</vt:lpstr>
      <vt:lpstr>Ezekiel 18:20-23</vt:lpstr>
      <vt:lpstr>Ezekiel 18:29-32</vt:lpstr>
      <vt:lpstr>What Does God Say About Salvation?</vt:lpstr>
      <vt:lpstr>God’s Predestined Plan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Refuting Predestination</dc:title>
  <dc:creator>Danny</dc:creator>
  <cp:lastModifiedBy>Danny</cp:lastModifiedBy>
  <cp:revision>9</cp:revision>
  <dcterms:created xsi:type="dcterms:W3CDTF">2013-08-03T15:33:57Z</dcterms:created>
  <dcterms:modified xsi:type="dcterms:W3CDTF">2013-08-03T17:01:44Z</dcterms:modified>
</cp:coreProperties>
</file>