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0" r:id="rId5"/>
    <p:sldId id="261" r:id="rId6"/>
    <p:sldId id="262" r:id="rId7"/>
    <p:sldId id="265" r:id="rId8"/>
    <p:sldId id="266" r:id="rId9"/>
    <p:sldId id="263" r:id="rId10"/>
    <p:sldId id="267" r:id="rId11"/>
    <p:sldId id="264"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90" autoAdjust="0"/>
  </p:normalViewPr>
  <p:slideViewPr>
    <p:cSldViewPr>
      <p:cViewPr varScale="1">
        <p:scale>
          <a:sx n="50" d="100"/>
          <a:sy n="50" d="100"/>
        </p:scale>
        <p:origin x="-19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A4B6C-2643-4B0B-9254-0D0FA3F5EC0B}" type="datetimeFigureOut">
              <a:rPr lang="en-US" smtClean="0"/>
              <a:t>3/23/2013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481E6-A7C6-4194-AF84-A7B799B1377B}" type="slidenum">
              <a:rPr lang="en-US" smtClean="0"/>
              <a:t>‹#›</a:t>
            </a:fld>
            <a:endParaRPr lang="en-US"/>
          </a:p>
        </p:txBody>
      </p:sp>
    </p:spTree>
    <p:extLst>
      <p:ext uri="{BB962C8B-B14F-4D97-AF65-F5344CB8AC3E}">
        <p14:creationId xmlns:p14="http://schemas.microsoft.com/office/powerpoint/2010/main" val="368109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read of the “Samaritans” but it is worthy</a:t>
            </a:r>
            <a:r>
              <a:rPr lang="en-US" baseline="0" dirty="0" smtClean="0"/>
              <a:t> to note who exactly these people were. </a:t>
            </a:r>
          </a:p>
          <a:p>
            <a:r>
              <a:rPr lang="en-US" baseline="0" dirty="0" smtClean="0"/>
              <a:t>Built by the sixth king of the Northern kingdom (874 BC) – see 1 Kin. 16:24 and made into the capital of the northern tribes 1 Kin. 16:29.</a:t>
            </a:r>
          </a:p>
          <a:p>
            <a:r>
              <a:rPr lang="en-US" baseline="0" dirty="0" smtClean="0"/>
              <a:t>Deported and repopulated by </a:t>
            </a:r>
            <a:r>
              <a:rPr lang="en-US" baseline="0" dirty="0" err="1" smtClean="0"/>
              <a:t>Shalmaneser</a:t>
            </a:r>
            <a:r>
              <a:rPr lang="en-US" baseline="0" dirty="0" smtClean="0"/>
              <a:t>, king of Assyria (1 Kin. 17:24-28). These Gentiles mixed religion where religious syncretism prevailed (1 Kin. 17:33, 34). Some of the things from Judaism were mixed with world religions. Hence they on the one hand feared God, but on the true hand did not fear God!</a:t>
            </a:r>
          </a:p>
          <a:p>
            <a:r>
              <a:rPr lang="en-US" baseline="0" dirty="0" smtClean="0"/>
              <a:t>Continuous hatred and animosity ruled the divide between Jew and Samaritan (Neh. 4:1, 2; Jn. 4:9).</a:t>
            </a:r>
            <a:endParaRPr lang="en-US" dirty="0"/>
          </a:p>
        </p:txBody>
      </p:sp>
      <p:sp>
        <p:nvSpPr>
          <p:cNvPr id="4" name="Slide Number Placeholder 3"/>
          <p:cNvSpPr>
            <a:spLocks noGrp="1"/>
          </p:cNvSpPr>
          <p:nvPr>
            <p:ph type="sldNum" sz="quarter" idx="10"/>
          </p:nvPr>
        </p:nvSpPr>
        <p:spPr/>
        <p:txBody>
          <a:bodyPr/>
          <a:lstStyle/>
          <a:p>
            <a:fld id="{0F0481E6-A7C6-4194-AF84-A7B799B1377B}" type="slidenum">
              <a:rPr lang="en-US" smtClean="0"/>
              <a:t>2</a:t>
            </a:fld>
            <a:endParaRPr lang="en-US"/>
          </a:p>
        </p:txBody>
      </p:sp>
    </p:spTree>
    <p:extLst>
      <p:ext uri="{BB962C8B-B14F-4D97-AF65-F5344CB8AC3E}">
        <p14:creationId xmlns:p14="http://schemas.microsoft.com/office/powerpoint/2010/main" val="22562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The Samaritan giver (Lk. 10:25-37), who teaches us how to be hospitable without grumbling (cf. 1 Pet. 4:9;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Samaritan leper (Lk. 17:11-19) who teaches us that ever so important trait of being thankful. Compare</a:t>
            </a:r>
            <a:r>
              <a:rPr lang="en-US" sz="1200" kern="1200" baseline="0" dirty="0" smtClean="0">
                <a:solidFill>
                  <a:schemeClr val="tx1"/>
                </a:solidFill>
                <a:effectLst/>
                <a:latin typeface="+mn-lt"/>
                <a:ea typeface="+mn-ea"/>
                <a:cs typeface="+mn-cs"/>
              </a:rPr>
              <a:t> Romans 1:21 where thanklessness begets futility of thought. In contrast, thankfulness produces a glorification of God. Our actions are determined in a large part by how thankful we are. How thankful we should be to know God, to know His plan, His Son, His church, His word, His heaven and His love!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The Samaritan woman (Jn. 4) who teaches us that faith can reside in unlikely places.</a:t>
            </a:r>
          </a:p>
          <a:p>
            <a:endParaRPr lang="en-US" dirty="0"/>
          </a:p>
        </p:txBody>
      </p:sp>
      <p:sp>
        <p:nvSpPr>
          <p:cNvPr id="4" name="Slide Number Placeholder 3"/>
          <p:cNvSpPr>
            <a:spLocks noGrp="1"/>
          </p:cNvSpPr>
          <p:nvPr>
            <p:ph type="sldNum" sz="quarter" idx="10"/>
          </p:nvPr>
        </p:nvSpPr>
        <p:spPr/>
        <p:txBody>
          <a:bodyPr/>
          <a:lstStyle/>
          <a:p>
            <a:fld id="{0F0481E6-A7C6-4194-AF84-A7B799B1377B}" type="slidenum">
              <a:rPr lang="en-US" smtClean="0"/>
              <a:t>3</a:t>
            </a:fld>
            <a:endParaRPr lang="en-US"/>
          </a:p>
        </p:txBody>
      </p:sp>
    </p:spTree>
    <p:extLst>
      <p:ext uri="{BB962C8B-B14F-4D97-AF65-F5344CB8AC3E}">
        <p14:creationId xmlns:p14="http://schemas.microsoft.com/office/powerpoint/2010/main" val="4045463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Our</a:t>
            </a:r>
            <a:r>
              <a:rPr lang="en-US" baseline="0" dirty="0" smtClean="0"/>
              <a:t> Lord’s choice to leave Judah was tied to the Pharisees learning of His popularity.  There was already a dispute between the Jews and John’s disciples (Jn. 3:23-26). John’s ministry was threatening to the Pharisees but Jesus was more so. If John’s own disciples were becoming envious of the success of Jesus, then how much more those who were enemies of righteousness?</a:t>
            </a:r>
          </a:p>
          <a:p>
            <a:pPr marL="228600" indent="-228600">
              <a:buAutoNum type="arabicPeriod"/>
            </a:pPr>
            <a:r>
              <a:rPr lang="en-US" baseline="0" dirty="0" smtClean="0"/>
              <a:t>Most Jews avoided Samaria and would travel along the Jordan northward to Galilee. But Jesus “needed” to go through Samaria. It seems that there were two reasons why Jesus needed to go through Samaria. Previously He did not allow His disciples to go there (Matt. 10:5). Now He needs to. One, to teach the lost. A second reason, to condition His disciples for the greater scope and intent of the ministry (Acts 1:8).</a:t>
            </a:r>
          </a:p>
          <a:p>
            <a:pPr marL="228600" indent="-228600">
              <a:buAutoNum type="arabicPeriod"/>
            </a:pPr>
            <a:r>
              <a:rPr lang="en-US" baseline="0" dirty="0" err="1" smtClean="0"/>
              <a:t>Sychar</a:t>
            </a:r>
            <a:r>
              <a:rPr lang="en-US" baseline="0" dirty="0" smtClean="0"/>
              <a:t> (which means drunken). Jacob’s well was there. It is actually ½ a mile from </a:t>
            </a:r>
            <a:r>
              <a:rPr lang="en-US" baseline="0" dirty="0" err="1" smtClean="0"/>
              <a:t>Sychar</a:t>
            </a:r>
            <a:r>
              <a:rPr lang="en-US" baseline="0" dirty="0" smtClean="0"/>
              <a:t>. Its identity is known even to this day and with a great degree of certainty, one could draw a circle of a few feet wide and know that the sole of Jesus literally touched that area. J. W. </a:t>
            </a:r>
            <a:r>
              <a:rPr lang="en-US" baseline="0" dirty="0" err="1" smtClean="0"/>
              <a:t>McGarvey</a:t>
            </a:r>
            <a:r>
              <a:rPr lang="en-US" baseline="0" dirty="0" smtClean="0"/>
              <a:t> notes that it lies due south of Joseph’s tomb. Jacob would never have envisioned that this well which he had dug, would have become the resting place for the creator of the world! We should note that John does not only emphasize the deity of Christ, but the humanity as well. We have here at 6:00 (presumably Roman time) that Jesus comes to this well wearied from the journey.  We should note that Jesus had a body like us which became wearied and worn like ours (cf. Heb. 4:15; 2:14).</a:t>
            </a:r>
            <a:endParaRPr lang="en-US" dirty="0"/>
          </a:p>
        </p:txBody>
      </p:sp>
      <p:sp>
        <p:nvSpPr>
          <p:cNvPr id="4" name="Slide Number Placeholder 3"/>
          <p:cNvSpPr>
            <a:spLocks noGrp="1"/>
          </p:cNvSpPr>
          <p:nvPr>
            <p:ph type="sldNum" sz="quarter" idx="10"/>
          </p:nvPr>
        </p:nvSpPr>
        <p:spPr/>
        <p:txBody>
          <a:bodyPr/>
          <a:lstStyle/>
          <a:p>
            <a:fld id="{0F0481E6-A7C6-4194-AF84-A7B799B1377B}" type="slidenum">
              <a:rPr lang="en-US" smtClean="0"/>
              <a:t>5</a:t>
            </a:fld>
            <a:endParaRPr lang="en-US"/>
          </a:p>
        </p:txBody>
      </p:sp>
    </p:spTree>
    <p:extLst>
      <p:ext uri="{BB962C8B-B14F-4D97-AF65-F5344CB8AC3E}">
        <p14:creationId xmlns:p14="http://schemas.microsoft.com/office/powerpoint/2010/main" val="116094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against rabbinic tradition to give religious instruction to a woman.  But Jesus tramples over all the prejudice and traditions held up so high by men. This woman, like all women are made in His image and is worthy to be taught the truth. We see that Jesus not only broke down the wall of speaking to women, but He chose to trample over the national prejudice against speaking to a Samaritan woman (contrast v. 9). Likewise, she was poor, because if she were a woman of means, she would have had someone else carry the burden of the </a:t>
            </a:r>
            <a:r>
              <a:rPr lang="en-US" baseline="0" dirty="0" err="1" smtClean="0"/>
              <a:t>waterpot</a:t>
            </a:r>
            <a:r>
              <a:rPr lang="en-US" baseline="0" dirty="0" smtClean="0"/>
              <a:t>. Further she was an immoral woman as she had been married and put away multiple times. The number of times she was put away likely suggests fault on her part as well. Regardless, the man she is now with is not her husband (v. 17, 18). It reminds us of the scene of the woman caught in adultery and Jesus conversed with her after all had left, and told her to go and sin no more (8:11).</a:t>
            </a:r>
          </a:p>
          <a:p>
            <a:endParaRPr lang="en-US" baseline="0" dirty="0" smtClean="0"/>
          </a:p>
          <a:p>
            <a:r>
              <a:rPr lang="en-US" baseline="0" dirty="0" smtClean="0"/>
              <a:t>So see the impartiality of God in John 3 and 4 with the contrasting characters involved (Acts 10:34, 35). Think of the difference between this woman and </a:t>
            </a:r>
            <a:r>
              <a:rPr lang="en-US" baseline="0" dirty="0" err="1" smtClean="0"/>
              <a:t>Nicodemas</a:t>
            </a:r>
            <a:r>
              <a:rPr lang="en-US" baseline="0" dirty="0" smtClean="0"/>
              <a:t> in chapter 3.  These two are about as opposite as two can be (a man/woman, learned/ignorant, high class/low class, </a:t>
            </a:r>
            <a:r>
              <a:rPr lang="en-US" baseline="0" dirty="0" err="1" smtClean="0"/>
              <a:t>inclass</a:t>
            </a:r>
            <a:r>
              <a:rPr lang="en-US" baseline="0" dirty="0" smtClean="0"/>
              <a:t>/ outclass,  recognized Jesus/did not know Him). Jesus took time to speak to everyone in need.</a:t>
            </a:r>
          </a:p>
          <a:p>
            <a:endParaRPr lang="en-US" baseline="0" dirty="0" smtClean="0"/>
          </a:p>
          <a:p>
            <a:r>
              <a:rPr lang="en-US" baseline="0" dirty="0" smtClean="0"/>
              <a:t>Women are often the first to respond favorably. A woman was the first to respond in Samaria. A woman was first to respond in Europe (Lydia). </a:t>
            </a:r>
          </a:p>
        </p:txBody>
      </p:sp>
      <p:sp>
        <p:nvSpPr>
          <p:cNvPr id="4" name="Slide Number Placeholder 3"/>
          <p:cNvSpPr>
            <a:spLocks noGrp="1"/>
          </p:cNvSpPr>
          <p:nvPr>
            <p:ph type="sldNum" sz="quarter" idx="10"/>
          </p:nvPr>
        </p:nvSpPr>
        <p:spPr/>
        <p:txBody>
          <a:bodyPr/>
          <a:lstStyle/>
          <a:p>
            <a:fld id="{0F0481E6-A7C6-4194-AF84-A7B799B1377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6094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Jesus is no friend of ignorance. He sees that ignorance paralyzes people from being saved.</a:t>
            </a:r>
            <a:r>
              <a:rPr lang="en-US" baseline="0" dirty="0" smtClean="0"/>
              <a:t> Ignorance is what keeps the soul lost ignorance prevents the pursuit of what is better. Had she known the gift of God she would have asked. Jesus is the gift of God (Jn. 3:16).</a:t>
            </a:r>
          </a:p>
          <a:p>
            <a:endParaRPr lang="en-US" baseline="0" dirty="0" smtClean="0"/>
          </a:p>
          <a:p>
            <a:r>
              <a:rPr lang="en-US" baseline="0" dirty="0" smtClean="0"/>
              <a:t>2. Reversal – Jesus is thirsty and she has the means to quench His thirst. Now He is the source for living water. The irony is that the fountain of living water is asking this Samaritan woman for a drink. Living water is for the soul and well water cannot quench that. Every man and woman has that need but many seek to suppress it. </a:t>
            </a:r>
          </a:p>
          <a:p>
            <a:endParaRPr lang="en-US" baseline="0" dirty="0" smtClean="0"/>
          </a:p>
          <a:p>
            <a:r>
              <a:rPr lang="en-US" baseline="0" dirty="0" smtClean="0"/>
              <a:t>3. There is only one place to get that living water –Jesus Christ. As great as Jacob was, he could not provide this kind of water. Jesus is greater (v. 12). Really, the whole story about the woman at the well is not really about the woman at all, but about the Jesus. He is greater than Jacob; He is the Christ of prophecy.</a:t>
            </a:r>
            <a:endParaRPr lang="en-US" dirty="0"/>
          </a:p>
        </p:txBody>
      </p:sp>
      <p:sp>
        <p:nvSpPr>
          <p:cNvPr id="4" name="Slide Number Placeholder 3"/>
          <p:cNvSpPr>
            <a:spLocks noGrp="1"/>
          </p:cNvSpPr>
          <p:nvPr>
            <p:ph type="sldNum" sz="quarter" idx="10"/>
          </p:nvPr>
        </p:nvSpPr>
        <p:spPr/>
        <p:txBody>
          <a:bodyPr/>
          <a:lstStyle/>
          <a:p>
            <a:fld id="{0F0481E6-A7C6-4194-AF84-A7B799B1377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6094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Jesus extended to her an invitation,</a:t>
            </a:r>
            <a:r>
              <a:rPr lang="en-US" baseline="0" dirty="0" smtClean="0"/>
              <a:t> she is still carnally minded and selfish (4:15). Conversion requires a person to first be convicted of their sin. Conversion requires repentance and therefore cannot be cheap. Conversion requires things on our part. We must recognize what sin is. We must see it in ourselves. We must see it how God does and we must hate sin as He does.  For some, they think conversion is all about “self” and base their decisions to act by what they want to get out of it. It is not “I want” but “I repent.”</a:t>
            </a:r>
          </a:p>
          <a:p>
            <a:endParaRPr lang="en-US" baseline="0" dirty="0" smtClean="0"/>
          </a:p>
          <a:p>
            <a:r>
              <a:rPr lang="en-US" baseline="0" dirty="0" smtClean="0"/>
              <a:t>Jesus took people to their sin. We cannot drink living water while harboring sin.  This woman needed to see her life was messed up with sin and that she needed to put sin away and turn her life and decision making over to God’s wisdom.  All the husbands that she had, all the choices she made were of what benefit to her? See Matthew 19:9/Rom. 7:2, 3.  We need to ask ourselves, “Is there sin in my life keeping me from the living water?”</a:t>
            </a:r>
          </a:p>
        </p:txBody>
      </p:sp>
      <p:sp>
        <p:nvSpPr>
          <p:cNvPr id="4" name="Slide Number Placeholder 3"/>
          <p:cNvSpPr>
            <a:spLocks noGrp="1"/>
          </p:cNvSpPr>
          <p:nvPr>
            <p:ph type="sldNum" sz="quarter" idx="10"/>
          </p:nvPr>
        </p:nvSpPr>
        <p:spPr/>
        <p:txBody>
          <a:bodyPr/>
          <a:lstStyle/>
          <a:p>
            <a:fld id="{0F0481E6-A7C6-4194-AF84-A7B799B1377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6094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The person who is convicted of sin and wants to be right with God should be concerned about worship. This woman was. She had faulty and incomplete information about worship. Her people taught that you could worship on Mount Gerizim.  After all, Mount Gerizim was the mountain that contained the blessing (Deut. 11:29; 27:12; 28). They worshipped in the wrong place and they didn’t even know what they were worshipping, that is, they did not know the nature of the true God. One cannot be truly converted to God without knowing the true nature of God and the true way to honor Him. </a:t>
            </a:r>
          </a:p>
          <a:p>
            <a:endParaRPr lang="en-US" baseline="0" dirty="0" smtClean="0"/>
          </a:p>
          <a:p>
            <a:r>
              <a:rPr lang="en-US" baseline="0" dirty="0" smtClean="0"/>
              <a:t>God was going to replace the place of Jerusalem. This woman learned that there is a Father and that He seeks to be worshipped true worship. Sadly, there are many Samaritans today in the form of Unitarians who have not yet learned that there is a Father, Son and Spirit.  </a:t>
            </a:r>
          </a:p>
          <a:p>
            <a:endParaRPr lang="en-US" baseline="0" dirty="0" smtClean="0"/>
          </a:p>
          <a:p>
            <a:r>
              <a:rPr lang="en-US" baseline="0" dirty="0" smtClean="0"/>
              <a:t>Since God is Spirit, our spirit must worship Him with the right attitude (Ps. 29:2) and since He is true, we need to honor Him in worship that is true to His prescribed way (cf. Lev. 10:2, 3; 2 Chron. 30:5; 1 Chron. 16:29; Rev. 14:7; 15:4). </a:t>
            </a:r>
          </a:p>
        </p:txBody>
      </p:sp>
      <p:sp>
        <p:nvSpPr>
          <p:cNvPr id="4" name="Slide Number Placeholder 3"/>
          <p:cNvSpPr>
            <a:spLocks noGrp="1"/>
          </p:cNvSpPr>
          <p:nvPr>
            <p:ph type="sldNum" sz="quarter" idx="10"/>
          </p:nvPr>
        </p:nvSpPr>
        <p:spPr/>
        <p:txBody>
          <a:bodyPr/>
          <a:lstStyle/>
          <a:p>
            <a:fld id="{0F0481E6-A7C6-4194-AF84-A7B799B1377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6094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Realization of the Christ. Jesus is likewise worthy of worship because He is the Son of God (Matt. 14:33; Heb. 1:6). Again, this is the point of this conversation being recorded in scripture. It is not about the woman, but the Christ.</a:t>
            </a:r>
            <a:endParaRPr lang="en-US" dirty="0"/>
          </a:p>
        </p:txBody>
      </p:sp>
      <p:sp>
        <p:nvSpPr>
          <p:cNvPr id="4" name="Slide Number Placeholder 3"/>
          <p:cNvSpPr>
            <a:spLocks noGrp="1"/>
          </p:cNvSpPr>
          <p:nvPr>
            <p:ph type="sldNum" sz="quarter" idx="10"/>
          </p:nvPr>
        </p:nvSpPr>
        <p:spPr/>
        <p:txBody>
          <a:bodyPr/>
          <a:lstStyle/>
          <a:p>
            <a:fld id="{0F0481E6-A7C6-4194-AF84-A7B799B1377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6094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woman left the </a:t>
            </a:r>
            <a:r>
              <a:rPr lang="en-US" dirty="0" err="1" smtClean="0"/>
              <a:t>waterpot</a:t>
            </a:r>
            <a:r>
              <a:rPr lang="en-US" dirty="0" smtClean="0"/>
              <a:t>…that is telling. She came to get physical</a:t>
            </a:r>
            <a:r>
              <a:rPr lang="en-US" baseline="0" dirty="0" smtClean="0"/>
              <a:t> water but left it there. She wanted not to be burdened with it to slow her down as she goes back into </a:t>
            </a:r>
            <a:r>
              <a:rPr lang="en-US" baseline="0" dirty="0" err="1" smtClean="0"/>
              <a:t>Sychar</a:t>
            </a:r>
            <a:r>
              <a:rPr lang="en-US" baseline="0" dirty="0" smtClean="0"/>
              <a:t> to give others the chance to come to the fountain of living water. This woman became a link for many to come to Christ. </a:t>
            </a:r>
          </a:p>
        </p:txBody>
      </p:sp>
      <p:sp>
        <p:nvSpPr>
          <p:cNvPr id="4" name="Slide Number Placeholder 3"/>
          <p:cNvSpPr>
            <a:spLocks noGrp="1"/>
          </p:cNvSpPr>
          <p:nvPr>
            <p:ph type="sldNum" sz="quarter" idx="10"/>
          </p:nvPr>
        </p:nvSpPr>
        <p:spPr/>
        <p:txBody>
          <a:bodyPr/>
          <a:lstStyle/>
          <a:p>
            <a:fld id="{0F0481E6-A7C6-4194-AF84-A7B799B1377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6094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6600">
                <a:latin typeface="Edwardian Script ITC"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E6B95-271F-4ABC-97A3-54C6FAE6CF58}"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35158917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E6B95-271F-4ABC-97A3-54C6FAE6CF58}"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102428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E6B95-271F-4ABC-97A3-54C6FAE6CF58}"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24111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807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E6B95-271F-4ABC-97A3-54C6FAE6CF58}"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2035072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Freestyle Script" pitchFamily="66"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E6B95-271F-4ABC-97A3-54C6FAE6CF58}" type="datetimeFigureOut">
              <a:rPr lang="en-US" smtClean="0"/>
              <a:t>3/23/2013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908282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E6B95-271F-4ABC-97A3-54C6FAE6CF58}" type="datetimeFigureOut">
              <a:rPr lang="en-US" smtClean="0"/>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213986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74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E6B95-271F-4ABC-97A3-54C6FAE6CF58}" type="datetimeFigureOut">
              <a:rPr lang="en-US" smtClean="0"/>
              <a:t>3/23/2013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79478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E6B95-271F-4ABC-97A3-54C6FAE6CF58}" type="datetimeFigureOut">
              <a:rPr lang="en-US" smtClean="0"/>
              <a:t>3/23/2013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403638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E6B95-271F-4ABC-97A3-54C6FAE6CF58}" type="datetimeFigureOut">
              <a:rPr lang="en-US" smtClean="0"/>
              <a:t>3/23/2013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32679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2855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E6B95-271F-4ABC-97A3-54C6FAE6CF58}" type="datetimeFigureOut">
              <a:rPr lang="en-US" smtClean="0"/>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39196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90391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61999"/>
            <a:ext cx="5903912"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903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E6B95-271F-4ABC-97A3-54C6FAE6CF58}" type="datetimeFigureOut">
              <a:rPr lang="en-US" smtClean="0"/>
              <a:t>3/23/2013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A8A63-A647-4C93-9641-A24A4C515207}" type="slidenum">
              <a:rPr lang="en-US" smtClean="0"/>
              <a:t>‹#›</a:t>
            </a:fld>
            <a:endParaRPr lang="en-US"/>
          </a:p>
        </p:txBody>
      </p:sp>
    </p:spTree>
    <p:extLst>
      <p:ext uri="{BB962C8B-B14F-4D97-AF65-F5344CB8AC3E}">
        <p14:creationId xmlns:p14="http://schemas.microsoft.com/office/powerpoint/2010/main" val="80264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3300"/>
            </a:gs>
            <a:gs pos="78000">
              <a:schemeClr val="tx1"/>
            </a:gs>
            <a:gs pos="43000">
              <a:srgbClr val="663300"/>
            </a:gs>
            <a:gs pos="7000">
              <a:schemeClr val="tx1"/>
            </a:gs>
            <a:gs pos="100000">
              <a:srgbClr val="663300"/>
            </a:gs>
          </a:gsLst>
          <a:lin ang="0" scaled="1"/>
          <a:tileRect/>
        </a:gradFill>
        <a:effectLst/>
      </p:bgPr>
    </p:bg>
    <p:spTree>
      <p:nvGrpSpPr>
        <p:cNvPr id="1" name=""/>
        <p:cNvGrpSpPr/>
        <p:nvPr/>
      </p:nvGrpSpPr>
      <p:grpSpPr>
        <a:xfrm>
          <a:off x="0" y="0"/>
          <a:ext cx="0" cy="0"/>
          <a:chOff x="0" y="0"/>
          <a:chExt cx="0" cy="0"/>
        </a:xfrm>
      </p:grpSpPr>
      <p:pic>
        <p:nvPicPr>
          <p:cNvPr id="8"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3400" y="6492875"/>
            <a:ext cx="2133600" cy="365125"/>
          </a:xfrm>
          <a:prstGeom prst="rect">
            <a:avLst/>
          </a:prstGeom>
        </p:spPr>
        <p:txBody>
          <a:bodyPr vert="horz" lIns="91440" tIns="45720" rIns="91440" bIns="45720" rtlCol="0" anchor="ctr"/>
          <a:lstStyle>
            <a:lvl1pPr algn="l">
              <a:defRPr sz="1200">
                <a:solidFill>
                  <a:schemeClr val="tx1"/>
                </a:solidFill>
              </a:defRPr>
            </a:lvl1pPr>
          </a:lstStyle>
          <a:p>
            <a:fld id="{372E6B95-271F-4ABC-97A3-54C6FAE6CF58}" type="datetimeFigureOut">
              <a:rPr lang="en-US" smtClean="0"/>
              <a:t>3/23/2013</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0EDA8A63-A647-4C93-9641-A24A4C515207}" type="slidenum">
              <a:rPr lang="en-US" smtClean="0"/>
              <a:t>‹#›</a:t>
            </a:fld>
            <a:endParaRPr lang="en-US"/>
          </a:p>
        </p:txBody>
      </p:sp>
    </p:spTree>
    <p:extLst>
      <p:ext uri="{BB962C8B-B14F-4D97-AF65-F5344CB8AC3E}">
        <p14:creationId xmlns:p14="http://schemas.microsoft.com/office/powerpoint/2010/main" val="3316314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trans="43000" scaling="14"/>
                    </a14:imgEffect>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72855" y="609600"/>
            <a:ext cx="3785061"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encilGrayscale/>
                    </a14:imgEffect>
                    <a14:imgEffect>
                      <a14:brightnessContrast bright="-40000"/>
                    </a14:imgEffect>
                  </a14:imgLayer>
                </a14:imgProps>
              </a:ext>
              <a:ext uri="{28A0092B-C50C-407E-A947-70E740481C1C}">
                <a14:useLocalDpi xmlns:a14="http://schemas.microsoft.com/office/drawing/2010/main" val="0"/>
              </a:ext>
            </a:extLst>
          </a:blip>
          <a:srcRect l="15191" t="18592" r="9337" b="14699"/>
          <a:stretch/>
        </p:blipFill>
        <p:spPr bwMode="auto">
          <a:xfrm>
            <a:off x="1533832" y="2116137"/>
            <a:ext cx="6848168"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261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III. To </a:t>
            </a:r>
            <a:r>
              <a:rPr lang="en-US" sz="4400" b="1" dirty="0" smtClean="0">
                <a:effectLst>
                  <a:glow rad="127000">
                    <a:schemeClr val="accent6">
                      <a:alpha val="40000"/>
                    </a:schemeClr>
                  </a:glow>
                </a:effectLst>
              </a:rPr>
              <a:t>Conversion</a:t>
            </a:r>
            <a:r>
              <a:rPr lang="en-US" sz="4400" dirty="0" smtClean="0">
                <a:effectLst>
                  <a:glow rad="127000">
                    <a:schemeClr val="accent6">
                      <a:alpha val="40000"/>
                    </a:schemeClr>
                  </a:glow>
                </a:effectLst>
              </a:rPr>
              <a:t> </a:t>
            </a:r>
            <a:r>
              <a:rPr lang="en-US" sz="4400" dirty="0" smtClean="0"/>
              <a:t>(Jn. 4:16-26)</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9600" y="457200"/>
            <a:ext cx="8305800" cy="2893100"/>
          </a:xfrm>
          <a:prstGeom prst="rect">
            <a:avLst/>
          </a:prstGeom>
          <a:noFill/>
        </p:spPr>
        <p:txBody>
          <a:bodyPr wrap="square" rtlCol="0">
            <a:spAutoFit/>
          </a:bodyPr>
          <a:lstStyle/>
          <a:p>
            <a:pPr marL="457200" indent="-457200">
              <a:buFont typeface="Arial" pitchFamily="34" charset="0"/>
              <a:buChar char="•"/>
            </a:pPr>
            <a:r>
              <a:rPr lang="en-US" sz="3200" dirty="0" smtClean="0">
                <a:solidFill>
                  <a:prstClr val="black"/>
                </a:solidFill>
                <a:latin typeface="Impact" pitchFamily="34" charset="0"/>
              </a:rPr>
              <a:t>Three Fundamentals of</a:t>
            </a:r>
          </a:p>
          <a:p>
            <a:pPr marL="971550" lvl="1" indent="-514350">
              <a:buFont typeface="+mj-lt"/>
              <a:buAutoNum type="arabicPeriod"/>
            </a:pPr>
            <a:r>
              <a:rPr lang="en-US" sz="3000" dirty="0" smtClean="0">
                <a:solidFill>
                  <a:prstClr val="black"/>
                </a:solidFill>
              </a:rPr>
              <a:t>Conviction of sin (4:16-19)</a:t>
            </a:r>
          </a:p>
          <a:p>
            <a:pPr marL="971550" lvl="1" indent="-514350">
              <a:buFont typeface="+mj-lt"/>
              <a:buAutoNum type="arabicPeriod"/>
            </a:pPr>
            <a:r>
              <a:rPr lang="en-US" sz="3000" dirty="0" smtClean="0">
                <a:solidFill>
                  <a:prstClr val="black"/>
                </a:solidFill>
              </a:rPr>
              <a:t>The need for true worship </a:t>
            </a:r>
            <a:br>
              <a:rPr lang="en-US" sz="3000" dirty="0" smtClean="0">
                <a:solidFill>
                  <a:prstClr val="black"/>
                </a:solidFill>
              </a:rPr>
            </a:br>
            <a:r>
              <a:rPr lang="en-US" sz="3000" dirty="0" smtClean="0">
                <a:solidFill>
                  <a:prstClr val="black"/>
                </a:solidFill>
              </a:rPr>
              <a:t>(4:20-24)</a:t>
            </a:r>
          </a:p>
          <a:p>
            <a:pPr marL="971550" lvl="1" indent="-514350">
              <a:buFont typeface="+mj-lt"/>
              <a:buAutoNum type="arabicPeriod"/>
            </a:pPr>
            <a:r>
              <a:rPr lang="en-US" sz="3000" dirty="0" smtClean="0">
                <a:solidFill>
                  <a:prstClr val="black"/>
                </a:solidFill>
              </a:rPr>
              <a:t>Realization and reception of the true </a:t>
            </a:r>
            <a:r>
              <a:rPr lang="en-US" sz="3000" dirty="0">
                <a:solidFill>
                  <a:prstClr val="black"/>
                </a:solidFill>
              </a:rPr>
              <a:t>C</a:t>
            </a:r>
            <a:r>
              <a:rPr lang="en-US" sz="3000" dirty="0" smtClean="0">
                <a:solidFill>
                  <a:prstClr val="black"/>
                </a:solidFill>
              </a:rPr>
              <a:t>hrist (4:25, 26)</a:t>
            </a:r>
          </a:p>
        </p:txBody>
      </p:sp>
    </p:spTree>
    <p:extLst>
      <p:ext uri="{BB962C8B-B14F-4D97-AF65-F5344CB8AC3E}">
        <p14:creationId xmlns:p14="http://schemas.microsoft.com/office/powerpoint/2010/main" val="298493639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IV. The </a:t>
            </a:r>
            <a:r>
              <a:rPr lang="en-US" sz="4400" b="1" dirty="0" smtClean="0">
                <a:solidFill>
                  <a:schemeClr val="tx2">
                    <a:lumMod val="75000"/>
                  </a:schemeClr>
                </a:solidFill>
                <a:effectLst>
                  <a:glow rad="127000">
                    <a:schemeClr val="accent6">
                      <a:alpha val="40000"/>
                    </a:schemeClr>
                  </a:glow>
                </a:effectLst>
              </a:rPr>
              <a:t>Calling</a:t>
            </a:r>
            <a:r>
              <a:rPr lang="en-US" sz="4400" dirty="0" smtClean="0">
                <a:solidFill>
                  <a:schemeClr val="tx2">
                    <a:lumMod val="75000"/>
                  </a:schemeClr>
                </a:solidFill>
                <a:effectLst>
                  <a:glow rad="127000">
                    <a:schemeClr val="accent6">
                      <a:alpha val="41000"/>
                    </a:schemeClr>
                  </a:glow>
                </a:effectLst>
              </a:rPr>
              <a:t> </a:t>
            </a:r>
            <a:r>
              <a:rPr lang="en-US" sz="4400" dirty="0" smtClean="0"/>
              <a:t>(Jn. 4:27-29)</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sp>
        <p:nvSpPr>
          <p:cNvPr id="3" name="TextBox 2"/>
          <p:cNvSpPr txBox="1"/>
          <p:nvPr/>
        </p:nvSpPr>
        <p:spPr>
          <a:xfrm>
            <a:off x="609600" y="457200"/>
            <a:ext cx="5105400" cy="1569660"/>
          </a:xfrm>
          <a:prstGeom prst="rect">
            <a:avLst/>
          </a:prstGeom>
          <a:noFill/>
        </p:spPr>
        <p:txBody>
          <a:bodyPr wrap="square" rtlCol="0">
            <a:spAutoFit/>
          </a:bodyPr>
          <a:lstStyle/>
          <a:p>
            <a:pPr marL="457200" indent="-457200">
              <a:buFont typeface="Arial" pitchFamily="34" charset="0"/>
              <a:buChar char="•"/>
            </a:pPr>
            <a:r>
              <a:rPr lang="en-US" sz="3200" dirty="0" smtClean="0">
                <a:solidFill>
                  <a:prstClr val="black"/>
                </a:solidFill>
                <a:latin typeface="Impact" pitchFamily="34" charset="0"/>
              </a:rPr>
              <a:t>Leaving The </a:t>
            </a:r>
            <a:r>
              <a:rPr lang="en-US" sz="3200" dirty="0" err="1" smtClean="0">
                <a:solidFill>
                  <a:prstClr val="black"/>
                </a:solidFill>
                <a:latin typeface="Impact" pitchFamily="34" charset="0"/>
              </a:rPr>
              <a:t>Waterpot</a:t>
            </a:r>
            <a:endParaRPr lang="en-US" sz="3200" dirty="0" smtClean="0">
              <a:solidFill>
                <a:prstClr val="black"/>
              </a:solidFill>
              <a:latin typeface="Impact" pitchFamily="34" charset="0"/>
            </a:endParaRPr>
          </a:p>
          <a:p>
            <a:pPr marL="457200" indent="-457200">
              <a:buFont typeface="Arial" pitchFamily="34" charset="0"/>
              <a:buChar char="•"/>
            </a:pPr>
            <a:r>
              <a:rPr lang="en-US" sz="3200" dirty="0" smtClean="0">
                <a:solidFill>
                  <a:prstClr val="black"/>
                </a:solidFill>
                <a:latin typeface="Impact" pitchFamily="34" charset="0"/>
              </a:rPr>
              <a:t>The Desire To Call Others To Come And See</a:t>
            </a:r>
          </a:p>
        </p:txBody>
      </p:sp>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97455"/>
            <a:ext cx="8503920" cy="1813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75964" y="4038600"/>
            <a:ext cx="1771191" cy="400110"/>
          </a:xfrm>
          <a:prstGeom prst="rect">
            <a:avLst/>
          </a:prstGeom>
          <a:noFill/>
        </p:spPr>
        <p:txBody>
          <a:bodyPr wrap="none" rtlCol="0">
            <a:spAutoFit/>
          </a:bodyPr>
          <a:lstStyle/>
          <a:p>
            <a:pPr algn="ctr"/>
            <a:r>
              <a:rPr lang="en-US" sz="2000" dirty="0" smtClean="0"/>
              <a:t>(Living Oracles)</a:t>
            </a:r>
            <a:endParaRPr lang="en-US" sz="2000" dirty="0"/>
          </a:p>
        </p:txBody>
      </p:sp>
    </p:spTree>
    <p:extLst>
      <p:ext uri="{BB962C8B-B14F-4D97-AF65-F5344CB8AC3E}">
        <p14:creationId xmlns:p14="http://schemas.microsoft.com/office/powerpoint/2010/main" val="1238034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 calcmode="lin" valueType="num">
                                      <p:cBhvr>
                                        <p:cTn id="21" dur="500" fill="hold"/>
                                        <p:tgtEl>
                                          <p:spTgt spid="2049"/>
                                        </p:tgtEl>
                                        <p:attrNameLst>
                                          <p:attrName>ppt_w</p:attrName>
                                        </p:attrNameLst>
                                      </p:cBhvr>
                                      <p:tavLst>
                                        <p:tav tm="0">
                                          <p:val>
                                            <p:fltVal val="0"/>
                                          </p:val>
                                        </p:tav>
                                        <p:tav tm="100000">
                                          <p:val>
                                            <p:strVal val="#ppt_w"/>
                                          </p:val>
                                        </p:tav>
                                      </p:tavLst>
                                    </p:anim>
                                    <p:anim calcmode="lin" valueType="num">
                                      <p:cBhvr>
                                        <p:cTn id="22" dur="500" fill="hold"/>
                                        <p:tgtEl>
                                          <p:spTgt spid="2049"/>
                                        </p:tgtEl>
                                        <p:attrNameLst>
                                          <p:attrName>ppt_h</p:attrName>
                                        </p:attrNameLst>
                                      </p:cBhvr>
                                      <p:tavLst>
                                        <p:tav tm="0">
                                          <p:val>
                                            <p:fltVal val="0"/>
                                          </p:val>
                                        </p:tav>
                                        <p:tav tm="100000">
                                          <p:val>
                                            <p:strVal val="#ppt_h"/>
                                          </p:val>
                                        </p:tav>
                                      </p:tavLst>
                                    </p:anim>
                                    <p:animEffect transition="in" filter="fade">
                                      <p:cBhvr>
                                        <p:cTn id="23" dur="500"/>
                                        <p:tgtEl>
                                          <p:spTgt spid="204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Will You Come </a:t>
            </a:r>
            <a:br>
              <a:rPr lang="en-US" dirty="0" smtClean="0"/>
            </a:br>
            <a:r>
              <a:rPr lang="en-US" b="1" spc="300" dirty="0" smtClean="0"/>
              <a:t>To The Fountain?</a:t>
            </a:r>
            <a:endParaRPr lang="en-US" b="1" spc="300" dirty="0"/>
          </a:p>
        </p:txBody>
      </p:sp>
      <p:sp>
        <p:nvSpPr>
          <p:cNvPr id="5" name="Content Placeholder 4"/>
          <p:cNvSpPr>
            <a:spLocks noGrp="1"/>
          </p:cNvSpPr>
          <p:nvPr>
            <p:ph idx="1"/>
          </p:nvPr>
        </p:nvSpPr>
        <p:spPr>
          <a:xfrm>
            <a:off x="1447800" y="1600200"/>
            <a:ext cx="7239000" cy="4724400"/>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US" dirty="0" smtClean="0"/>
              <a:t>“And </a:t>
            </a:r>
            <a:r>
              <a:rPr lang="en-US" dirty="0"/>
              <a:t>I will pour on the house of David and on the inhabitants of Jerusalem the Spirit of grace and supplication; then they will look on Me whom they pierced. Yes, </a:t>
            </a:r>
            <a:r>
              <a:rPr lang="en-US" b="1" dirty="0">
                <a:solidFill>
                  <a:srgbClr val="C00000"/>
                </a:solidFill>
              </a:rPr>
              <a:t>they will mourn </a:t>
            </a:r>
            <a:r>
              <a:rPr lang="en-US" dirty="0"/>
              <a:t>for Him as one mourns for his only son, and grieve for Him as one grieves for a </a:t>
            </a:r>
            <a:r>
              <a:rPr lang="en-US" dirty="0" smtClean="0"/>
              <a:t>firstborn. …</a:t>
            </a:r>
            <a:r>
              <a:rPr lang="en-US" b="1" dirty="0" smtClean="0">
                <a:solidFill>
                  <a:schemeClr val="tx2">
                    <a:lumMod val="60000"/>
                    <a:lumOff val="40000"/>
                  </a:schemeClr>
                </a:solidFill>
              </a:rPr>
              <a:t>In </a:t>
            </a:r>
            <a:r>
              <a:rPr lang="en-US" b="1" dirty="0">
                <a:solidFill>
                  <a:schemeClr val="tx2">
                    <a:lumMod val="60000"/>
                    <a:lumOff val="40000"/>
                  </a:schemeClr>
                </a:solidFill>
              </a:rPr>
              <a:t>that day a fountain shall be opened </a:t>
            </a:r>
            <a:r>
              <a:rPr lang="en-US" dirty="0"/>
              <a:t>for the house of David and for the inhabitants of Jerusalem, for sin and for uncleanness</a:t>
            </a:r>
            <a:r>
              <a:rPr lang="en-US" dirty="0" smtClean="0"/>
              <a:t>.” (Zech. 12:10; 13:1)</a:t>
            </a:r>
            <a:endParaRPr lang="en-US" dirty="0"/>
          </a:p>
        </p:txBody>
      </p:sp>
    </p:spTree>
    <p:extLst>
      <p:ext uri="{BB962C8B-B14F-4D97-AF65-F5344CB8AC3E}">
        <p14:creationId xmlns:p14="http://schemas.microsoft.com/office/powerpoint/2010/main" val="97284838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Will You Come </a:t>
            </a:r>
            <a:br>
              <a:rPr lang="en-US" dirty="0" smtClean="0"/>
            </a:br>
            <a:r>
              <a:rPr lang="en-US" b="1" spc="300" dirty="0" smtClean="0"/>
              <a:t>To The Fountain?</a:t>
            </a:r>
            <a:endParaRPr lang="en-US" b="1" spc="300" dirty="0"/>
          </a:p>
        </p:txBody>
      </p:sp>
      <p:sp>
        <p:nvSpPr>
          <p:cNvPr id="5" name="Content Placeholder 4"/>
          <p:cNvSpPr>
            <a:spLocks noGrp="1"/>
          </p:cNvSpPr>
          <p:nvPr>
            <p:ph idx="1"/>
          </p:nvPr>
        </p:nvSpPr>
        <p:spPr>
          <a:xfrm>
            <a:off x="1447800" y="2057400"/>
            <a:ext cx="7086600" cy="274320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4000" dirty="0" smtClean="0"/>
              <a:t>“And </a:t>
            </a:r>
            <a:r>
              <a:rPr lang="en-US" sz="4000" dirty="0"/>
              <a:t>now why are you waiting? </a:t>
            </a:r>
            <a:r>
              <a:rPr lang="en-US" sz="4000" b="1" dirty="0"/>
              <a:t>Arise</a:t>
            </a:r>
            <a:r>
              <a:rPr lang="en-US" sz="4000" dirty="0"/>
              <a:t> and </a:t>
            </a:r>
            <a:r>
              <a:rPr lang="en-US" sz="4000" b="1" dirty="0"/>
              <a:t>be baptized</a:t>
            </a:r>
            <a:r>
              <a:rPr lang="en-US" sz="4000" dirty="0"/>
              <a:t>, and </a:t>
            </a:r>
            <a:r>
              <a:rPr lang="en-US" sz="4000" b="1" dirty="0"/>
              <a:t>wash</a:t>
            </a:r>
            <a:r>
              <a:rPr lang="en-US" sz="4000" dirty="0"/>
              <a:t> away your sins, calling on the name of the </a:t>
            </a:r>
            <a:r>
              <a:rPr lang="en-US" sz="4000" dirty="0" smtClean="0"/>
              <a:t>Lord” (Acts 22:16)</a:t>
            </a:r>
            <a:endParaRPr lang="en-US" sz="4000" dirty="0"/>
          </a:p>
        </p:txBody>
      </p:sp>
    </p:spTree>
    <p:extLst>
      <p:ext uri="{BB962C8B-B14F-4D97-AF65-F5344CB8AC3E}">
        <p14:creationId xmlns:p14="http://schemas.microsoft.com/office/powerpoint/2010/main" val="389070420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1143000"/>
          </a:xfrm>
        </p:spPr>
        <p:txBody>
          <a:bodyPr>
            <a:normAutofit/>
          </a:bodyPr>
          <a:lstStyle/>
          <a:p>
            <a:r>
              <a:rPr lang="en-US" sz="6600" dirty="0" smtClean="0">
                <a:latin typeface="Impact" pitchFamily="34" charset="0"/>
              </a:rPr>
              <a:t>Who Were They?</a:t>
            </a:r>
            <a:endParaRPr lang="en-US" sz="6600" dirty="0">
              <a:latin typeface="Impact" pitchFamily="34" charset="0"/>
            </a:endParaRPr>
          </a:p>
        </p:txBody>
      </p:sp>
      <p:sp>
        <p:nvSpPr>
          <p:cNvPr id="3" name="Content Placeholder 2"/>
          <p:cNvSpPr>
            <a:spLocks noGrp="1"/>
          </p:cNvSpPr>
          <p:nvPr>
            <p:ph idx="1"/>
          </p:nvPr>
        </p:nvSpPr>
        <p:spPr>
          <a:xfrm>
            <a:off x="609600" y="1905000"/>
            <a:ext cx="8077200" cy="4221163"/>
          </a:xfrm>
        </p:spPr>
        <p:txBody>
          <a:bodyPr>
            <a:normAutofit/>
          </a:bodyPr>
          <a:lstStyle/>
          <a:p>
            <a:r>
              <a:rPr lang="en-US" dirty="0" smtClean="0">
                <a:latin typeface="Berlin Sans FB Demi" pitchFamily="34" charset="0"/>
              </a:rPr>
              <a:t>874 BC</a:t>
            </a:r>
            <a:r>
              <a:rPr lang="en-US" dirty="0" smtClean="0"/>
              <a:t>—City built by </a:t>
            </a:r>
            <a:r>
              <a:rPr lang="en-US" dirty="0" err="1" smtClean="0"/>
              <a:t>Omri</a:t>
            </a:r>
            <a:r>
              <a:rPr lang="en-US" dirty="0" smtClean="0"/>
              <a:t> </a:t>
            </a:r>
          </a:p>
          <a:p>
            <a:pPr lvl="1"/>
            <a:r>
              <a:rPr lang="en-US" dirty="0"/>
              <a:t>M</a:t>
            </a:r>
            <a:r>
              <a:rPr lang="en-US" dirty="0" smtClean="0"/>
              <a:t>ade the capitol</a:t>
            </a:r>
          </a:p>
          <a:p>
            <a:r>
              <a:rPr lang="en-US" dirty="0" smtClean="0">
                <a:latin typeface="Berlin Sans FB Demi" pitchFamily="34" charset="0"/>
              </a:rPr>
              <a:t>722 BC</a:t>
            </a:r>
            <a:r>
              <a:rPr lang="en-US" dirty="0" smtClean="0"/>
              <a:t>—</a:t>
            </a:r>
            <a:r>
              <a:rPr lang="en-US" dirty="0" err="1" smtClean="0"/>
              <a:t>Shalmaneser</a:t>
            </a:r>
            <a:r>
              <a:rPr lang="en-US" dirty="0" smtClean="0"/>
              <a:t> deported and repopulated</a:t>
            </a:r>
          </a:p>
          <a:p>
            <a:r>
              <a:rPr lang="en-US" dirty="0" smtClean="0"/>
              <a:t>Continuous animosity between the Jews and Samaritans down through the ages </a:t>
            </a:r>
          </a:p>
        </p:txBody>
      </p:sp>
    </p:spTree>
    <p:extLst>
      <p:ext uri="{BB962C8B-B14F-4D97-AF65-F5344CB8AC3E}">
        <p14:creationId xmlns:p14="http://schemas.microsoft.com/office/powerpoint/2010/main" val="35147478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Berlin Sans FB Demi" pitchFamily="34" charset="0"/>
              </a:rPr>
              <a:t>The Samaritan Giver </a:t>
            </a:r>
            <a:r>
              <a:rPr lang="en-US" dirty="0" smtClean="0"/>
              <a:t>(Lk. </a:t>
            </a:r>
            <a:r>
              <a:rPr lang="en-US" smtClean="0"/>
              <a:t>10:25-37</a:t>
            </a:r>
            <a:r>
              <a:rPr lang="en-US" dirty="0" smtClean="0"/>
              <a:t>)</a:t>
            </a:r>
          </a:p>
          <a:p>
            <a:pPr lvl="1"/>
            <a:r>
              <a:rPr lang="en-US" dirty="0" smtClean="0"/>
              <a:t>Hospitality</a:t>
            </a:r>
          </a:p>
          <a:p>
            <a:r>
              <a:rPr lang="en-US" dirty="0" smtClean="0">
                <a:latin typeface="Berlin Sans FB Demi" pitchFamily="34" charset="0"/>
              </a:rPr>
              <a:t>The Samaritan Leper </a:t>
            </a:r>
            <a:r>
              <a:rPr lang="en-US" dirty="0" smtClean="0"/>
              <a:t>(Lk. 17:11-19)</a:t>
            </a:r>
          </a:p>
          <a:p>
            <a:pPr lvl="1"/>
            <a:r>
              <a:rPr lang="en-US" dirty="0" smtClean="0"/>
              <a:t>Thanksgiving</a:t>
            </a:r>
          </a:p>
          <a:p>
            <a:r>
              <a:rPr lang="en-US" dirty="0" smtClean="0">
                <a:latin typeface="Berlin Sans FB Demi" pitchFamily="34" charset="0"/>
              </a:rPr>
              <a:t>The Samaritan Woman </a:t>
            </a:r>
            <a:r>
              <a:rPr lang="en-US" dirty="0" smtClean="0"/>
              <a:t>(Jn. 4:1-29)</a:t>
            </a:r>
          </a:p>
          <a:p>
            <a:pPr lvl="1"/>
            <a:r>
              <a:rPr lang="en-US" dirty="0" smtClean="0"/>
              <a:t>Faith in unlikely places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5822950" cy="127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08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p:txBody>
          <a:bodyPr>
            <a:normAutofit/>
          </a:bodyPr>
          <a:lstStyle/>
          <a:p>
            <a:r>
              <a:rPr lang="en-US" sz="3600" dirty="0" smtClean="0"/>
              <a:t>John 4:1-29</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399"/>
            <a:ext cx="4495800" cy="3624739"/>
          </a:xfrm>
          <a:prstGeom prst="rect">
            <a:avLst/>
          </a:prstGeom>
          <a:ln>
            <a:noFill/>
          </a:ln>
          <a:effectLst>
            <a:softEdge rad="112500"/>
          </a:effectLst>
        </p:spPr>
      </p:pic>
    </p:spTree>
    <p:extLst>
      <p:ext uri="{BB962C8B-B14F-4D97-AF65-F5344CB8AC3E}">
        <p14:creationId xmlns:p14="http://schemas.microsoft.com/office/powerpoint/2010/main" val="29486265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 The </a:t>
            </a:r>
            <a:r>
              <a:rPr lang="en-US" sz="4400" b="1" dirty="0" smtClean="0">
                <a:effectLst>
                  <a:glow rad="127000">
                    <a:schemeClr val="accent6">
                      <a:alpha val="40000"/>
                    </a:schemeClr>
                  </a:glow>
                </a:effectLst>
              </a:rPr>
              <a:t>Circumstance</a:t>
            </a:r>
            <a:r>
              <a:rPr lang="en-US" sz="4400" dirty="0" smtClean="0">
                <a:effectLst>
                  <a:glow rad="127000">
                    <a:schemeClr val="accent6">
                      <a:alpha val="40000"/>
                    </a:schemeClr>
                  </a:glow>
                </a:effectLst>
              </a:rPr>
              <a:t> </a:t>
            </a:r>
            <a:r>
              <a:rPr lang="en-US" sz="4400" dirty="0" smtClean="0"/>
              <a:t>(Jn. 4:1-6)</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sp>
        <p:nvSpPr>
          <p:cNvPr id="3" name="TextBox 2"/>
          <p:cNvSpPr txBox="1"/>
          <p:nvPr/>
        </p:nvSpPr>
        <p:spPr>
          <a:xfrm>
            <a:off x="609600" y="457200"/>
            <a:ext cx="5105400" cy="2554545"/>
          </a:xfrm>
          <a:prstGeom prst="rect">
            <a:avLst/>
          </a:prstGeom>
          <a:noFill/>
        </p:spPr>
        <p:txBody>
          <a:bodyPr wrap="square" rtlCol="0">
            <a:spAutoFit/>
          </a:bodyPr>
          <a:lstStyle/>
          <a:p>
            <a:pPr marL="457200" indent="-457200">
              <a:buFont typeface="Arial" pitchFamily="34" charset="0"/>
              <a:buChar char="•"/>
            </a:pPr>
            <a:r>
              <a:rPr lang="en-US" sz="3200" dirty="0" smtClean="0"/>
              <a:t>The Lord’s Choice To Leave Judah (4:1-4)</a:t>
            </a:r>
          </a:p>
          <a:p>
            <a:pPr marL="457200" indent="-457200">
              <a:buFont typeface="Arial" pitchFamily="34" charset="0"/>
              <a:buChar char="•"/>
            </a:pPr>
            <a:r>
              <a:rPr lang="en-US" sz="3200" dirty="0" smtClean="0"/>
              <a:t>Need To Go Through Samaria (4:4)</a:t>
            </a:r>
          </a:p>
          <a:p>
            <a:pPr marL="457200" indent="-457200">
              <a:buFont typeface="Arial" pitchFamily="34" charset="0"/>
              <a:buChar char="•"/>
            </a:pPr>
            <a:r>
              <a:rPr lang="en-US" sz="3200" dirty="0" smtClean="0"/>
              <a:t>Arriving At </a:t>
            </a:r>
            <a:r>
              <a:rPr lang="en-US" sz="3200" dirty="0" err="1" smtClean="0"/>
              <a:t>Sychar</a:t>
            </a:r>
            <a:r>
              <a:rPr lang="en-US" sz="3200" dirty="0" smtClean="0"/>
              <a:t> (4:5, 6)</a:t>
            </a:r>
            <a:endParaRPr lang="en-US" sz="3200" dirty="0"/>
          </a:p>
        </p:txBody>
      </p:sp>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pic>
        <p:nvPicPr>
          <p:cNvPr id="1028" name="Picture 4" descr="Sychar/Jacob's 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258" y="66674"/>
            <a:ext cx="3453261" cy="44172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98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1)">
                                      <p:cBhvr>
                                        <p:cTn id="19" dur="2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II. The </a:t>
            </a:r>
            <a:r>
              <a:rPr lang="en-US" sz="4400" b="1" dirty="0" smtClean="0">
                <a:effectLst>
                  <a:glow rad="127000">
                    <a:schemeClr val="accent6">
                      <a:alpha val="40000"/>
                    </a:schemeClr>
                  </a:glow>
                </a:effectLst>
              </a:rPr>
              <a:t>Contact</a:t>
            </a:r>
            <a:r>
              <a:rPr lang="en-US" sz="4400" dirty="0" smtClean="0">
                <a:effectLst>
                  <a:glow rad="127000">
                    <a:schemeClr val="accent6">
                      <a:alpha val="40000"/>
                    </a:schemeClr>
                  </a:glow>
                </a:effectLst>
              </a:rPr>
              <a:t> </a:t>
            </a:r>
            <a:r>
              <a:rPr lang="en-US" sz="4400" dirty="0" smtClean="0"/>
              <a:t>(Jn. 4:7-15)</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sp>
        <p:nvSpPr>
          <p:cNvPr id="3" name="TextBox 2"/>
          <p:cNvSpPr txBox="1"/>
          <p:nvPr/>
        </p:nvSpPr>
        <p:spPr>
          <a:xfrm>
            <a:off x="609600" y="457200"/>
            <a:ext cx="5455920" cy="3385542"/>
          </a:xfrm>
          <a:prstGeom prst="rect">
            <a:avLst/>
          </a:prstGeom>
          <a:noFill/>
        </p:spPr>
        <p:txBody>
          <a:bodyPr wrap="square" rtlCol="0">
            <a:spAutoFit/>
          </a:bodyPr>
          <a:lstStyle/>
          <a:p>
            <a:pPr marL="457200" indent="-457200">
              <a:buFont typeface="Arial" pitchFamily="34" charset="0"/>
              <a:buChar char="•"/>
            </a:pPr>
            <a:r>
              <a:rPr lang="en-US" sz="3200" dirty="0" smtClean="0">
                <a:solidFill>
                  <a:prstClr val="black"/>
                </a:solidFill>
              </a:rPr>
              <a:t>Breaking Down Barriers (Jn. 4:7-9)</a:t>
            </a:r>
          </a:p>
          <a:p>
            <a:pPr marL="914400" lvl="1" indent="-457200">
              <a:buFont typeface="Arial" pitchFamily="34" charset="0"/>
              <a:buChar char="•"/>
            </a:pPr>
            <a:r>
              <a:rPr lang="en-US" sz="3000" dirty="0" smtClean="0">
                <a:solidFill>
                  <a:prstClr val="black"/>
                </a:solidFill>
              </a:rPr>
              <a:t>Who Jesus spoke to:</a:t>
            </a:r>
          </a:p>
          <a:p>
            <a:pPr marL="914400" lvl="1" indent="-457200">
              <a:buFont typeface="Arial" pitchFamily="34" charset="0"/>
              <a:buChar char="•"/>
            </a:pPr>
            <a:r>
              <a:rPr lang="en-US" sz="3000" dirty="0" smtClean="0">
                <a:solidFill>
                  <a:prstClr val="black"/>
                </a:solidFill>
              </a:rPr>
              <a:t>A woman</a:t>
            </a:r>
          </a:p>
          <a:p>
            <a:pPr marL="914400" lvl="1" indent="-457200">
              <a:buFont typeface="Arial" pitchFamily="34" charset="0"/>
              <a:buChar char="•"/>
            </a:pPr>
            <a:r>
              <a:rPr lang="en-US" sz="3000" dirty="0" smtClean="0">
                <a:solidFill>
                  <a:prstClr val="black"/>
                </a:solidFill>
              </a:rPr>
              <a:t>A Samaritan woman</a:t>
            </a:r>
          </a:p>
          <a:p>
            <a:pPr marL="914400" lvl="1" indent="-457200">
              <a:buFont typeface="Arial" pitchFamily="34" charset="0"/>
              <a:buChar char="•"/>
            </a:pPr>
            <a:r>
              <a:rPr lang="en-US" sz="3000" dirty="0" smtClean="0">
                <a:solidFill>
                  <a:prstClr val="black"/>
                </a:solidFill>
              </a:rPr>
              <a:t>A poor Samaritan woman</a:t>
            </a:r>
          </a:p>
          <a:p>
            <a:pPr marL="914400" lvl="1" indent="-457200">
              <a:buFont typeface="Arial" pitchFamily="34" charset="0"/>
              <a:buChar char="•"/>
            </a:pPr>
            <a:r>
              <a:rPr lang="en-US" sz="3000" dirty="0" smtClean="0">
                <a:solidFill>
                  <a:prstClr val="black"/>
                </a:solidFill>
              </a:rPr>
              <a:t>An immoral woman</a:t>
            </a:r>
          </a:p>
        </p:txBody>
      </p:sp>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3762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II. The </a:t>
            </a:r>
            <a:r>
              <a:rPr lang="en-US" sz="4400" b="1" dirty="0" smtClean="0">
                <a:effectLst>
                  <a:glow rad="127000">
                    <a:schemeClr val="accent6">
                      <a:alpha val="40000"/>
                    </a:schemeClr>
                  </a:glow>
                </a:effectLst>
              </a:rPr>
              <a:t>Contact</a:t>
            </a:r>
            <a:r>
              <a:rPr lang="en-US" sz="4400" dirty="0" smtClean="0">
                <a:effectLst>
                  <a:glow rad="127000">
                    <a:schemeClr val="accent6">
                      <a:alpha val="40000"/>
                    </a:schemeClr>
                  </a:glow>
                </a:effectLst>
              </a:rPr>
              <a:t> </a:t>
            </a:r>
            <a:r>
              <a:rPr lang="en-US" sz="4400" dirty="0" smtClean="0"/>
              <a:t>(Jn. 4:7-15)</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sp>
        <p:nvSpPr>
          <p:cNvPr id="3" name="TextBox 2"/>
          <p:cNvSpPr txBox="1"/>
          <p:nvPr/>
        </p:nvSpPr>
        <p:spPr>
          <a:xfrm>
            <a:off x="609600" y="457200"/>
            <a:ext cx="8001000" cy="4031873"/>
          </a:xfrm>
          <a:prstGeom prst="rect">
            <a:avLst/>
          </a:prstGeom>
          <a:noFill/>
        </p:spPr>
        <p:txBody>
          <a:bodyPr wrap="square" rtlCol="0">
            <a:spAutoFit/>
          </a:bodyPr>
          <a:lstStyle/>
          <a:p>
            <a:pPr marL="457200" indent="-457200">
              <a:buFont typeface="Arial" pitchFamily="34" charset="0"/>
              <a:buChar char="•"/>
            </a:pPr>
            <a:r>
              <a:rPr lang="en-US" sz="3200" dirty="0" smtClean="0">
                <a:solidFill>
                  <a:schemeClr val="tx1">
                    <a:lumMod val="65000"/>
                    <a:lumOff val="35000"/>
                  </a:schemeClr>
                </a:solidFill>
              </a:rPr>
              <a:t>Breaking Down Barriers </a:t>
            </a:r>
            <a:br>
              <a:rPr lang="en-US" sz="3200" dirty="0" smtClean="0">
                <a:solidFill>
                  <a:schemeClr val="tx1">
                    <a:lumMod val="65000"/>
                    <a:lumOff val="35000"/>
                  </a:schemeClr>
                </a:solidFill>
              </a:rPr>
            </a:br>
            <a:r>
              <a:rPr lang="en-US" sz="3200" dirty="0" smtClean="0">
                <a:solidFill>
                  <a:schemeClr val="tx1">
                    <a:lumMod val="65000"/>
                    <a:lumOff val="35000"/>
                  </a:schemeClr>
                </a:solidFill>
              </a:rPr>
              <a:t>(Jn. 4:7-9)</a:t>
            </a:r>
          </a:p>
          <a:p>
            <a:pPr marL="457200" indent="-457200">
              <a:buFont typeface="Arial" pitchFamily="34" charset="0"/>
              <a:buChar char="•"/>
            </a:pPr>
            <a:r>
              <a:rPr lang="en-US" sz="3200" dirty="0" smtClean="0">
                <a:solidFill>
                  <a:prstClr val="black"/>
                </a:solidFill>
              </a:rPr>
              <a:t>Invitation To Living Water </a:t>
            </a:r>
            <a:br>
              <a:rPr lang="en-US" sz="3200" dirty="0" smtClean="0">
                <a:solidFill>
                  <a:prstClr val="black"/>
                </a:solidFill>
              </a:rPr>
            </a:br>
            <a:r>
              <a:rPr lang="en-US" sz="3200" dirty="0" smtClean="0">
                <a:solidFill>
                  <a:prstClr val="black"/>
                </a:solidFill>
              </a:rPr>
              <a:t>(Jn. 4:10-15)</a:t>
            </a:r>
          </a:p>
          <a:p>
            <a:pPr marL="914400" lvl="1" indent="-457200">
              <a:buFont typeface="Arial" pitchFamily="34" charset="0"/>
              <a:buChar char="•"/>
            </a:pPr>
            <a:r>
              <a:rPr lang="en-US" sz="3200" dirty="0" smtClean="0">
                <a:solidFill>
                  <a:prstClr val="black"/>
                </a:solidFill>
              </a:rPr>
              <a:t>“If you knew the gift of God” (v. 10)</a:t>
            </a:r>
          </a:p>
          <a:p>
            <a:pPr marL="914400" lvl="1" indent="-457200">
              <a:buFont typeface="Arial" pitchFamily="34" charset="0"/>
              <a:buChar char="•"/>
            </a:pPr>
            <a:r>
              <a:rPr lang="en-US" sz="3200" dirty="0" smtClean="0">
                <a:solidFill>
                  <a:prstClr val="black"/>
                </a:solidFill>
              </a:rPr>
              <a:t>“living water” (v. 10)</a:t>
            </a:r>
          </a:p>
          <a:p>
            <a:pPr marL="914400" lvl="1" indent="-457200">
              <a:buFont typeface="Arial" pitchFamily="34" charset="0"/>
              <a:buChar char="•"/>
            </a:pPr>
            <a:r>
              <a:rPr lang="en-US" sz="3200" dirty="0" smtClean="0">
                <a:solidFill>
                  <a:prstClr val="black"/>
                </a:solidFill>
              </a:rPr>
              <a:t>“Are you greater than our father Jacob?” (v. 12)</a:t>
            </a:r>
          </a:p>
        </p:txBody>
      </p:sp>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52491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III. To </a:t>
            </a:r>
            <a:r>
              <a:rPr lang="en-US" sz="4400" b="1" dirty="0" smtClean="0">
                <a:effectLst>
                  <a:glow rad="127000">
                    <a:schemeClr val="accent6">
                      <a:alpha val="40000"/>
                    </a:schemeClr>
                  </a:glow>
                </a:effectLst>
              </a:rPr>
              <a:t>Conversion</a:t>
            </a:r>
            <a:r>
              <a:rPr lang="en-US" sz="4400" dirty="0" smtClean="0">
                <a:effectLst>
                  <a:glow rad="127000">
                    <a:schemeClr val="accent6">
                      <a:alpha val="40000"/>
                    </a:schemeClr>
                  </a:glow>
                </a:effectLst>
              </a:rPr>
              <a:t> </a:t>
            </a:r>
            <a:r>
              <a:rPr lang="en-US" sz="4400" dirty="0" smtClean="0"/>
              <a:t>(Jn. 4:16-26)</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9600" y="457200"/>
            <a:ext cx="8305800" cy="1046440"/>
          </a:xfrm>
          <a:prstGeom prst="rect">
            <a:avLst/>
          </a:prstGeom>
          <a:noFill/>
        </p:spPr>
        <p:txBody>
          <a:bodyPr wrap="square" rtlCol="0">
            <a:spAutoFit/>
          </a:bodyPr>
          <a:lstStyle/>
          <a:p>
            <a:pPr marL="457200" indent="-457200">
              <a:buFont typeface="Arial" pitchFamily="34" charset="0"/>
              <a:buChar char="•"/>
            </a:pPr>
            <a:r>
              <a:rPr lang="en-US" sz="3200" dirty="0" smtClean="0">
                <a:solidFill>
                  <a:prstClr val="black"/>
                </a:solidFill>
                <a:latin typeface="Impact" pitchFamily="34" charset="0"/>
              </a:rPr>
              <a:t>Three Fundamentals of</a:t>
            </a:r>
          </a:p>
          <a:p>
            <a:pPr marL="971550" lvl="1" indent="-514350">
              <a:buFont typeface="+mj-lt"/>
              <a:buAutoNum type="arabicPeriod"/>
            </a:pPr>
            <a:r>
              <a:rPr lang="en-US" sz="3000" dirty="0" smtClean="0">
                <a:solidFill>
                  <a:prstClr val="black"/>
                </a:solidFill>
              </a:rPr>
              <a:t>Conviction of sin (4:16-19)</a:t>
            </a:r>
          </a:p>
        </p:txBody>
      </p:sp>
    </p:spTree>
    <p:extLst>
      <p:ext uri="{BB962C8B-B14F-4D97-AF65-F5344CB8AC3E}">
        <p14:creationId xmlns:p14="http://schemas.microsoft.com/office/powerpoint/2010/main" val="37833538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8533" y="5343525"/>
            <a:ext cx="7772400" cy="1362075"/>
          </a:xfrm>
        </p:spPr>
        <p:txBody>
          <a:bodyPr>
            <a:normAutofit/>
          </a:bodyPr>
          <a:lstStyle/>
          <a:p>
            <a:r>
              <a:rPr lang="en-US" sz="6600" b="0" dirty="0" smtClean="0"/>
              <a:t>The Samaritan Woman</a:t>
            </a:r>
            <a:endParaRPr lang="en-US" sz="6600" b="0" dirty="0"/>
          </a:p>
        </p:txBody>
      </p:sp>
      <p:sp>
        <p:nvSpPr>
          <p:cNvPr id="5" name="Text Placeholder 4"/>
          <p:cNvSpPr>
            <a:spLocks noGrp="1"/>
          </p:cNvSpPr>
          <p:nvPr>
            <p:ph type="body" idx="1"/>
          </p:nvPr>
        </p:nvSpPr>
        <p:spPr>
          <a:xfrm>
            <a:off x="618067" y="3733800"/>
            <a:ext cx="7772400" cy="1500187"/>
          </a:xfrm>
        </p:spPr>
        <p:txBody>
          <a:bodyPr>
            <a:normAutofit/>
          </a:bodyPr>
          <a:lstStyle/>
          <a:p>
            <a:r>
              <a:rPr lang="en-US" sz="4400" dirty="0" smtClean="0"/>
              <a:t>III. To </a:t>
            </a:r>
            <a:r>
              <a:rPr lang="en-US" sz="4400" b="1" dirty="0" smtClean="0">
                <a:effectLst>
                  <a:glow rad="127000">
                    <a:schemeClr val="accent6">
                      <a:alpha val="40000"/>
                    </a:schemeClr>
                  </a:glow>
                </a:effectLst>
              </a:rPr>
              <a:t>Conversion</a:t>
            </a:r>
            <a:r>
              <a:rPr lang="en-US" sz="4400" dirty="0" smtClean="0">
                <a:effectLst>
                  <a:glow rad="127000">
                    <a:schemeClr val="accent6">
                      <a:alpha val="40000"/>
                    </a:schemeClr>
                  </a:glow>
                </a:effectLst>
              </a:rPr>
              <a:t> </a:t>
            </a:r>
            <a:r>
              <a:rPr lang="en-US" sz="4400" dirty="0" smtClean="0"/>
              <a:t>(Jn. 4:16-26)</a:t>
            </a: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40005"/>
            <a:ext cx="3048000" cy="2457450"/>
          </a:xfrm>
          <a:prstGeom prst="rect">
            <a:avLst/>
          </a:prstGeom>
          <a:ln>
            <a:noFill/>
          </a:ln>
          <a:effectLst>
            <a:softEdge rad="112500"/>
          </a:effectLst>
        </p:spPr>
      </p:pic>
      <p:cxnSp>
        <p:nvCxnSpPr>
          <p:cNvPr id="8" name="Straight Connector 7"/>
          <p:cNvCxnSpPr>
            <a:stCxn id="5" idx="1"/>
          </p:cNvCxnSpPr>
          <p:nvPr/>
        </p:nvCxnSpPr>
        <p:spPr>
          <a:xfrm>
            <a:off x="618067" y="4483894"/>
            <a:ext cx="8495453" cy="11906"/>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9600" y="457200"/>
            <a:ext cx="8305800" cy="4278094"/>
          </a:xfrm>
          <a:prstGeom prst="rect">
            <a:avLst/>
          </a:prstGeom>
          <a:noFill/>
        </p:spPr>
        <p:txBody>
          <a:bodyPr wrap="square" rtlCol="0">
            <a:spAutoFit/>
          </a:bodyPr>
          <a:lstStyle/>
          <a:p>
            <a:pPr marL="457200" indent="-457200">
              <a:buFont typeface="Arial" pitchFamily="34" charset="0"/>
              <a:buChar char="•"/>
            </a:pPr>
            <a:r>
              <a:rPr lang="en-US" sz="3200" dirty="0" smtClean="0">
                <a:solidFill>
                  <a:prstClr val="black"/>
                </a:solidFill>
                <a:latin typeface="Impact" pitchFamily="34" charset="0"/>
              </a:rPr>
              <a:t>Three Fundamentals of</a:t>
            </a:r>
          </a:p>
          <a:p>
            <a:pPr marL="971550" lvl="1" indent="-514350">
              <a:buFont typeface="+mj-lt"/>
              <a:buAutoNum type="arabicPeriod"/>
            </a:pPr>
            <a:r>
              <a:rPr lang="en-US" sz="3000" dirty="0" smtClean="0">
                <a:solidFill>
                  <a:prstClr val="black"/>
                </a:solidFill>
              </a:rPr>
              <a:t>Conviction of sin (4:16-19)</a:t>
            </a:r>
          </a:p>
          <a:p>
            <a:pPr marL="971550" lvl="1" indent="-514350">
              <a:buFont typeface="+mj-lt"/>
              <a:buAutoNum type="arabicPeriod"/>
            </a:pPr>
            <a:r>
              <a:rPr lang="en-US" sz="3000" dirty="0" smtClean="0">
                <a:solidFill>
                  <a:prstClr val="black"/>
                </a:solidFill>
              </a:rPr>
              <a:t>The need for true worship </a:t>
            </a:r>
            <a:br>
              <a:rPr lang="en-US" sz="3000" dirty="0" smtClean="0">
                <a:solidFill>
                  <a:prstClr val="black"/>
                </a:solidFill>
              </a:rPr>
            </a:br>
            <a:r>
              <a:rPr lang="en-US" sz="3000" dirty="0" smtClean="0">
                <a:solidFill>
                  <a:prstClr val="black"/>
                </a:solidFill>
              </a:rPr>
              <a:t>(4:20-24)</a:t>
            </a:r>
          </a:p>
          <a:p>
            <a:pPr marL="1428750" lvl="2" indent="-514350">
              <a:buClr>
                <a:srgbClr val="7030A0"/>
              </a:buClr>
              <a:buSzPct val="90000"/>
              <a:buFont typeface="+mj-lt"/>
              <a:buAutoNum type="alphaUcPeriod"/>
            </a:pPr>
            <a:r>
              <a:rPr lang="en-US" sz="3000" dirty="0" smtClean="0">
                <a:solidFill>
                  <a:prstClr val="black"/>
                </a:solidFill>
              </a:rPr>
              <a:t>Father—a personality </a:t>
            </a:r>
          </a:p>
          <a:p>
            <a:pPr marL="1428750" lvl="2" indent="-514350">
              <a:buClr>
                <a:srgbClr val="7030A0"/>
              </a:buClr>
              <a:buSzPct val="90000"/>
              <a:buFont typeface="+mj-lt"/>
              <a:buAutoNum type="alphaUcPeriod"/>
            </a:pPr>
            <a:r>
              <a:rPr lang="en-US" sz="3000" dirty="0" smtClean="0">
                <a:solidFill>
                  <a:prstClr val="black"/>
                </a:solidFill>
              </a:rPr>
              <a:t>Seeks—not an abstract force but has desire</a:t>
            </a:r>
          </a:p>
          <a:p>
            <a:pPr marL="1428750" lvl="2" indent="-514350">
              <a:buClr>
                <a:srgbClr val="7030A0"/>
              </a:buClr>
              <a:buSzPct val="90000"/>
              <a:buFont typeface="+mj-lt"/>
              <a:buAutoNum type="alphaUcPeriod"/>
            </a:pPr>
            <a:r>
              <a:rPr lang="en-US" sz="3000" dirty="0" smtClean="0">
                <a:solidFill>
                  <a:prstClr val="black"/>
                </a:solidFill>
              </a:rPr>
              <a:t>Spirit—not material or limited to time and space (Acts 7:48, 49)</a:t>
            </a:r>
          </a:p>
          <a:p>
            <a:pPr marL="1428750" lvl="2" indent="-514350">
              <a:buFont typeface="+mj-lt"/>
              <a:buAutoNum type="alphaUcPeriod"/>
            </a:pPr>
            <a:endParaRPr lang="en-US" sz="3000" dirty="0" smtClean="0">
              <a:solidFill>
                <a:prstClr val="black"/>
              </a:solidFill>
            </a:endParaRPr>
          </a:p>
        </p:txBody>
      </p:sp>
    </p:spTree>
    <p:extLst>
      <p:ext uri="{BB962C8B-B14F-4D97-AF65-F5344CB8AC3E}">
        <p14:creationId xmlns:p14="http://schemas.microsoft.com/office/powerpoint/2010/main" val="29152709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tion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Stationary</Template>
  <TotalTime>561</TotalTime>
  <Words>2062</Words>
  <Application>Microsoft Office PowerPoint</Application>
  <PresentationFormat>On-screen Show (4:3)</PresentationFormat>
  <Paragraphs>99</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Stationary</vt:lpstr>
      <vt:lpstr>PowerPoint Presentation</vt:lpstr>
      <vt:lpstr>Who Were They?</vt:lpstr>
      <vt:lpstr>PowerPoint Presentation</vt:lpstr>
      <vt:lpstr>The Samaritan Woman</vt:lpstr>
      <vt:lpstr>The Samaritan Woman</vt:lpstr>
      <vt:lpstr>The Samaritan Woman</vt:lpstr>
      <vt:lpstr>The Samaritan Woman</vt:lpstr>
      <vt:lpstr>The Samaritan Woman</vt:lpstr>
      <vt:lpstr>The Samaritan Woman</vt:lpstr>
      <vt:lpstr>The Samaritan Woman</vt:lpstr>
      <vt:lpstr>The Samaritan Woman</vt:lpstr>
      <vt:lpstr>Will You Come  To The Fountain?</vt:lpstr>
      <vt:lpstr>Will You Come  To The Fountain?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37</cp:revision>
  <dcterms:created xsi:type="dcterms:W3CDTF">2013-03-20T18:01:52Z</dcterms:created>
  <dcterms:modified xsi:type="dcterms:W3CDTF">2013-03-24T01:02:21Z</dcterms:modified>
</cp:coreProperties>
</file>