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2"/>
  </p:notesMasterIdLst>
  <p:sldIdLst>
    <p:sldId id="266" r:id="rId2"/>
    <p:sldId id="256" r:id="rId3"/>
    <p:sldId id="257" r:id="rId4"/>
    <p:sldId id="261" r:id="rId5"/>
    <p:sldId id="258" r:id="rId6"/>
    <p:sldId id="259" r:id="rId7"/>
    <p:sldId id="260" r:id="rId8"/>
    <p:sldId id="263" r:id="rId9"/>
    <p:sldId id="262" r:id="rId10"/>
    <p:sldId id="265" r:id="rId11"/>
    <p:sldId id="264"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embeddedFontLst>
    <p:embeddedFont>
      <p:font typeface="Trebuchet MS" pitchFamily="34" charset="0"/>
      <p:regular r:id="rId23"/>
      <p:bold r:id="rId24"/>
      <p:italic r:id="rId25"/>
      <p:boldItalic r:id="rId26"/>
    </p:embeddedFont>
    <p:embeddedFont>
      <p:font typeface="Arial Black" pitchFamily="34" charset="0"/>
      <p:regular r:id="rId27"/>
    </p:embeddedFont>
  </p:embeddedFontLst>
  <p:defaultTextStyle>
    <a:defPPr>
      <a:defRPr lang="en-US"/>
    </a:defPPr>
    <a:lvl1pPr algn="l" rtl="0" eaLnBrk="0" fontAlgn="base" hangingPunct="0">
      <a:spcBef>
        <a:spcPct val="0"/>
      </a:spcBef>
      <a:spcAft>
        <a:spcPct val="0"/>
      </a:spcAft>
      <a:defRPr sz="2800" kern="1200">
        <a:solidFill>
          <a:schemeClr val="tx1"/>
        </a:solidFill>
        <a:latin typeface="Trebuchet MS" pitchFamily="34" charset="0"/>
        <a:ea typeface="+mn-ea"/>
        <a:cs typeface="+mn-cs"/>
      </a:defRPr>
    </a:lvl1pPr>
    <a:lvl2pPr marL="457200" algn="l" rtl="0" eaLnBrk="0" fontAlgn="base" hangingPunct="0">
      <a:spcBef>
        <a:spcPct val="0"/>
      </a:spcBef>
      <a:spcAft>
        <a:spcPct val="0"/>
      </a:spcAft>
      <a:defRPr sz="2800" kern="1200">
        <a:solidFill>
          <a:schemeClr val="tx1"/>
        </a:solidFill>
        <a:latin typeface="Trebuchet MS" pitchFamily="34" charset="0"/>
        <a:ea typeface="+mn-ea"/>
        <a:cs typeface="+mn-cs"/>
      </a:defRPr>
    </a:lvl2pPr>
    <a:lvl3pPr marL="914400" algn="l" rtl="0" eaLnBrk="0" fontAlgn="base" hangingPunct="0">
      <a:spcBef>
        <a:spcPct val="0"/>
      </a:spcBef>
      <a:spcAft>
        <a:spcPct val="0"/>
      </a:spcAft>
      <a:defRPr sz="2800" kern="1200">
        <a:solidFill>
          <a:schemeClr val="tx1"/>
        </a:solidFill>
        <a:latin typeface="Trebuchet MS"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Trebuchet MS"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Trebuchet MS" pitchFamily="34" charset="0"/>
        <a:ea typeface="+mn-ea"/>
        <a:cs typeface="+mn-cs"/>
      </a:defRPr>
    </a:lvl5pPr>
    <a:lvl6pPr marL="2286000" algn="l" defTabSz="914400" rtl="0" eaLnBrk="1" latinLnBrk="0" hangingPunct="1">
      <a:defRPr sz="2800" kern="1200">
        <a:solidFill>
          <a:schemeClr val="tx1"/>
        </a:solidFill>
        <a:latin typeface="Trebuchet MS" pitchFamily="34" charset="0"/>
        <a:ea typeface="+mn-ea"/>
        <a:cs typeface="+mn-cs"/>
      </a:defRPr>
    </a:lvl6pPr>
    <a:lvl7pPr marL="2743200" algn="l" defTabSz="914400" rtl="0" eaLnBrk="1" latinLnBrk="0" hangingPunct="1">
      <a:defRPr sz="2800" kern="1200">
        <a:solidFill>
          <a:schemeClr val="tx1"/>
        </a:solidFill>
        <a:latin typeface="Trebuchet MS" pitchFamily="34" charset="0"/>
        <a:ea typeface="+mn-ea"/>
        <a:cs typeface="+mn-cs"/>
      </a:defRPr>
    </a:lvl7pPr>
    <a:lvl8pPr marL="3200400" algn="l" defTabSz="914400" rtl="0" eaLnBrk="1" latinLnBrk="0" hangingPunct="1">
      <a:defRPr sz="2800" kern="1200">
        <a:solidFill>
          <a:schemeClr val="tx1"/>
        </a:solidFill>
        <a:latin typeface="Trebuchet MS" pitchFamily="34" charset="0"/>
        <a:ea typeface="+mn-ea"/>
        <a:cs typeface="+mn-cs"/>
      </a:defRPr>
    </a:lvl8pPr>
    <a:lvl9pPr marL="3657600" algn="l" defTabSz="914400" rtl="0" eaLnBrk="1" latinLnBrk="0" hangingPunct="1">
      <a:defRPr sz="2800"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9929" autoAdjust="0"/>
  </p:normalViewPr>
  <p:slideViewPr>
    <p:cSldViewPr>
      <p:cViewPr varScale="1">
        <p:scale>
          <a:sx n="121" d="100"/>
          <a:sy n="121" d="100"/>
        </p:scale>
        <p:origin x="-13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pitchFamily="34" charset="0"/>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pitchFamily="34" charset="0"/>
              </a:defRPr>
            </a:lvl1pPr>
          </a:lstStyle>
          <a:p>
            <a:pPr>
              <a:defRPr/>
            </a:pPr>
            <a:endParaRPr lang="en-US"/>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pitchFamily="34" charset="0"/>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itchFamily="34" charset="0"/>
              </a:defRPr>
            </a:lvl1pPr>
          </a:lstStyle>
          <a:p>
            <a:pPr>
              <a:defRPr/>
            </a:pPr>
            <a:fld id="{FC98C9EA-9CDB-47FA-991C-A2B8EA587D9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2751277-E1E6-4448-896B-C04CDDA37826}" type="slidenum">
              <a:rPr lang="en-US"/>
              <a:pPr/>
              <a:t>1</a:t>
            </a:fld>
            <a:endParaRPr 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mtClean="0"/>
              <a:t>[CLICK] When we talk about Satan, we are talking about the spirit that is called “devil” from the Greek word, “diabolos” from which we get our word, diabolic, and means prone to slander and falsely accuse (Online Bible Greek Lexicon). </a:t>
            </a:r>
          </a:p>
          <a:p>
            <a:pPr eaLnBrk="1" hangingPunct="1"/>
            <a:endParaRPr lang="en-US" smtClean="0"/>
          </a:p>
          <a:p>
            <a:pPr eaLnBrk="1" hangingPunct="1"/>
            <a:r>
              <a:rPr lang="en-US" smtClean="0"/>
              <a:t>It is found 38 times in the New Testament and is applied to ungodly men in 2 Tim. 3:3 and women are warned against behaving as the Devil in Titus 2:3, translated “slanderers” (NKJV).  There is but one devil and when you read of “devils” in the KJV, you should understand that translation would better be served as “demons.”</a:t>
            </a:r>
          </a:p>
          <a:p>
            <a:pPr eaLnBrk="1" hangingPunct="1"/>
            <a:endParaRPr lang="en-US" smtClean="0"/>
          </a:p>
          <a:p>
            <a:pPr eaLnBrk="1" hangingPunct="1"/>
            <a:r>
              <a:rPr lang="en-US" smtClean="0"/>
              <a:t>“Satan” is another name that is given to him of Hebrew origin and means “adversary, one who withstands” (Online Bible Hebrew Lexicon)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C083141-EE7C-468C-8DA4-04186BBF1205}" type="slidenum">
              <a:rPr lang="en-US"/>
              <a:pPr/>
              <a:t>10</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t>3) We need to understand that Satan is not alone in his rebellion and deception. He has angels who are his assistants. Neither should we be so surprised that he has other evil spirits. If we can fully recognize evil men (Hitler, Hussein, Osama Bin Laden), we should also fully recognize that there can be equally evil spirits. </a:t>
            </a:r>
          </a:p>
          <a:p>
            <a:pPr eaLnBrk="1" hangingPunct="1"/>
            <a:endParaRPr lang="en-US" smtClean="0"/>
          </a:p>
          <a:p>
            <a:pPr eaLnBrk="1" hangingPunct="1"/>
            <a:r>
              <a:rPr lang="en-US" smtClean="0"/>
              <a:t>“. . .for as there are good and bad spirits in the body, so there are good and bad spirits out of the body. Since God permits sinful spirits in the body, why should he not also permit them out of the body?” (McGarvey)</a:t>
            </a:r>
          </a:p>
          <a:p>
            <a:pPr eaLnBrk="1" hangingPunct="1"/>
            <a:endParaRPr lang="en-US" smtClean="0"/>
          </a:p>
          <a:p>
            <a:pPr eaLnBrk="1" hangingPunct="1"/>
            <a:r>
              <a:rPr lang="en-US" smtClean="0"/>
              <a:t>We see that a statement in Peter agrees with what John wrote [CLICK, 1 Pet. 2:4; English Majority Text Version]. Jude likewise stated that the angels did not keep their proper domain.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22C51DF-0285-4CEF-AD8D-717EFFC96973}" type="slidenum">
              <a:rPr lang="en-US"/>
              <a:pPr/>
              <a:t>11</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Satan was kicked out of heaven, meaning that he was no longer afforded a place to stand before God and accuse the Saints.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8E4615E-FE28-474B-B709-1F43A89A1208}" type="slidenum">
              <a:rPr lang="en-US"/>
              <a:pPr/>
              <a:t>12</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[CLICK] “Beelzebub” – Lord of the House - “Now when the Pharisees heard it they said, "This fellow does not cast out demons except by Beelzebub, the ruler of the demons. . . . If Satan casts out Satan, he is divided against himself. How then will his kingdom stand?” (Matt. 12:24, 26). Jesus understood the term to refer to Satan. This word is of Aramaic origin of “Baalzebub” which Philistine god was worshipped in Ekron and means “Lord of the fly.”</a:t>
            </a:r>
          </a:p>
          <a:p>
            <a:pPr eaLnBrk="1" hangingPunct="1"/>
            <a:endParaRPr lang="en-US" smtClean="0"/>
          </a:p>
          <a:p>
            <a:pPr eaLnBrk="1" hangingPunct="1"/>
            <a:r>
              <a:rPr lang="en-US" smtClean="0"/>
              <a:t>[CLICK] “Serpent”</a:t>
            </a:r>
          </a:p>
          <a:p>
            <a:pPr eaLnBrk="1" hangingPunct="1"/>
            <a:endParaRPr lang="en-US" smtClean="0"/>
          </a:p>
          <a:p>
            <a:pPr eaLnBrk="1" hangingPunct="1"/>
            <a:r>
              <a:rPr lang="en-US" smtClean="0"/>
              <a:t>[CLICK] “the prince of the power of the air” (Eph. 2:2) note that Paul calls him the spirit who now works in the sons of disobedience.” The disobedient provide their bodies as tools for him. He also noted that we Christians had once walked in accordance to him. Before you become a Christian, you are on the devil’s side (cf. Col. 1:13).</a:t>
            </a:r>
          </a:p>
          <a:p>
            <a:pPr eaLnBrk="1" hangingPunct="1"/>
            <a:endParaRPr lang="en-US" smtClean="0"/>
          </a:p>
          <a:p>
            <a:pPr eaLnBrk="1" hangingPunct="1"/>
            <a:r>
              <a:rPr lang="en-US" smtClean="0"/>
              <a:t>[CLICK] “Belial” – (2 Cor. 6:15), “And what accord has Christ with Belial? Or what part has a believer with an unbeliever?”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A7E36DA-9B5E-4562-9098-E4E45220E754}" type="slidenum">
              <a:rPr lang="en-US"/>
              <a:pPr/>
              <a:t>13</a:t>
            </a:fld>
            <a:endParaRPr 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[CLICK] “Ruler of the World” – Jn. 12:31, “Now is the judgment of this world: now shall the prince of this world be cast out” (KJV) This goes with what we discussed in Revelation 12 and of 1 Jn. 5:19. Satan is the ruler of the world, because the whole world lies under his sway. </a:t>
            </a:r>
          </a:p>
          <a:p>
            <a:pPr eaLnBrk="1" hangingPunct="1"/>
            <a:endParaRPr lang="en-US" smtClean="0"/>
          </a:p>
          <a:p>
            <a:pPr eaLnBrk="1" hangingPunct="1"/>
            <a:r>
              <a:rPr lang="en-US" smtClean="0"/>
              <a:t>[CLICK] “god of this age” – 2 Cor. 4:4</a:t>
            </a:r>
          </a:p>
          <a:p>
            <a:pPr eaLnBrk="1" hangingPunct="1"/>
            <a:endParaRPr lang="en-US" smtClean="0"/>
          </a:p>
          <a:p>
            <a:pPr eaLnBrk="1" hangingPunct="1"/>
            <a:r>
              <a:rPr lang="en-US" smtClean="0"/>
              <a:t>[CLICK] “murderer” and “father of lies” – Jn. 8:44, He is a murderer from the beginning, because he lied to Adam and Eve at the beginning which they believed and such resulted in their death.  Satan killed them, God didn’t. </a:t>
            </a:r>
          </a:p>
          <a:p>
            <a:pPr eaLnBrk="1" hangingPunct="1"/>
            <a:endParaRPr lang="en-US" smtClean="0"/>
          </a:p>
          <a:p>
            <a:pPr eaLnBrk="1" hangingPunct="1"/>
            <a:r>
              <a:rPr lang="en-US" smtClean="0"/>
              <a:t>[CLICK] That “dragon” is used as a symbol here for a real being is shown from the simple fact that real beings such as Michael and his angels were fighting against it. Were they fighting against something or not? The most fearsome creatures of antiquity were dragons and nothing could be more fitting as a symbol for Satan.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E718057-F084-4270-B133-D3896DDB0F7A}" type="slidenum">
              <a:rPr lang="en-US"/>
              <a:pPr/>
              <a:t>14</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One of the most powerful tools of Satan has been his speech. He deceived Eve through it and likewise accused men before God with it. He can also use our speech if we are not careful.</a:t>
            </a:r>
          </a:p>
          <a:p>
            <a:pPr eaLnBrk="1" hangingPunct="1"/>
            <a:endParaRPr lang="en-US" smtClean="0"/>
          </a:p>
          <a:p>
            <a:pPr eaLnBrk="1" hangingPunct="1"/>
            <a:r>
              <a:rPr lang="en-US" smtClean="0"/>
              <a:t>Jude brings this to our minds to admonish our practices, especially the vice of our tongue. </a:t>
            </a:r>
          </a:p>
          <a:p>
            <a:pPr eaLnBrk="1" hangingPunct="1"/>
            <a:endParaRPr lang="en-US" smtClean="0"/>
          </a:p>
          <a:p>
            <a:pPr eaLnBrk="1" hangingPunct="1"/>
            <a:r>
              <a:rPr lang="en-US" smtClean="0"/>
              <a:t>This event is nowhere spoken of in the Old Testament, but that doesn’t mean that it didn’t happen. We don’t read of Jannes and Jambresresisting Moses in the Old Scriptures, but Paul tells us such happened (2 Tim. 3:8). Yet of Jude 8-10, we do read of Satan in the Old Testament as well as Michael.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4CFDCD5-BDC0-4E44-84AF-47B900966CBB}" type="slidenum">
              <a:rPr lang="en-US"/>
              <a:pPr/>
              <a:t>15</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"Likewise" – is a term relating these fasle brethren in the church to those false and evil brethren of Lot in Sodom (v. 7). </a:t>
            </a:r>
          </a:p>
          <a:p>
            <a:pPr eaLnBrk="1" hangingPunct="1"/>
            <a:endParaRPr lang="en-US" smtClean="0"/>
          </a:p>
          <a:p>
            <a:pPr eaLnBrk="1" hangingPunct="1"/>
            <a:r>
              <a:rPr lang="en-US" smtClean="0"/>
              <a:t>[CLICK] "Dreamers" – is an expressive condemnation of their doctrine. . .their doctrine was to truth as dreams are to good sense! Such were the fruits of pure imagination! (Barnes)</a:t>
            </a:r>
          </a:p>
          <a:p>
            <a:pPr eaLnBrk="1" hangingPunct="1"/>
            <a:endParaRPr lang="en-US" smtClean="0"/>
          </a:p>
          <a:p>
            <a:pPr eaLnBrk="1" hangingPunct="1"/>
            <a:r>
              <a:rPr lang="en-US" smtClean="0"/>
              <a:t>[CLICK] "Defile the flesh" – that is they corrupt their bodies with sinful practices of fornication and or lewd behavior.</a:t>
            </a:r>
          </a:p>
          <a:p>
            <a:pPr eaLnBrk="1" hangingPunct="1"/>
            <a:r>
              <a:rPr lang="en-US" smtClean="0"/>
              <a:t>[CLICK] Reject authority and speak evil of dignitaries – Jude brings up a confrontation of Satan and Michael to exemplify this point.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E00ED7D-167E-402D-8992-0AC5A6F5ACBD}" type="slidenum">
              <a:rPr lang="en-US"/>
              <a:pPr/>
              <a:t>16</a:t>
            </a:fld>
            <a:endParaRPr 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[CLICK] Michael is archangel – which shows that he is above all the other angels</a:t>
            </a:r>
          </a:p>
          <a:p>
            <a:pPr eaLnBrk="1" hangingPunct="1"/>
            <a:r>
              <a:rPr lang="en-US" smtClean="0"/>
              <a:t>[CLICK] Michael contended – this should not surprise us so much. There are good men and bad men. When we come in contact with evil men we may have a contention with them. Likewise there are good and bad angels and it should be no great surprise to us that when a good angel and an evil one come into contact that they may contend and dispute with each other as we would with evil men. </a:t>
            </a:r>
          </a:p>
          <a:p>
            <a:pPr eaLnBrk="1" hangingPunct="1"/>
            <a:endParaRPr lang="en-US" smtClean="0"/>
          </a:p>
          <a:p>
            <a:pPr eaLnBrk="1" hangingPunct="1"/>
            <a:r>
              <a:rPr lang="en-US" smtClean="0"/>
              <a:t>What the world needs to know is that there are somethings worth disputing about. While there are foolish disputes to be avoided, not every dispute is a foolish. There is a time to contend and a time to not contend.</a:t>
            </a:r>
          </a:p>
          <a:p>
            <a:pPr eaLnBrk="1" hangingPunct="1"/>
            <a:endParaRPr lang="en-US" smtClean="0"/>
          </a:p>
          <a:p>
            <a:pPr eaLnBrk="1" hangingPunct="1"/>
            <a:r>
              <a:rPr lang="en-US" smtClean="0"/>
              <a:t>[CLICK] re: body of Moses – Jude doesn’t tell us the details of the dispute but simply that it was about the body of Moses. Some have suggested that this dispute centered around the people of God in Moses, or the Jewish economy. As the church is the body of Christ (1 Cor. 12:27) so the people under the law were the body of Moses?  </a:t>
            </a:r>
          </a:p>
          <a:p>
            <a:pPr eaLnBrk="1" hangingPunct="1"/>
            <a:endParaRPr lang="en-US" smtClean="0"/>
          </a:p>
          <a:p>
            <a:pPr eaLnBrk="1" hangingPunct="1"/>
            <a:r>
              <a:rPr lang="en-US" smtClean="0"/>
              <a:t>I cannot say that such is an impossible conclusion given that Paul says they were baptized into Moses (1 Cor. 10:1-4). </a:t>
            </a:r>
          </a:p>
          <a:p>
            <a:pPr eaLnBrk="1" hangingPunct="1"/>
            <a:endParaRPr lang="en-US" smtClean="0"/>
          </a:p>
          <a:p>
            <a:pPr eaLnBrk="1" hangingPunct="1"/>
            <a:r>
              <a:rPr lang="en-US" smtClean="0"/>
              <a:t>[CLICK] However it seems most natural that this dispute was over the physical body of Moses.  Moses was raised in the New Testament to appear with Elijah before the three apostles and the Lord in Matthew 17:3.  It may have been around this event that Michael and the devil were disputing something. We don't know, but we do know that it was something important about his body.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EB5082E-7DD3-463B-92D2-DC4AFD6627C0}" type="slidenum">
              <a:rPr lang="en-US"/>
              <a:pPr/>
              <a:t>17</a:t>
            </a:fld>
            <a:endParaRPr 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This has always been one of the most intriguing passages for me to contemplate especially in regard to the tongue.</a:t>
            </a:r>
          </a:p>
          <a:p>
            <a:pPr eaLnBrk="1" hangingPunct="1"/>
            <a:r>
              <a:rPr lang="en-US" smtClean="0"/>
              <a:t>[CLICK] “reviling” comes from the Greek word for blasphemy. Michael would not bring against Satan a blasphemous, slanderous, reproachful accusation.</a:t>
            </a:r>
          </a:p>
          <a:p>
            <a:pPr eaLnBrk="1" hangingPunct="1"/>
            <a:endParaRPr lang="en-US" smtClean="0"/>
          </a:p>
          <a:p>
            <a:pPr eaLnBrk="1" hangingPunct="1"/>
            <a:r>
              <a:rPr lang="en-US" smtClean="0"/>
              <a:t>[CLICK] We would think that if there was ever a time or person worthy to fire blasphemous and reviling charges against, that it would be right towards Satan. Right?  But it wasn’t right! I fear that many Christians haven’t learned the lesson behind Jude 9!</a:t>
            </a:r>
          </a:p>
          <a:p>
            <a:pPr eaLnBrk="1" hangingPunct="1"/>
            <a:endParaRPr lang="en-US" smtClean="0"/>
          </a:p>
          <a:p>
            <a:pPr eaLnBrk="1" hangingPunct="1"/>
            <a:r>
              <a:rPr lang="en-US" smtClean="0"/>
              <a:t>[CLICK] It wasn't because Michael feared Satan. . .no, he is the archangel and depicted as fighting him in Revelation 12:7. Michael fears one greater than Satan. . .the Lord! </a:t>
            </a:r>
          </a:p>
          <a:p>
            <a:pPr eaLnBrk="1" hangingPunct="1"/>
            <a:endParaRPr lang="en-US" smtClean="0"/>
          </a:p>
          <a:p>
            <a:pPr eaLnBrk="1" hangingPunct="1"/>
            <a:r>
              <a:rPr lang="en-US" smtClean="0"/>
              <a:t>He knows what the Lord is like in his heavenly state. What reverence we should have for the Lord and how such fear would tame our tongue and moderate the temptation for evil speaking.  [CLICK].</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BE16751-DA76-4892-8356-87769E794812}" type="slidenum">
              <a:rPr lang="en-US"/>
              <a:pPr/>
              <a:t>18</a:t>
            </a:fld>
            <a:endParaRPr 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t>[CLICK X2]</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9D74876-097B-45B6-BA1D-25C4E19D0917}" type="slidenum">
              <a:rPr lang="en-US"/>
              <a:pPr/>
              <a:t>19</a:t>
            </a:fld>
            <a:endParaRPr 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[CLICK X2] We are called to flee and resist Satan. Yet such can only be accomplished if we have the Savior with us. We must submit to God first! You cannot flee Satan without sumitting to God.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4A0E257-8583-4842-9D5D-B07D7D696B1A}" type="slidenum">
              <a:rPr lang="en-US"/>
              <a:pPr/>
              <a:t>2</a:t>
            </a:fld>
            <a:endParaRPr 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We see here a snapshot of Jesus out in the wilderness for forty days.  It was in this wilderness that Jesus had the company of wild beasts, angels and Satan. Satan and the angels were just as real as the wild beasts.</a:t>
            </a:r>
          </a:p>
          <a:p>
            <a:pPr eaLnBrk="1" hangingPunct="1"/>
            <a:endParaRPr lang="en-US" smtClean="0"/>
          </a:p>
          <a:p>
            <a:pPr eaLnBrk="1" hangingPunct="1"/>
            <a:r>
              <a:rPr lang="en-US" smtClean="0"/>
              <a:t>Here is a battle between foes. There is Jesus in the wilderness and thus in the beauty of God’s creation but with wild beasts. Beasts were not always wild, but after God had cursed the earth and destroyed it with water he placed a wildness in them, if you will, a spirit of fear and dread of man (Gen. 9:2). That these animals now had the power to slay man is evident from Genesis 9:5. </a:t>
            </a:r>
          </a:p>
          <a:p>
            <a:pPr eaLnBrk="1" hangingPunct="1"/>
            <a:endParaRPr lang="en-US" smtClean="0"/>
          </a:p>
          <a:p>
            <a:pPr eaLnBrk="1" hangingPunct="1"/>
            <a:r>
              <a:rPr lang="en-US" smtClean="0"/>
              <a:t>Not only was there the conflict in nature, but there was a conflict in supernature too. The angels were there to minister to Jesus but Satan was also there tempting Him. Jesus had placed Himself in this environment because he wanted to take on the nature of man so that we might, from his example and power, learn to use his power over Satan’s wiles (Heb. 2:17, 18; 4:15, 16).</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2F84559-8D18-46D8-8DB5-318DE672ABB0}" type="slidenum">
              <a:rPr lang="en-US"/>
              <a:pPr/>
              <a:t>20</a:t>
            </a:fld>
            <a:endParaRPr 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When we do such he has devoured us!!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7BC2554-F51E-4AB7-9D4C-F9FA9350233E}" type="slidenum">
              <a:rPr lang="en-US"/>
              <a:pPr/>
              <a:t>3</a:t>
            </a:fld>
            <a:endParaRPr 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t>1) sinlessness doesn’t prevent temptation – or Adam could never have been tempted. Satan himself would never had fallen and Jesus could never have been tempted. </a:t>
            </a:r>
          </a:p>
          <a:p>
            <a:pPr eaLnBrk="1" hangingPunct="1"/>
            <a:r>
              <a:rPr lang="en-US" smtClean="0"/>
              <a:t>2) temptation is not sin – it is the yielding of the will that constitutes sin (McGarvey).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633B958-C260-42C9-8A43-7C5B269562D0}" type="slidenum">
              <a:rPr lang="en-US"/>
              <a:pPr/>
              <a:t>4</a:t>
            </a:fld>
            <a:endParaRPr 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smtClean="0"/>
              <a:t>[CLICK X3]</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5E37335-A922-493C-AC99-1E7C6AA87F0D}" type="slidenum">
              <a:rPr lang="en-US"/>
              <a:pPr/>
              <a:t>5</a:t>
            </a:fld>
            <a:endParaRPr 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smtClean="0"/>
              <a:t>[CLICK] The first Adam was the federal head of the human race. God had given all things to be under him. When he sinned he brought the curse of sin upon everything that he was over, man and earth.</a:t>
            </a:r>
          </a:p>
          <a:p>
            <a:pPr eaLnBrk="1" hangingPunct="1"/>
            <a:endParaRPr lang="en-US" smtClean="0"/>
          </a:p>
          <a:p>
            <a:pPr eaLnBrk="1" hangingPunct="1"/>
            <a:r>
              <a:rPr lang="en-US" smtClean="0"/>
              <a:t>[CLICK] The Second Adam’s temptation was as real as the Adam of old. He had taken upon Himself our “temptable” nature in order to punish Satan and to give aid to the rest of Adam-kind (Heb. 2:10-18). “The failure of the first Adam brought sorrow, darkness and death; the success of the second Adam brought joy, light and immortality” (McGarvey)</a:t>
            </a:r>
          </a:p>
          <a:p>
            <a:pPr eaLnBrk="1" hangingPunct="1"/>
            <a:endParaRPr lang="en-US" smtClean="0"/>
          </a:p>
          <a:p>
            <a:pPr eaLnBrk="1" hangingPunct="1"/>
            <a:r>
              <a:rPr lang="en-US" smtClean="0"/>
              <a:t>[CLICK] Satan is the tempter, the one who seeks to ensnare us and condemn us to God. Jesus places him at the beginning of the creation as a liar and murder (Jn. 8:44). Such shows that he has been here as long as man has been.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E9D0B83-8FA3-4F50-A6B5-C6696A070758}" type="slidenum">
              <a:rPr lang="en-US"/>
              <a:pPr/>
              <a:t>6</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2588E77-874F-408E-A1DC-79F5AEA6AE20}" type="slidenum">
              <a:rPr lang="en-US"/>
              <a:pPr/>
              <a:t>7</a:t>
            </a:fld>
            <a:endParaRPr 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[CLICK] 1) most likely entered into the body of the serpent. He was not an imaginary foe of Eve. Neither did he take on the form of a serpent. But rather he appeared in the serpent to Eve which explains why the literal serpent was cursed. We ought not think it strange that Satan could enter a serpent as in the NT demons entered swine as well as people.</a:t>
            </a:r>
          </a:p>
          <a:p>
            <a:pPr eaLnBrk="1" hangingPunct="1"/>
            <a:endParaRPr lang="en-US" smtClean="0"/>
          </a:p>
          <a:p>
            <a:pPr eaLnBrk="1" hangingPunct="1"/>
            <a:r>
              <a:rPr lang="en-US" smtClean="0"/>
              <a:t>[CLICK] 2) we ought to appreciate that John identifies the work and scope of Satan. [CLICK]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CB097F5-4E41-45CB-9BE4-1C727B1713E1}" type="slidenum">
              <a:rPr lang="en-US"/>
              <a:pPr/>
              <a:t>8</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He deceives (tricks, lies, cons, swindles, cheats, dupes and deludes us). The scope is the whole world. There is no limited locality of Satan’s domain. The entire world is his locality. We need to appreciate that our enemy has control of the whole world. </a:t>
            </a:r>
          </a:p>
          <a:p>
            <a:pPr eaLnBrk="1" hangingPunct="1"/>
            <a:endParaRPr lang="en-US" smtClean="0"/>
          </a:p>
          <a:p>
            <a:pPr eaLnBrk="1" hangingPunct="1"/>
            <a:r>
              <a:rPr lang="en-US" smtClean="0"/>
              <a:t>When we see cities like New Orleans which tolerated carnal practices like Mardi Gras where drunken men and women would revel in the city streets and commit immoral acts understand that the whole world lies under the swa of the wicked one. </a:t>
            </a:r>
          </a:p>
          <a:p>
            <a:pPr eaLnBrk="1" hangingPunct="1"/>
            <a:r>
              <a:rPr lang="en-US" smtClean="0"/>
              <a:t>When we understand that New Orleans’ mayors welcomed the “Southern Decadence” festival where over 100,000 revelers and homosexuals would enter into that city and practice sodomy even in open we should understand it is Satan’s deception at work. When such leaders endorse such a celebration for sin, we should thoroughly recognize that the whole world lies under the sway of the wicked one. </a:t>
            </a:r>
          </a:p>
          <a:p>
            <a:pPr eaLnBrk="1" hangingPunct="1"/>
            <a:endParaRPr lang="en-US" smtClean="0"/>
          </a:p>
          <a:p>
            <a:pPr eaLnBrk="1" hangingPunct="1"/>
            <a:r>
              <a:rPr lang="en-US" smtClean="0"/>
              <a:t>Nothing would please Satan more than for every city in America to become Sodom! Because that equals death to man. God doesn't rejoice in the death of the wicked (Ezek. 33:11),  but Satan does.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593872A-ABB0-4829-AC79-17B8E01D9163}" type="slidenum">
              <a:rPr lang="en-US"/>
              <a:pPr/>
              <a:t>9</a:t>
            </a:fld>
            <a:endParaRPr 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6413"/>
            <a:chOff x="0" y="0"/>
            <a:chExt cx="5763" cy="4319"/>
          </a:xfrm>
        </p:grpSpPr>
        <p:sp>
          <p:nvSpPr>
            <p:cNvPr id="5" name="Rectangle 3"/>
            <p:cNvSpPr>
              <a:spLocks noChangeArrowheads="1"/>
            </p:cNvSpPr>
            <p:nvPr/>
          </p:nvSpPr>
          <p:spPr bwMode="ltGray">
            <a:xfrm>
              <a:off x="0" y="0"/>
              <a:ext cx="528" cy="4319"/>
            </a:xfrm>
            <a:prstGeom prst="rect">
              <a:avLst/>
            </a:prstGeom>
            <a:gradFill rotWithShape="0">
              <a:gsLst>
                <a:gs pos="0">
                  <a:srgbClr val="000000"/>
                </a:gs>
                <a:gs pos="50000">
                  <a:srgbClr val="000000">
                    <a:gamma/>
                    <a:tint val="0"/>
                    <a:invGamma/>
                  </a:srgbClr>
                </a:gs>
                <a:gs pos="100000">
                  <a:srgbClr val="000000"/>
                </a:gs>
              </a:gsLst>
              <a:lin ang="5400000" scaled="1"/>
            </a:gradFill>
            <a:ln w="9525">
              <a:noFill/>
              <a:miter lim="800000"/>
              <a:headEnd/>
              <a:tailEnd/>
            </a:ln>
            <a:effectLst/>
          </p:spPr>
          <p:txBody>
            <a:bodyPr wrap="none" anchor="ctr"/>
            <a:lstStyle/>
            <a:p>
              <a:pPr>
                <a:defRPr/>
              </a:pPr>
              <a:endParaRPr lang="en-US"/>
            </a:p>
          </p:txBody>
        </p:sp>
        <p:sp>
          <p:nvSpPr>
            <p:cNvPr id="6" name="Line 4"/>
            <p:cNvSpPr>
              <a:spLocks noChangeShapeType="1"/>
            </p:cNvSpPr>
            <p:nvPr/>
          </p:nvSpPr>
          <p:spPr bwMode="ltGray">
            <a:xfrm>
              <a:off x="0" y="231"/>
              <a:ext cx="5760" cy="0"/>
            </a:xfrm>
            <a:prstGeom prst="line">
              <a:avLst/>
            </a:prstGeom>
            <a:noFill/>
            <a:ln w="12700">
              <a:solidFill>
                <a:schemeClr val="folHlink"/>
              </a:solidFill>
              <a:round/>
              <a:headEnd type="none" w="sm" len="sm"/>
              <a:tailEnd type="none" w="sm" len="sm"/>
            </a:ln>
            <a:effectLst/>
          </p:spPr>
          <p:txBody>
            <a:bodyPr/>
            <a:lstStyle/>
            <a:p>
              <a:pPr>
                <a:defRPr/>
              </a:pPr>
              <a:endParaRPr lang="en-US"/>
            </a:p>
          </p:txBody>
        </p:sp>
        <p:sp>
          <p:nvSpPr>
            <p:cNvPr id="7" name="Line 5"/>
            <p:cNvSpPr>
              <a:spLocks noChangeShapeType="1"/>
            </p:cNvSpPr>
            <p:nvPr/>
          </p:nvSpPr>
          <p:spPr bwMode="auto">
            <a:xfrm>
              <a:off x="0" y="285"/>
              <a:ext cx="5763"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8" name="Line 6"/>
            <p:cNvSpPr>
              <a:spLocks noChangeShapeType="1"/>
            </p:cNvSpPr>
            <p:nvPr/>
          </p:nvSpPr>
          <p:spPr bwMode="auto">
            <a:xfrm>
              <a:off x="0" y="3972"/>
              <a:ext cx="5760"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9" name="Line 7"/>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grpSp>
      <p:pic>
        <p:nvPicPr>
          <p:cNvPr id="10" name="Picture 14" descr="Satan"/>
          <p:cNvPicPr>
            <a:picLocks noChangeAspect="1" noChangeArrowheads="1"/>
          </p:cNvPicPr>
          <p:nvPr userDrawn="1"/>
        </p:nvPicPr>
        <p:blipFill>
          <a:blip r:embed="rId2"/>
          <a:srcRect/>
          <a:stretch>
            <a:fillRect/>
          </a:stretch>
        </p:blipFill>
        <p:spPr bwMode="auto">
          <a:xfrm>
            <a:off x="914400" y="990600"/>
            <a:ext cx="8229600" cy="2862263"/>
          </a:xfrm>
          <a:prstGeom prst="rect">
            <a:avLst/>
          </a:prstGeom>
          <a:noFill/>
          <a:ln w="9525">
            <a:noFill/>
            <a:miter lim="800000"/>
            <a:headEnd/>
            <a:tailEnd/>
          </a:ln>
        </p:spPr>
      </p:pic>
      <p:sp>
        <p:nvSpPr>
          <p:cNvPr id="5128" name="Rectangle 8"/>
          <p:cNvSpPr>
            <a:spLocks noGrp="1" noChangeArrowheads="1"/>
          </p:cNvSpPr>
          <p:nvPr>
            <p:ph type="ctrTitle" sz="quarter"/>
          </p:nvPr>
        </p:nvSpPr>
        <p:spPr>
          <a:xfrm>
            <a:off x="1066800" y="2286000"/>
            <a:ext cx="7772400" cy="1143000"/>
          </a:xfrm>
        </p:spPr>
        <p:txBody>
          <a:bodyPr/>
          <a:lstStyle>
            <a:lvl1pPr>
              <a:defRPr/>
            </a:lvl1pPr>
          </a:lstStyle>
          <a:p>
            <a:r>
              <a:rPr lang="en-US"/>
              <a:t>Click to edit Master title style</a:t>
            </a:r>
          </a:p>
        </p:txBody>
      </p:sp>
      <p:sp>
        <p:nvSpPr>
          <p:cNvPr id="5129" name="Rectangle 9"/>
          <p:cNvSpPr>
            <a:spLocks noGrp="1" noChangeArrowheads="1"/>
          </p:cNvSpPr>
          <p:nvPr>
            <p:ph type="subTitle" sz="quarter" idx="1"/>
          </p:nvPr>
        </p:nvSpPr>
        <p:spPr>
          <a:xfrm>
            <a:off x="1752600" y="3886200"/>
            <a:ext cx="6400800" cy="1752600"/>
          </a:xfrm>
        </p:spPr>
        <p:txBody>
          <a:bodyPr/>
          <a:lstStyle>
            <a:lvl1pPr marL="0" indent="0" algn="ctr">
              <a:buFontTx/>
              <a:buNone/>
              <a:defRPr/>
            </a:lvl1pPr>
          </a:lstStyle>
          <a:p>
            <a:r>
              <a:rPr lang="en-US"/>
              <a:t>Click to edit Master subtitle style</a:t>
            </a:r>
          </a:p>
        </p:txBody>
      </p:sp>
      <p:sp>
        <p:nvSpPr>
          <p:cNvPr id="11" name="Rectangle 10"/>
          <p:cNvSpPr>
            <a:spLocks noGrp="1" noChangeArrowheads="1"/>
          </p:cNvSpPr>
          <p:nvPr>
            <p:ph type="dt" sz="quarter" idx="10"/>
          </p:nvPr>
        </p:nvSpPr>
        <p:spPr/>
        <p:txBody>
          <a:bodyPr/>
          <a:lstStyle>
            <a:lvl1pPr>
              <a:defRPr smtClean="0"/>
            </a:lvl1pPr>
          </a:lstStyle>
          <a:p>
            <a:pPr>
              <a:defRPr/>
            </a:pPr>
            <a:endParaRPr lang="en-US"/>
          </a:p>
        </p:txBody>
      </p:sp>
      <p:sp>
        <p:nvSpPr>
          <p:cNvPr id="12" name="Rectangle 11"/>
          <p:cNvSpPr>
            <a:spLocks noGrp="1" noChangeArrowheads="1"/>
          </p:cNvSpPr>
          <p:nvPr>
            <p:ph type="ftr" sz="quarter" idx="11"/>
          </p:nvPr>
        </p:nvSpPr>
        <p:spPr/>
        <p:txBody>
          <a:bodyPr/>
          <a:lstStyle>
            <a:lvl1pPr>
              <a:defRPr smtClean="0"/>
            </a:lvl1pPr>
          </a:lstStyle>
          <a:p>
            <a:pPr>
              <a:defRPr/>
            </a:pPr>
            <a:endParaRPr lang="en-US"/>
          </a:p>
        </p:txBody>
      </p:sp>
      <p:sp>
        <p:nvSpPr>
          <p:cNvPr id="13" name="Rectangle 12"/>
          <p:cNvSpPr>
            <a:spLocks noGrp="1" noChangeArrowheads="1"/>
          </p:cNvSpPr>
          <p:nvPr>
            <p:ph type="sldNum" sz="quarter" idx="12"/>
          </p:nvPr>
        </p:nvSpPr>
        <p:spPr/>
        <p:txBody>
          <a:bodyPr/>
          <a:lstStyle>
            <a:lvl1pPr>
              <a:defRPr smtClean="0"/>
            </a:lvl1pPr>
          </a:lstStyle>
          <a:p>
            <a:pPr>
              <a:defRPr/>
            </a:pPr>
            <a:fld id="{D0D85A4A-E548-4B70-8B2D-B2E26BC3A2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96518DC7-1E54-4F1A-9006-FC6789C52B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9144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9144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58B76DA5-95FC-4DFD-8FFF-C267BF2E7E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DC7266AC-1666-429B-9B94-3D12769DC6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2BCA6305-8FD5-48AE-ACA7-3DC5E47DAB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8475A9AE-78E7-4396-8352-E6557DA190D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01832905-D2D2-4EC5-A498-D2D2DD0BC00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45044130-F1F1-4075-B6EA-7A9AE4844F5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7A624349-D312-4ED6-B969-87AE0E01C0D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FFCCD1B1-89F0-48F4-A187-113A3B82F1E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E4F060A8-30BB-4E8E-969C-BE0BA5BA2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8763" cy="6856413"/>
            <a:chOff x="0" y="0"/>
            <a:chExt cx="5763" cy="4319"/>
          </a:xfrm>
        </p:grpSpPr>
        <p:sp>
          <p:nvSpPr>
            <p:cNvPr id="4099" name="Rectangle 3"/>
            <p:cNvSpPr>
              <a:spLocks noChangeArrowheads="1"/>
            </p:cNvSpPr>
            <p:nvPr/>
          </p:nvSpPr>
          <p:spPr bwMode="ltGray">
            <a:xfrm>
              <a:off x="0" y="0"/>
              <a:ext cx="528" cy="4319"/>
            </a:xfrm>
            <a:prstGeom prst="rect">
              <a:avLst/>
            </a:prstGeom>
            <a:gradFill rotWithShape="0">
              <a:gsLst>
                <a:gs pos="0">
                  <a:srgbClr val="000000"/>
                </a:gs>
                <a:gs pos="50000">
                  <a:srgbClr val="000000">
                    <a:gamma/>
                    <a:tint val="0"/>
                    <a:invGamma/>
                  </a:srgbClr>
                </a:gs>
                <a:gs pos="100000">
                  <a:srgbClr val="000000"/>
                </a:gs>
              </a:gsLst>
              <a:lin ang="5400000" scaled="1"/>
            </a:gradFill>
            <a:ln w="9525">
              <a:noFill/>
              <a:miter lim="800000"/>
              <a:headEnd/>
              <a:tailEnd/>
            </a:ln>
            <a:effectLst/>
          </p:spPr>
          <p:txBody>
            <a:bodyPr wrap="none" anchor="ctr"/>
            <a:lstStyle/>
            <a:p>
              <a:pPr>
                <a:defRPr/>
              </a:pPr>
              <a:endParaRPr lang="en-US"/>
            </a:p>
          </p:txBody>
        </p:sp>
        <p:sp>
          <p:nvSpPr>
            <p:cNvPr id="4100" name="Line 4"/>
            <p:cNvSpPr>
              <a:spLocks noChangeShapeType="1"/>
            </p:cNvSpPr>
            <p:nvPr/>
          </p:nvSpPr>
          <p:spPr bwMode="ltGray">
            <a:xfrm>
              <a:off x="0" y="231"/>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sp>
          <p:nvSpPr>
            <p:cNvPr id="4101" name="Line 5"/>
            <p:cNvSpPr>
              <a:spLocks noChangeShapeType="1"/>
            </p:cNvSpPr>
            <p:nvPr/>
          </p:nvSpPr>
          <p:spPr bwMode="black">
            <a:xfrm>
              <a:off x="0" y="285"/>
              <a:ext cx="5760"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4102" name="Line 6"/>
            <p:cNvSpPr>
              <a:spLocks noChangeShapeType="1"/>
            </p:cNvSpPr>
            <p:nvPr/>
          </p:nvSpPr>
          <p:spPr bwMode="black">
            <a:xfrm>
              <a:off x="0" y="3972"/>
              <a:ext cx="5763"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4103" name="Line 7"/>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grpSp>
      <p:sp>
        <p:nvSpPr>
          <p:cNvPr id="1027" name="Rectangle 8"/>
          <p:cNvSpPr>
            <a:spLocks noGrp="1" noChangeArrowheads="1"/>
          </p:cNvSpPr>
          <p:nvPr>
            <p:ph type="title"/>
          </p:nvPr>
        </p:nvSpPr>
        <p:spPr bwMode="auto">
          <a:xfrm>
            <a:off x="1066800" y="9144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9"/>
          <p:cNvSpPr>
            <a:spLocks noGrp="1" noChangeArrowheads="1"/>
          </p:cNvSpPr>
          <p:nvPr>
            <p:ph type="body" idx="1"/>
          </p:nvPr>
        </p:nvSpPr>
        <p:spPr bwMode="auto">
          <a:xfrm>
            <a:off x="1066800" y="20574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6" name="Rectangle 10"/>
          <p:cNvSpPr>
            <a:spLocks noGrp="1" noChangeArrowheads="1"/>
          </p:cNvSpPr>
          <p:nvPr>
            <p:ph type="dt" sz="half" idx="2"/>
          </p:nvPr>
        </p:nvSpPr>
        <p:spPr bwMode="auto">
          <a:xfrm>
            <a:off x="10668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latin typeface="Times New Roman" pitchFamily="18" charset="0"/>
              </a:defRPr>
            </a:lvl1pPr>
          </a:lstStyle>
          <a:p>
            <a:pPr>
              <a:defRPr/>
            </a:pPr>
            <a:endParaRPr lang="en-US"/>
          </a:p>
        </p:txBody>
      </p:sp>
      <p:sp>
        <p:nvSpPr>
          <p:cNvPr id="4107" name="Rectangle 11"/>
          <p:cNvSpPr>
            <a:spLocks noGrp="1" noChangeArrowheads="1"/>
          </p:cNvSpPr>
          <p:nvPr>
            <p:ph type="ftr" sz="quarter" idx="3"/>
          </p:nvPr>
        </p:nvSpPr>
        <p:spPr bwMode="auto">
          <a:xfrm>
            <a:off x="3505200" y="63992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latin typeface="Times New Roman" pitchFamily="18" charset="0"/>
              </a:defRPr>
            </a:lvl1pPr>
          </a:lstStyle>
          <a:p>
            <a:pPr>
              <a:defRPr/>
            </a:pPr>
            <a:endParaRPr lang="en-US"/>
          </a:p>
        </p:txBody>
      </p:sp>
      <p:sp>
        <p:nvSpPr>
          <p:cNvPr id="4108" name="Rectangle 12"/>
          <p:cNvSpPr>
            <a:spLocks noGrp="1" noChangeArrowheads="1"/>
          </p:cNvSpPr>
          <p:nvPr>
            <p:ph type="sldNum" sz="quarter" idx="4"/>
          </p:nvPr>
        </p:nvSpPr>
        <p:spPr bwMode="auto">
          <a:xfrm>
            <a:off x="69342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latin typeface="Times New Roman" pitchFamily="18" charset="0"/>
              </a:defRPr>
            </a:lvl1pPr>
          </a:lstStyle>
          <a:p>
            <a:pPr>
              <a:defRPr/>
            </a:pPr>
            <a:fld id="{19152C55-73BD-455A-AA78-437CAFA60E03}" type="slidenum">
              <a:rPr lang="en-US"/>
              <a:pPr>
                <a:defRPr/>
              </a:pPr>
              <a:t>‹#›</a:t>
            </a:fld>
            <a:endParaRPr lang="en-US"/>
          </a:p>
        </p:txBody>
      </p:sp>
      <p:pic>
        <p:nvPicPr>
          <p:cNvPr id="1032" name="Picture 13" descr="Satan"/>
          <p:cNvPicPr>
            <a:picLocks noChangeAspect="1" noChangeArrowheads="1"/>
          </p:cNvPicPr>
          <p:nvPr userDrawn="1"/>
        </p:nvPicPr>
        <p:blipFill>
          <a:blip r:embed="rId13"/>
          <a:srcRect/>
          <a:stretch>
            <a:fillRect/>
          </a:stretch>
        </p:blipFill>
        <p:spPr bwMode="auto">
          <a:xfrm>
            <a:off x="0" y="0"/>
            <a:ext cx="9144000" cy="10668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Arial" pitchFamily="34" charset="0"/>
        </a:defRPr>
      </a:lvl2pPr>
      <a:lvl3pPr algn="l" rtl="0" eaLnBrk="0" fontAlgn="base" hangingPunct="0">
        <a:spcBef>
          <a:spcPct val="0"/>
        </a:spcBef>
        <a:spcAft>
          <a:spcPct val="0"/>
        </a:spcAft>
        <a:defRPr sz="4400" i="1">
          <a:solidFill>
            <a:schemeClr val="tx2"/>
          </a:solidFill>
          <a:latin typeface="Arial" pitchFamily="34" charset="0"/>
        </a:defRPr>
      </a:lvl3pPr>
      <a:lvl4pPr algn="l" rtl="0" eaLnBrk="0" fontAlgn="base" hangingPunct="0">
        <a:spcBef>
          <a:spcPct val="0"/>
        </a:spcBef>
        <a:spcAft>
          <a:spcPct val="0"/>
        </a:spcAft>
        <a:defRPr sz="4400" i="1">
          <a:solidFill>
            <a:schemeClr val="tx2"/>
          </a:solidFill>
          <a:latin typeface="Arial" pitchFamily="34" charset="0"/>
        </a:defRPr>
      </a:lvl4pPr>
      <a:lvl5pPr algn="l" rtl="0" eaLnBrk="0" fontAlgn="base" hangingPunct="0">
        <a:spcBef>
          <a:spcPct val="0"/>
        </a:spcBef>
        <a:spcAft>
          <a:spcPct val="0"/>
        </a:spcAft>
        <a:defRPr sz="4400" i="1">
          <a:solidFill>
            <a:schemeClr val="tx2"/>
          </a:solidFill>
          <a:latin typeface="Arial" pitchFamily="34" charset="0"/>
        </a:defRPr>
      </a:lvl5pPr>
      <a:lvl6pPr marL="457200" algn="l" rtl="0" eaLnBrk="0" fontAlgn="base" hangingPunct="0">
        <a:spcBef>
          <a:spcPct val="0"/>
        </a:spcBef>
        <a:spcAft>
          <a:spcPct val="0"/>
        </a:spcAft>
        <a:defRPr sz="4400" i="1">
          <a:solidFill>
            <a:schemeClr val="tx2"/>
          </a:solidFill>
          <a:latin typeface="Arial" pitchFamily="34" charset="0"/>
        </a:defRPr>
      </a:lvl6pPr>
      <a:lvl7pPr marL="914400" algn="l" rtl="0" eaLnBrk="0" fontAlgn="base" hangingPunct="0">
        <a:spcBef>
          <a:spcPct val="0"/>
        </a:spcBef>
        <a:spcAft>
          <a:spcPct val="0"/>
        </a:spcAft>
        <a:defRPr sz="4400" i="1">
          <a:solidFill>
            <a:schemeClr val="tx2"/>
          </a:solidFill>
          <a:latin typeface="Arial" pitchFamily="34" charset="0"/>
        </a:defRPr>
      </a:lvl7pPr>
      <a:lvl8pPr marL="1371600" algn="l" rtl="0" eaLnBrk="0" fontAlgn="base" hangingPunct="0">
        <a:spcBef>
          <a:spcPct val="0"/>
        </a:spcBef>
        <a:spcAft>
          <a:spcPct val="0"/>
        </a:spcAft>
        <a:defRPr sz="4400" i="1">
          <a:solidFill>
            <a:schemeClr val="tx2"/>
          </a:solidFill>
          <a:latin typeface="Arial" pitchFamily="34" charset="0"/>
        </a:defRPr>
      </a:lvl8pPr>
      <a:lvl9pPr marL="1828800" algn="l" rtl="0" eaLnBrk="0" fontAlgn="base" hangingPunct="0">
        <a:spcBef>
          <a:spcPct val="0"/>
        </a:spcBef>
        <a:spcAft>
          <a:spcPct val="0"/>
        </a:spcAft>
        <a:defRPr sz="4400" i="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defRPr>
      </a:lvl5pPr>
      <a:lvl6pPr marL="2514600" indent="-228600" algn="l" rtl="0" eaLnBrk="0" fontAlgn="base" hangingPunct="0">
        <a:spcBef>
          <a:spcPct val="20000"/>
        </a:spcBef>
        <a:spcAft>
          <a:spcPct val="0"/>
        </a:spcAft>
        <a:buClr>
          <a:schemeClr val="hlink"/>
        </a:buClr>
        <a:buChar char="•"/>
        <a:defRPr sz="2000">
          <a:solidFill>
            <a:schemeClr val="tx1"/>
          </a:solidFill>
          <a:latin typeface="+mn-lt"/>
        </a:defRPr>
      </a:lvl6pPr>
      <a:lvl7pPr marL="2971800" indent="-228600" algn="l" rtl="0" eaLnBrk="0" fontAlgn="base" hangingPunct="0">
        <a:spcBef>
          <a:spcPct val="20000"/>
        </a:spcBef>
        <a:spcAft>
          <a:spcPct val="0"/>
        </a:spcAft>
        <a:buClr>
          <a:schemeClr val="hlink"/>
        </a:buClr>
        <a:buChar char="•"/>
        <a:defRPr sz="2000">
          <a:solidFill>
            <a:schemeClr val="tx1"/>
          </a:solidFill>
          <a:latin typeface="+mn-lt"/>
        </a:defRPr>
      </a:lvl7pPr>
      <a:lvl8pPr marL="3429000" indent="-228600" algn="l" rtl="0" eaLnBrk="0" fontAlgn="base" hangingPunct="0">
        <a:spcBef>
          <a:spcPct val="20000"/>
        </a:spcBef>
        <a:spcAft>
          <a:spcPct val="0"/>
        </a:spcAft>
        <a:buClr>
          <a:schemeClr val="hlink"/>
        </a:buClr>
        <a:buChar char="•"/>
        <a:defRPr sz="2000">
          <a:solidFill>
            <a:schemeClr val="tx1"/>
          </a:solidFill>
          <a:latin typeface="+mn-lt"/>
        </a:defRPr>
      </a:lvl8pPr>
      <a:lvl9pPr marL="3886200" indent="-228600" algn="l" rtl="0" eaLnBrk="0" fontAlgn="base" hangingPunct="0">
        <a:spcBef>
          <a:spcPct val="2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1447800" y="4191000"/>
            <a:ext cx="7467600" cy="1160463"/>
          </a:xfrm>
          <a:prstGeom prst="rect">
            <a:avLst/>
          </a:prstGeom>
          <a:noFill/>
          <a:ln w="38100">
            <a:noFill/>
            <a:miter lim="800000"/>
            <a:headEnd/>
            <a:tailEnd/>
          </a:ln>
        </p:spPr>
        <p:txBody>
          <a:bodyPr>
            <a:spAutoFit/>
          </a:bodyPr>
          <a:lstStyle/>
          <a:p>
            <a:pPr marL="342900" indent="-342900">
              <a:spcBef>
                <a:spcPct val="50000"/>
              </a:spcBef>
              <a:buFontTx/>
              <a:buChar char="•"/>
            </a:pPr>
            <a:r>
              <a:rPr lang="en-US"/>
              <a:t>“Devil” (Gk. diabolos)</a:t>
            </a:r>
          </a:p>
          <a:p>
            <a:pPr marL="342900" indent="-342900">
              <a:spcBef>
                <a:spcPct val="50000"/>
              </a:spcBef>
              <a:buFontTx/>
              <a:buChar char="•"/>
            </a:pPr>
            <a:r>
              <a:rPr lang="en-US"/>
              <a:t>“Satan” (Hebrew origin; Gk. “Satanas”)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34820"/>
                                        </p:tgtEl>
                                        <p:attrNameLst>
                                          <p:attrName>style.visibility</p:attrName>
                                        </p:attrNameLst>
                                      </p:cBhvr>
                                      <p:to>
                                        <p:strVal val="visible"/>
                                      </p:to>
                                    </p:set>
                                    <p:animEffect transition="in" filter="fade">
                                      <p:cBhvr>
                                        <p:cTn id="7" dur="2000"/>
                                        <p:tgtEl>
                                          <p:spTgt spid="34820"/>
                                        </p:tgtEl>
                                      </p:cBhvr>
                                    </p:animEffect>
                                    <p:anim calcmode="lin" valueType="num">
                                      <p:cBhvr>
                                        <p:cTn id="8" dur="2000" fill="hold"/>
                                        <p:tgtEl>
                                          <p:spTgt spid="34820"/>
                                        </p:tgtEl>
                                        <p:attrNameLst>
                                          <p:attrName>ppt_w</p:attrName>
                                        </p:attrNameLst>
                                      </p:cBhvr>
                                      <p:tavLst>
                                        <p:tav tm="0" fmla="#ppt_w*sin(2.5*pi*$)">
                                          <p:val>
                                            <p:fltVal val="0"/>
                                          </p:val>
                                        </p:tav>
                                        <p:tav tm="100000">
                                          <p:val>
                                            <p:fltVal val="1"/>
                                          </p:val>
                                        </p:tav>
                                      </p:tavLst>
                                    </p:anim>
                                    <p:anim calcmode="lin" valueType="num">
                                      <p:cBhvr>
                                        <p:cTn id="9" dur="2000" fill="hold"/>
                                        <p:tgtEl>
                                          <p:spTgt spid="3482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Revelation 12:9-11</a:t>
            </a:r>
          </a:p>
        </p:txBody>
      </p:sp>
      <p:sp>
        <p:nvSpPr>
          <p:cNvPr id="12291" name="Text Box 3"/>
          <p:cNvSpPr txBox="1">
            <a:spLocks noChangeArrowheads="1"/>
          </p:cNvSpPr>
          <p:nvPr/>
        </p:nvSpPr>
        <p:spPr bwMode="auto">
          <a:xfrm>
            <a:off x="838200" y="1752600"/>
            <a:ext cx="8305800" cy="5216525"/>
          </a:xfrm>
          <a:prstGeom prst="rect">
            <a:avLst/>
          </a:prstGeom>
          <a:solidFill>
            <a:schemeClr val="bg1"/>
          </a:solidFill>
          <a:ln w="9525">
            <a:noFill/>
            <a:miter lim="800000"/>
            <a:headEnd/>
            <a:tailEnd/>
          </a:ln>
        </p:spPr>
        <p:txBody>
          <a:bodyPr>
            <a:spAutoFit/>
          </a:bodyPr>
          <a:lstStyle/>
          <a:p>
            <a:r>
              <a:rPr lang="en-US">
                <a:solidFill>
                  <a:schemeClr val="bg2"/>
                </a:solidFill>
              </a:rPr>
              <a:t>“So the great dragon was cast out, that serpent of old, called the Devil and Satan, who deceives the whole world;</a:t>
            </a:r>
            <a:r>
              <a:rPr lang="en-US"/>
              <a:t> he was cast to the earth, and his angels were cast out with him.  </a:t>
            </a:r>
            <a:r>
              <a:rPr lang="en-US">
                <a:solidFill>
                  <a:schemeClr val="bg2"/>
                </a:solidFill>
              </a:rPr>
              <a:t>Then I heard a loud voice saying in heaven, "Now salvation, and strength, and the kingdom of our God, and the power of His Christ have come, for the accuser of our brethren, who accused them before our God day and night, has been cast down. And they overcame him by the blood of the Lamb and by the word of their testimony, and they did not love their lives to the death.”</a:t>
            </a:r>
          </a:p>
        </p:txBody>
      </p:sp>
      <p:sp>
        <p:nvSpPr>
          <p:cNvPr id="32772" name="Text Box 4"/>
          <p:cNvSpPr txBox="1">
            <a:spLocks noChangeArrowheads="1"/>
          </p:cNvSpPr>
          <p:nvPr/>
        </p:nvSpPr>
        <p:spPr bwMode="auto">
          <a:xfrm>
            <a:off x="2735263" y="3940175"/>
            <a:ext cx="5862637" cy="2752725"/>
          </a:xfrm>
          <a:prstGeom prst="rect">
            <a:avLst/>
          </a:prstGeom>
          <a:solidFill>
            <a:schemeClr val="bg1"/>
          </a:solidFill>
          <a:ln w="38100">
            <a:solidFill>
              <a:schemeClr val="tx2"/>
            </a:solidFill>
            <a:miter lim="800000"/>
            <a:headEnd/>
            <a:tailEnd/>
          </a:ln>
        </p:spPr>
        <p:txBody>
          <a:bodyPr>
            <a:spAutoFit/>
          </a:bodyPr>
          <a:lstStyle/>
          <a:p>
            <a:pPr>
              <a:spcBef>
                <a:spcPct val="50000"/>
              </a:spcBef>
            </a:pPr>
            <a:r>
              <a:rPr lang="en-US" sz="3200"/>
              <a:t>“</a:t>
            </a:r>
            <a:r>
              <a:rPr lang="en-US"/>
              <a:t>2Pe 2:4  For if God did not spare the angels when they sinned, but rather confined them to Tartarus, and delivered them into chains of darkness, reserved for judgment” (2 Pet. 2:4, EMTV; cf. Jude 1:6)</a:t>
            </a:r>
          </a:p>
        </p:txBody>
      </p:sp>
      <p:sp>
        <p:nvSpPr>
          <p:cNvPr id="32773" name="AutoShape 5"/>
          <p:cNvSpPr>
            <a:spLocks noChangeArrowheads="1"/>
          </p:cNvSpPr>
          <p:nvPr/>
        </p:nvSpPr>
        <p:spPr bwMode="auto">
          <a:xfrm rot="-5400000">
            <a:off x="953294" y="3767931"/>
            <a:ext cx="1812925" cy="1585913"/>
          </a:xfrm>
          <a:custGeom>
            <a:avLst/>
            <a:gdLst>
              <a:gd name="T0" fmla="*/ 1269551 w 21600"/>
              <a:gd name="T1" fmla="*/ 0 h 21600"/>
              <a:gd name="T2" fmla="*/ 1269551 w 21600"/>
              <a:gd name="T3" fmla="*/ 892663 h 21600"/>
              <a:gd name="T4" fmla="*/ 271687 w 21600"/>
              <a:gd name="T5" fmla="*/ 1585913 h 21600"/>
              <a:gd name="T6" fmla="*/ 1812925 w 21600"/>
              <a:gd name="T7" fmla="*/ 44633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1"/>
          </a:solidFill>
          <a:ln w="38100">
            <a:solidFill>
              <a:schemeClr val="tx2"/>
            </a:solidFill>
            <a:miter lim="800000"/>
            <a:headEnd/>
            <a:tailEnd/>
          </a:ln>
        </p:spPr>
        <p:txBody>
          <a:bodyPr vert="eaVert" anchor="ctr">
            <a:spAutoFit/>
          </a:bodyP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anim calcmode="lin" valueType="num">
                                      <p:cBhvr>
                                        <p:cTn id="7" dur="2000" fill="hold"/>
                                        <p:tgtEl>
                                          <p:spTgt spid="32773"/>
                                        </p:tgtEl>
                                        <p:attrNameLst>
                                          <p:attrName>ppt_w</p:attrName>
                                        </p:attrNameLst>
                                      </p:cBhvr>
                                      <p:tavLst>
                                        <p:tav tm="0">
                                          <p:val>
                                            <p:strVal val="#ppt_w*2.5"/>
                                          </p:val>
                                        </p:tav>
                                        <p:tav tm="100000">
                                          <p:val>
                                            <p:strVal val="#ppt_w"/>
                                          </p:val>
                                        </p:tav>
                                      </p:tavLst>
                                    </p:anim>
                                    <p:anim calcmode="lin" valueType="num">
                                      <p:cBhvr>
                                        <p:cTn id="8" dur="2000" fill="hold"/>
                                        <p:tgtEl>
                                          <p:spTgt spid="32773"/>
                                        </p:tgtEl>
                                        <p:attrNameLst>
                                          <p:attrName>ppt_h</p:attrName>
                                        </p:attrNameLst>
                                      </p:cBhvr>
                                      <p:tavLst>
                                        <p:tav tm="0">
                                          <p:val>
                                            <p:strVal val="#ppt_h*0.01"/>
                                          </p:val>
                                        </p:tav>
                                        <p:tav tm="100000">
                                          <p:val>
                                            <p:strVal val="#ppt_h"/>
                                          </p:val>
                                        </p:tav>
                                      </p:tavLst>
                                    </p:anim>
                                    <p:anim calcmode="lin" valueType="num">
                                      <p:cBhvr>
                                        <p:cTn id="9" dur="2000" fill="hold"/>
                                        <p:tgtEl>
                                          <p:spTgt spid="32773"/>
                                        </p:tgtEl>
                                        <p:attrNameLst>
                                          <p:attrName>ppt_x</p:attrName>
                                        </p:attrNameLst>
                                      </p:cBhvr>
                                      <p:tavLst>
                                        <p:tav tm="0">
                                          <p:val>
                                            <p:strVal val="#ppt_x"/>
                                          </p:val>
                                        </p:tav>
                                        <p:tav tm="100000">
                                          <p:val>
                                            <p:strVal val="#ppt_x"/>
                                          </p:val>
                                        </p:tav>
                                      </p:tavLst>
                                    </p:anim>
                                    <p:anim calcmode="lin" valueType="num">
                                      <p:cBhvr>
                                        <p:cTn id="10" dur="2000" fill="hold"/>
                                        <p:tgtEl>
                                          <p:spTgt spid="32773"/>
                                        </p:tgtEl>
                                        <p:attrNameLst>
                                          <p:attrName>ppt_y</p:attrName>
                                        </p:attrNameLst>
                                      </p:cBhvr>
                                      <p:tavLst>
                                        <p:tav tm="0">
                                          <p:val>
                                            <p:strVal val="#ppt_h+1"/>
                                          </p:val>
                                        </p:tav>
                                        <p:tav tm="100000">
                                          <p:val>
                                            <p:strVal val="#ppt_y"/>
                                          </p:val>
                                        </p:tav>
                                      </p:tavLst>
                                    </p:anim>
                                    <p:animEffect transition="in" filter="fade">
                                      <p:cBhvr>
                                        <p:cTn id="11" dur="2000"/>
                                        <p:tgtEl>
                                          <p:spTgt spid="32773"/>
                                        </p:tgtEl>
                                      </p:cBhvr>
                                    </p:animEffect>
                                  </p:childTnLst>
                                </p:cTn>
                              </p:par>
                            </p:childTnLst>
                          </p:cTn>
                        </p:par>
                        <p:par>
                          <p:cTn id="12" fill="hold">
                            <p:stCondLst>
                              <p:cond delay="2000"/>
                            </p:stCondLst>
                            <p:childTnLst>
                              <p:par>
                                <p:cTn id="13" presetID="27" presetClass="entr" presetSubtype="0" fill="hold" grpId="0" nodeType="afterEffect">
                                  <p:stCondLst>
                                    <p:cond delay="0"/>
                                  </p:stCondLst>
                                  <p:iterate type="lt">
                                    <p:tmPct val="50000"/>
                                  </p:iterate>
                                  <p:childTnLst>
                                    <p:set>
                                      <p:cBhvr>
                                        <p:cTn id="14" dur="1" fill="hold">
                                          <p:stCondLst>
                                            <p:cond delay="0"/>
                                          </p:stCondLst>
                                        </p:cTn>
                                        <p:tgtEl>
                                          <p:spTgt spid="32772"/>
                                        </p:tgtEl>
                                        <p:attrNameLst>
                                          <p:attrName>style.visibility</p:attrName>
                                        </p:attrNameLst>
                                      </p:cBhvr>
                                      <p:to>
                                        <p:strVal val="visible"/>
                                      </p:to>
                                    </p:set>
                                    <p:anim calcmode="discrete" valueType="clr">
                                      <p:cBhvr override="childStyle">
                                        <p:cTn id="15"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2772"/>
                                        </p:tgtEl>
                                        <p:attrNameLst>
                                          <p:attrName>fillcolor</p:attrName>
                                        </p:attrNameLst>
                                      </p:cBhvr>
                                      <p:tavLst>
                                        <p:tav tm="0">
                                          <p:val>
                                            <p:clrVal>
                                              <a:schemeClr val="accent2"/>
                                            </p:clrVal>
                                          </p:val>
                                        </p:tav>
                                        <p:tav tm="50000">
                                          <p:val>
                                            <p:clrVal>
                                              <a:schemeClr val="hlink"/>
                                            </p:clrVal>
                                          </p:val>
                                        </p:tav>
                                      </p:tavLst>
                                    </p:anim>
                                    <p:set>
                                      <p:cBhvr>
                                        <p:cTn id="17" dur="80"/>
                                        <p:tgtEl>
                                          <p:spTgt spid="32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P spid="3277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smtClean="0"/>
              <a:t>Thoughts From Revelation 12:9-11</a:t>
            </a:r>
          </a:p>
        </p:txBody>
      </p:sp>
      <p:sp>
        <p:nvSpPr>
          <p:cNvPr id="30723" name="Rectangle 3"/>
          <p:cNvSpPr>
            <a:spLocks noGrp="1" noChangeArrowheads="1"/>
          </p:cNvSpPr>
          <p:nvPr>
            <p:ph type="body" idx="1"/>
          </p:nvPr>
        </p:nvSpPr>
        <p:spPr>
          <a:xfrm>
            <a:off x="1066800" y="2057400"/>
            <a:ext cx="8077200" cy="4495800"/>
          </a:xfrm>
        </p:spPr>
        <p:txBody>
          <a:bodyPr/>
          <a:lstStyle/>
          <a:p>
            <a:pPr>
              <a:lnSpc>
                <a:spcPct val="90000"/>
              </a:lnSpc>
            </a:pPr>
            <a:r>
              <a:rPr lang="en-US" smtClean="0">
                <a:solidFill>
                  <a:schemeClr val="bg2"/>
                </a:solidFill>
              </a:rPr>
              <a:t>Satan was the serpent in Genesis 3</a:t>
            </a:r>
          </a:p>
          <a:p>
            <a:pPr>
              <a:lnSpc>
                <a:spcPct val="90000"/>
              </a:lnSpc>
            </a:pPr>
            <a:r>
              <a:rPr lang="en-US" smtClean="0">
                <a:solidFill>
                  <a:schemeClr val="bg2"/>
                </a:solidFill>
              </a:rPr>
              <a:t>the great deceiver of the whole world</a:t>
            </a:r>
          </a:p>
          <a:p>
            <a:pPr>
              <a:lnSpc>
                <a:spcPct val="90000"/>
              </a:lnSpc>
            </a:pPr>
            <a:r>
              <a:rPr lang="en-US" smtClean="0">
                <a:solidFill>
                  <a:schemeClr val="bg2"/>
                </a:solidFill>
              </a:rPr>
              <a:t>had angels with him in his rebellion</a:t>
            </a:r>
          </a:p>
          <a:p>
            <a:pPr>
              <a:lnSpc>
                <a:spcPct val="90000"/>
              </a:lnSpc>
            </a:pPr>
            <a:r>
              <a:rPr lang="en-US" smtClean="0"/>
              <a:t>was kicked out of heaven</a:t>
            </a:r>
          </a:p>
          <a:p>
            <a:pPr lvl="1">
              <a:lnSpc>
                <a:spcPct val="90000"/>
              </a:lnSpc>
            </a:pPr>
            <a:r>
              <a:rPr lang="en-US" smtClean="0"/>
              <a:t>cannot stand before God and accuse brethren when they are clothed in the blood of the Lamb</a:t>
            </a:r>
          </a:p>
          <a:p>
            <a:pPr lvl="1">
              <a:lnSpc>
                <a:spcPct val="90000"/>
              </a:lnSpc>
            </a:pPr>
            <a:r>
              <a:rPr lang="en-US" smtClean="0"/>
              <a:t>salvation, strength, kingdom and power of Christ has come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723">
                                            <p:txEl>
                                              <p:pRg st="4" end="4"/>
                                            </p:txEl>
                                          </p:spTgt>
                                        </p:tgtEl>
                                        <p:attrNameLst>
                                          <p:attrName>style.visibility</p:attrName>
                                        </p:attrNameLst>
                                      </p:cBhvr>
                                      <p:to>
                                        <p:strVal val="visible"/>
                                      </p:to>
                                    </p:set>
                                    <p:animEffect transition="in" filter="fade">
                                      <p:cBhvr>
                                        <p:cTn id="7" dur="2000"/>
                                        <p:tgtEl>
                                          <p:spTgt spid="30723">
                                            <p:txEl>
                                              <p:pRg st="4" end="4"/>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0723">
                                            <p:txEl>
                                              <p:pRg st="5" end="5"/>
                                            </p:txEl>
                                          </p:spTgt>
                                        </p:tgtEl>
                                        <p:attrNameLst>
                                          <p:attrName>style.visibility</p:attrName>
                                        </p:attrNameLst>
                                      </p:cBhvr>
                                      <p:to>
                                        <p:strVal val="visible"/>
                                      </p:to>
                                    </p:set>
                                    <p:animEffect transition="in" filter="fade">
                                      <p:cBhvr>
                                        <p:cTn id="11" dur="20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Other Scriptural Designations</a:t>
            </a:r>
          </a:p>
        </p:txBody>
      </p:sp>
      <p:sp>
        <p:nvSpPr>
          <p:cNvPr id="36867" name="Rectangle 3"/>
          <p:cNvSpPr>
            <a:spLocks noGrp="1" noChangeArrowheads="1"/>
          </p:cNvSpPr>
          <p:nvPr>
            <p:ph type="body" idx="1"/>
          </p:nvPr>
        </p:nvSpPr>
        <p:spPr/>
        <p:txBody>
          <a:bodyPr/>
          <a:lstStyle/>
          <a:p>
            <a:r>
              <a:rPr lang="en-US" sz="2800" smtClean="0"/>
              <a:t>“Beelzebub” (Mt. 12:24, 26)</a:t>
            </a:r>
          </a:p>
          <a:p>
            <a:r>
              <a:rPr lang="en-US" sz="2800" smtClean="0"/>
              <a:t>“serpent” (Rev. 12:9)</a:t>
            </a:r>
          </a:p>
          <a:p>
            <a:r>
              <a:rPr lang="en-US" sz="2800" smtClean="0"/>
              <a:t>“the prince of the power of the air” (Eph. 2:2)</a:t>
            </a:r>
          </a:p>
          <a:p>
            <a:r>
              <a:rPr lang="en-US" sz="2800" smtClean="0"/>
              <a:t>“Belial” (2 Cor. 6:15)</a:t>
            </a:r>
          </a:p>
          <a:p>
            <a:pPr lvl="1"/>
            <a:r>
              <a:rPr lang="en-US" sz="2400" smtClean="0"/>
              <a:t>“worthless or wicked” (Online Bible Greek Lexicon)</a:t>
            </a:r>
          </a:p>
          <a:p>
            <a:pPr lvl="1"/>
            <a:r>
              <a:rPr lang="en-US" sz="2400" smtClean="0"/>
              <a:t>“lord of the forest” (New American Standard Greek Lexicon)</a:t>
            </a:r>
          </a:p>
          <a:p>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lide(fromBottom)">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slide(fromBottom)">
                                      <p:cBhvr>
                                        <p:cTn id="12" dur="5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slide(fromBottom)">
                                      <p:cBhvr>
                                        <p:cTn id="17" dur="5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slide(fromBottom)">
                                      <p:cBhvr>
                                        <p:cTn id="22" dur="500"/>
                                        <p:tgtEl>
                                          <p:spTgt spid="36867">
                                            <p:txEl>
                                              <p:pRg st="3" end="3"/>
                                            </p:txEl>
                                          </p:spTgt>
                                        </p:tgtEl>
                                      </p:cBhvr>
                                    </p:animEffect>
                                  </p:childTnLst>
                                </p:cTn>
                              </p:par>
                            </p:childTnLst>
                          </p:cTn>
                        </p:par>
                        <p:par>
                          <p:cTn id="23" fill="hold">
                            <p:stCondLst>
                              <p:cond delay="500"/>
                            </p:stCondLst>
                            <p:childTnLst>
                              <p:par>
                                <p:cTn id="24" presetID="12" presetClass="entr" presetSubtype="4" fill="hold" grpId="0" nodeType="afterEffect">
                                  <p:stCondLst>
                                    <p:cond delay="0"/>
                                  </p:stCondLst>
                                  <p:childTnLst>
                                    <p:set>
                                      <p:cBhvr>
                                        <p:cTn id="25" dur="1" fill="hold">
                                          <p:stCondLst>
                                            <p:cond delay="0"/>
                                          </p:stCondLst>
                                        </p:cTn>
                                        <p:tgtEl>
                                          <p:spTgt spid="36867">
                                            <p:txEl>
                                              <p:pRg st="4" end="4"/>
                                            </p:txEl>
                                          </p:spTgt>
                                        </p:tgtEl>
                                        <p:attrNameLst>
                                          <p:attrName>style.visibility</p:attrName>
                                        </p:attrNameLst>
                                      </p:cBhvr>
                                      <p:to>
                                        <p:strVal val="visible"/>
                                      </p:to>
                                    </p:set>
                                    <p:animEffect transition="in" filter="slide(fromBottom)">
                                      <p:cBhvr>
                                        <p:cTn id="26" dur="500"/>
                                        <p:tgtEl>
                                          <p:spTgt spid="36867">
                                            <p:txEl>
                                              <p:pRg st="4" end="4"/>
                                            </p:txEl>
                                          </p:spTgt>
                                        </p:tgtEl>
                                      </p:cBhvr>
                                    </p:animEffect>
                                  </p:childTnLst>
                                </p:cTn>
                              </p:par>
                            </p:childTnLst>
                          </p:cTn>
                        </p:par>
                        <p:par>
                          <p:cTn id="27" fill="hold">
                            <p:stCondLst>
                              <p:cond delay="1000"/>
                            </p:stCondLst>
                            <p:childTnLst>
                              <p:par>
                                <p:cTn id="28" presetID="12" presetClass="entr" presetSubtype="4" fill="hold" grpId="0" nodeType="afterEffect">
                                  <p:stCondLst>
                                    <p:cond delay="0"/>
                                  </p:stCondLst>
                                  <p:childTnLst>
                                    <p:set>
                                      <p:cBhvr>
                                        <p:cTn id="29" dur="1" fill="hold">
                                          <p:stCondLst>
                                            <p:cond delay="0"/>
                                          </p:stCondLst>
                                        </p:cTn>
                                        <p:tgtEl>
                                          <p:spTgt spid="36867">
                                            <p:txEl>
                                              <p:pRg st="5" end="5"/>
                                            </p:txEl>
                                          </p:spTgt>
                                        </p:tgtEl>
                                        <p:attrNameLst>
                                          <p:attrName>style.visibility</p:attrName>
                                        </p:attrNameLst>
                                      </p:cBhvr>
                                      <p:to>
                                        <p:strVal val="visible"/>
                                      </p:to>
                                    </p:set>
                                    <p:animEffect transition="in" filter="slide(fromBottom)">
                                      <p:cBhvr>
                                        <p:cTn id="30" dur="5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Other Scriptural Designations</a:t>
            </a:r>
          </a:p>
        </p:txBody>
      </p:sp>
      <p:sp>
        <p:nvSpPr>
          <p:cNvPr id="38915" name="Rectangle 3"/>
          <p:cNvSpPr>
            <a:spLocks noGrp="1" noChangeArrowheads="1"/>
          </p:cNvSpPr>
          <p:nvPr>
            <p:ph type="body" idx="1"/>
          </p:nvPr>
        </p:nvSpPr>
        <p:spPr/>
        <p:txBody>
          <a:bodyPr/>
          <a:lstStyle/>
          <a:p>
            <a:r>
              <a:rPr lang="en-US" smtClean="0"/>
              <a:t>“ruler of this world” (Jn. 12:31)</a:t>
            </a:r>
          </a:p>
          <a:p>
            <a:pPr lvl="1"/>
            <a:r>
              <a:rPr lang="en-US" smtClean="0"/>
              <a:t>“prince” (KJV)</a:t>
            </a:r>
          </a:p>
          <a:p>
            <a:r>
              <a:rPr lang="en-US" smtClean="0"/>
              <a:t>“god of this age” (2 Cor. 4:4)</a:t>
            </a:r>
          </a:p>
          <a:p>
            <a:r>
              <a:rPr lang="en-US" smtClean="0"/>
              <a:t>“murderer” and the “father of lies” (Jn. 8:44</a:t>
            </a:r>
          </a:p>
          <a:p>
            <a:r>
              <a:rPr lang="en-US" smtClean="0"/>
              <a:t>“Dragon” (Rev. 12:7)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lide(fromBottom)">
                                      <p:cBhvr>
                                        <p:cTn id="7" dur="500"/>
                                        <p:tgtEl>
                                          <p:spTgt spid="38915">
                                            <p:txEl>
                                              <p:pRg st="0" end="0"/>
                                            </p:txEl>
                                          </p:spTgt>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animEffect transition="in" filter="slide(fromRight)">
                                      <p:cBhvr>
                                        <p:cTn id="11" dur="500"/>
                                        <p:tgtEl>
                                          <p:spTgt spid="3891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38915">
                                            <p:txEl>
                                              <p:pRg st="2" end="2"/>
                                            </p:txEl>
                                          </p:spTgt>
                                        </p:tgtEl>
                                        <p:attrNameLst>
                                          <p:attrName>style.visibility</p:attrName>
                                        </p:attrNameLst>
                                      </p:cBhvr>
                                      <p:to>
                                        <p:strVal val="visible"/>
                                      </p:to>
                                    </p:set>
                                    <p:animEffect transition="in" filter="slide(fromBottom)">
                                      <p:cBhvr>
                                        <p:cTn id="16" dur="500"/>
                                        <p:tgtEl>
                                          <p:spTgt spid="389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Effect transition="in" filter="slide(fromBottom)">
                                      <p:cBhvr>
                                        <p:cTn id="21" dur="500"/>
                                        <p:tgtEl>
                                          <p:spTgt spid="3891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38915">
                                            <p:txEl>
                                              <p:pRg st="4" end="4"/>
                                            </p:txEl>
                                          </p:spTgt>
                                        </p:tgtEl>
                                        <p:attrNameLst>
                                          <p:attrName>style.visibility</p:attrName>
                                        </p:attrNameLst>
                                      </p:cBhvr>
                                      <p:to>
                                        <p:strVal val="visible"/>
                                      </p:to>
                                    </p:set>
                                    <p:animEffect transition="in" filter="slide(fromBottom)">
                                      <p:cBhvr>
                                        <p:cTn id="26"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Satan And Our Speech</a:t>
            </a:r>
          </a:p>
        </p:txBody>
      </p:sp>
      <p:sp>
        <p:nvSpPr>
          <p:cNvPr id="16387" name="Text Box 4"/>
          <p:cNvSpPr txBox="1">
            <a:spLocks noChangeArrowheads="1"/>
          </p:cNvSpPr>
          <p:nvPr/>
        </p:nvSpPr>
        <p:spPr bwMode="auto">
          <a:xfrm>
            <a:off x="990600" y="2057400"/>
            <a:ext cx="8153400" cy="4060825"/>
          </a:xfrm>
          <a:prstGeom prst="rect">
            <a:avLst/>
          </a:prstGeom>
          <a:noFill/>
          <a:ln w="38100">
            <a:noFill/>
            <a:miter lim="800000"/>
            <a:headEnd/>
            <a:tailEnd/>
          </a:ln>
        </p:spPr>
        <p:txBody>
          <a:bodyPr>
            <a:spAutoFit/>
          </a:bodyPr>
          <a:lstStyle/>
          <a:p>
            <a:r>
              <a:rPr lang="en-US" sz="2600"/>
              <a:t>8  Likewise also these dreamers defile the flesh, reject authority, and speak evil of dignitaries.</a:t>
            </a:r>
          </a:p>
          <a:p>
            <a:r>
              <a:rPr lang="en-US" sz="2600"/>
              <a:t>9  Yet Michael the archangel, in contending with the devil, when he disputed about the body of Moses, dared not bring against him a reviling accusation, but said, "The Lord rebuke you!"</a:t>
            </a:r>
          </a:p>
          <a:p>
            <a:r>
              <a:rPr lang="en-US" sz="2600"/>
              <a:t>10  But these speak evil of whatever they do not know; and whatever they know naturally, like brute beasts, in these things they corrupt themselves.</a:t>
            </a:r>
          </a:p>
          <a:p>
            <a:pPr algn="r"/>
            <a:r>
              <a:rPr lang="en-US" sz="2600"/>
              <a:t>(Jude 8-10, NKJV)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40962"/>
                                        </p:tgtEl>
                                        <p:attrNameLst>
                                          <p:attrName>style.visibility</p:attrName>
                                        </p:attrNameLst>
                                      </p:cBhvr>
                                      <p:to>
                                        <p:strVal val="visible"/>
                                      </p:to>
                                    </p:set>
                                    <p:animEffect transition="in" filter="fade">
                                      <p:cBhvr>
                                        <p:cTn id="7" dur="2000"/>
                                        <p:tgtEl>
                                          <p:spTgt spid="40962"/>
                                        </p:tgtEl>
                                      </p:cBhvr>
                                    </p:animEffect>
                                    <p:anim calcmode="lin" valueType="num">
                                      <p:cBhvr>
                                        <p:cTn id="8" dur="2000" fill="hold"/>
                                        <p:tgtEl>
                                          <p:spTgt spid="40962"/>
                                        </p:tgtEl>
                                        <p:attrNameLst>
                                          <p:attrName>ppt_w</p:attrName>
                                        </p:attrNameLst>
                                      </p:cBhvr>
                                      <p:tavLst>
                                        <p:tav tm="0" fmla="#ppt_w*sin(2.5*pi*$)">
                                          <p:val>
                                            <p:fltVal val="0"/>
                                          </p:val>
                                        </p:tav>
                                        <p:tav tm="100000">
                                          <p:val>
                                            <p:fltVal val="1"/>
                                          </p:val>
                                        </p:tav>
                                      </p:tavLst>
                                    </p:anim>
                                    <p:anim calcmode="lin" valueType="num">
                                      <p:cBhvr>
                                        <p:cTn id="9" dur="2000" fill="hold"/>
                                        <p:tgtEl>
                                          <p:spTgt spid="4096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Satan And Our Speech</a:t>
            </a:r>
          </a:p>
        </p:txBody>
      </p:sp>
      <p:sp>
        <p:nvSpPr>
          <p:cNvPr id="17411" name="Text Box 3"/>
          <p:cNvSpPr txBox="1">
            <a:spLocks noChangeArrowheads="1"/>
          </p:cNvSpPr>
          <p:nvPr/>
        </p:nvSpPr>
        <p:spPr bwMode="auto">
          <a:xfrm>
            <a:off x="990600" y="2057400"/>
            <a:ext cx="8153400" cy="1282700"/>
          </a:xfrm>
          <a:prstGeom prst="rect">
            <a:avLst/>
          </a:prstGeom>
          <a:noFill/>
          <a:ln w="38100">
            <a:noFill/>
            <a:miter lim="800000"/>
            <a:headEnd/>
            <a:tailEnd/>
          </a:ln>
        </p:spPr>
        <p:txBody>
          <a:bodyPr>
            <a:spAutoFit/>
          </a:bodyPr>
          <a:lstStyle/>
          <a:p>
            <a:r>
              <a:rPr lang="en-US" sz="2600"/>
              <a:t>8  Likewise also these dreamers defile the flesh, reject authority, and speak evil of dignitaries.</a:t>
            </a:r>
          </a:p>
          <a:p>
            <a:pPr algn="r"/>
            <a:r>
              <a:rPr lang="en-US" sz="2600"/>
              <a:t>(Jude 8, NKJV)</a:t>
            </a:r>
          </a:p>
        </p:txBody>
      </p:sp>
      <p:sp>
        <p:nvSpPr>
          <p:cNvPr id="44036" name="Line 4"/>
          <p:cNvSpPr>
            <a:spLocks noChangeShapeType="1"/>
          </p:cNvSpPr>
          <p:nvPr/>
        </p:nvSpPr>
        <p:spPr bwMode="auto">
          <a:xfrm>
            <a:off x="1447800" y="2514600"/>
            <a:ext cx="1371600" cy="0"/>
          </a:xfrm>
          <a:prstGeom prst="line">
            <a:avLst/>
          </a:prstGeom>
          <a:noFill/>
          <a:ln w="38100">
            <a:solidFill>
              <a:schemeClr val="tx2"/>
            </a:solidFill>
            <a:round/>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strips(downLeft)">
                                      <p:cBhvr>
                                        <p:cTn id="7" dur="500"/>
                                        <p:tgtEl>
                                          <p:spTgt spid="44036"/>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grpId="1" nodeType="clickEffect">
                                  <p:stCondLst>
                                    <p:cond delay="0"/>
                                  </p:stCondLst>
                                  <p:childTnLst>
                                    <p:animMotion origin="layout" path="M -3.33333E-6 3.33333E-6 L 0.325 3.33333E-6 " pathEditMode="relative" rAng="0" ptsTypes="AA">
                                      <p:cBhvr>
                                        <p:cTn id="11" dur="2000" fill="hold"/>
                                        <p:tgtEl>
                                          <p:spTgt spid="44036"/>
                                        </p:tgtEl>
                                        <p:attrNameLst>
                                          <p:attrName>ppt_x</p:attrName>
                                          <p:attrName>ppt_y</p:attrName>
                                        </p:attrNameLst>
                                      </p:cBhvr>
                                      <p:rCtr x="162" y="0"/>
                                    </p:animMotion>
                                  </p:childTnLst>
                                </p:cTn>
                              </p:par>
                            </p:childTnLst>
                          </p:cTn>
                        </p:par>
                      </p:childTnLst>
                    </p:cTn>
                  </p:par>
                  <p:par>
                    <p:cTn id="12" fill="hold">
                      <p:stCondLst>
                        <p:cond delay="indefinite"/>
                      </p:stCondLst>
                      <p:childTnLst>
                        <p:par>
                          <p:cTn id="13" fill="hold">
                            <p:stCondLst>
                              <p:cond delay="0"/>
                            </p:stCondLst>
                            <p:childTnLst>
                              <p:par>
                                <p:cTn id="14" presetID="63" presetClass="path" presetSubtype="0" accel="50000" decel="50000" fill="hold" grpId="2" nodeType="clickEffect">
                                  <p:stCondLst>
                                    <p:cond delay="0"/>
                                  </p:stCondLst>
                                  <p:childTnLst>
                                    <p:animMotion origin="layout" path="M 0.325 -2.77457E-6 L 0.53334 -2.77457E-6 " pathEditMode="relative" rAng="0" ptsTypes="AA">
                                      <p:cBhvr>
                                        <p:cTn id="15" dur="2000" fill="hold"/>
                                        <p:tgtEl>
                                          <p:spTgt spid="44036"/>
                                        </p:tgtEl>
                                        <p:attrNameLst>
                                          <p:attrName>ppt_x</p:attrName>
                                          <p:attrName>ppt_y</p:attrName>
                                        </p:attrNameLst>
                                      </p:cBhvr>
                                      <p:rCtr x="104" y="0"/>
                                    </p:animMotion>
                                  </p:childTnLst>
                                </p:cTn>
                              </p:par>
                              <p:par>
                                <p:cTn id="16" presetID="6" presetClass="emph" presetSubtype="0" fill="hold" grpId="3" nodeType="withEffect">
                                  <p:stCondLst>
                                    <p:cond delay="0"/>
                                  </p:stCondLst>
                                  <p:childTnLst>
                                    <p:animScale>
                                      <p:cBhvr>
                                        <p:cTn id="17" dur="2000" fill="hold"/>
                                        <p:tgtEl>
                                          <p:spTgt spid="44036"/>
                                        </p:tgtEl>
                                      </p:cBhvr>
                                      <p:by x="165000" y="100000"/>
                                    </p:animScale>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grpId="4" nodeType="clickEffect">
                                  <p:stCondLst>
                                    <p:cond delay="0"/>
                                  </p:stCondLst>
                                  <p:childTnLst>
                                    <p:animMotion origin="layout" path="M 0.59167 -2.77457E-6 L 0.4 0.05549 " pathEditMode="relative" rAng="0" ptsTypes="AA">
                                      <p:cBhvr>
                                        <p:cTn id="21" dur="2000" fill="hold"/>
                                        <p:tgtEl>
                                          <p:spTgt spid="44036"/>
                                        </p:tgtEl>
                                        <p:attrNameLst>
                                          <p:attrName>ppt_x</p:attrName>
                                          <p:attrName>ppt_y</p:attrName>
                                        </p:attrNameLst>
                                      </p:cBhvr>
                                      <p:rCtr x="-96" y="28"/>
                                    </p:animMotion>
                                  </p:childTnLst>
                                </p:cTn>
                              </p:par>
                            </p:childTnLst>
                          </p:cTn>
                        </p:par>
                        <p:par>
                          <p:cTn id="22" fill="hold">
                            <p:stCondLst>
                              <p:cond delay="2000"/>
                            </p:stCondLst>
                            <p:childTnLst>
                              <p:par>
                                <p:cTn id="23" presetID="6" presetClass="emph" presetSubtype="0" fill="hold" grpId="5" nodeType="afterEffect">
                                  <p:stCondLst>
                                    <p:cond delay="0"/>
                                  </p:stCondLst>
                                  <p:childTnLst>
                                    <p:animScale>
                                      <p:cBhvr>
                                        <p:cTn id="24" dur="2000" fill="hold"/>
                                        <p:tgtEl>
                                          <p:spTgt spid="44036"/>
                                        </p:tgtEl>
                                      </p:cBhvr>
                                      <p:by x="185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P spid="44036" grpId="1" animBg="1"/>
      <p:bldP spid="44036" grpId="2" animBg="1"/>
      <p:bldP spid="44036" grpId="3" animBg="1"/>
      <p:bldP spid="44036" grpId="4" animBg="1"/>
      <p:bldP spid="44036" grpId="5"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Satan And Our Speech</a:t>
            </a:r>
          </a:p>
        </p:txBody>
      </p:sp>
      <p:sp>
        <p:nvSpPr>
          <p:cNvPr id="46084" name="Rectangle 4"/>
          <p:cNvSpPr>
            <a:spLocks noGrp="1" noChangeArrowheads="1"/>
          </p:cNvSpPr>
          <p:nvPr>
            <p:ph type="body" sz="half" idx="1"/>
          </p:nvPr>
        </p:nvSpPr>
        <p:spPr>
          <a:xfrm>
            <a:off x="1066800" y="4343400"/>
            <a:ext cx="3810000" cy="1828800"/>
          </a:xfrm>
        </p:spPr>
        <p:txBody>
          <a:bodyPr/>
          <a:lstStyle/>
          <a:p>
            <a:r>
              <a:rPr lang="en-US" smtClean="0"/>
              <a:t>Michael is archangel</a:t>
            </a:r>
          </a:p>
          <a:p>
            <a:r>
              <a:rPr lang="en-US" smtClean="0"/>
              <a:t>Michael contended with Satan</a:t>
            </a:r>
          </a:p>
        </p:txBody>
      </p:sp>
      <p:sp>
        <p:nvSpPr>
          <p:cNvPr id="46085" name="Rectangle 5"/>
          <p:cNvSpPr>
            <a:spLocks noGrp="1" noChangeArrowheads="1"/>
          </p:cNvSpPr>
          <p:nvPr>
            <p:ph type="body" sz="half" idx="2"/>
          </p:nvPr>
        </p:nvSpPr>
        <p:spPr>
          <a:xfrm>
            <a:off x="5029200" y="4343400"/>
            <a:ext cx="4114800" cy="1828800"/>
          </a:xfrm>
        </p:spPr>
        <p:txBody>
          <a:bodyPr/>
          <a:lstStyle/>
          <a:p>
            <a:r>
              <a:rPr lang="en-US" smtClean="0"/>
              <a:t>re: body of Moses</a:t>
            </a:r>
          </a:p>
          <a:p>
            <a:pPr lvl="1"/>
            <a:r>
              <a:rPr lang="en-US" smtClean="0"/>
              <a:t>those in Moses?</a:t>
            </a:r>
          </a:p>
          <a:p>
            <a:pPr lvl="1"/>
            <a:r>
              <a:rPr lang="en-US" smtClean="0"/>
              <a:t>Moses fleshly body?</a:t>
            </a:r>
          </a:p>
        </p:txBody>
      </p:sp>
      <p:sp>
        <p:nvSpPr>
          <p:cNvPr id="18437" name="Text Box 3"/>
          <p:cNvSpPr txBox="1">
            <a:spLocks noChangeArrowheads="1"/>
          </p:cNvSpPr>
          <p:nvPr/>
        </p:nvSpPr>
        <p:spPr bwMode="auto">
          <a:xfrm>
            <a:off x="990600" y="2057400"/>
            <a:ext cx="8153400" cy="2076450"/>
          </a:xfrm>
          <a:prstGeom prst="rect">
            <a:avLst/>
          </a:prstGeom>
          <a:noFill/>
          <a:ln w="38100">
            <a:noFill/>
            <a:miter lim="800000"/>
            <a:headEnd/>
            <a:tailEnd/>
          </a:ln>
        </p:spPr>
        <p:txBody>
          <a:bodyPr>
            <a:spAutoFit/>
          </a:bodyPr>
          <a:lstStyle/>
          <a:p>
            <a:r>
              <a:rPr lang="en-US" sz="2600"/>
              <a:t>9  Yet Michael the archangel, in contending with the devil, when he disputed about the body of Moses, dared not bring against him a reviling accusation, but said, "The Lord rebuke you!"</a:t>
            </a:r>
          </a:p>
          <a:p>
            <a:pPr algn="r"/>
            <a:r>
              <a:rPr lang="en-US" sz="2600"/>
              <a:t>(Jude 9, NKJV)</a:t>
            </a:r>
          </a:p>
        </p:txBody>
      </p:sp>
      <p:pic>
        <p:nvPicPr>
          <p:cNvPr id="46086" name="Picture 6" descr="MCWB01372_0000[1]"/>
          <p:cNvPicPr>
            <a:picLocks noChangeAspect="1" noChangeArrowheads="1"/>
          </p:cNvPicPr>
          <p:nvPr/>
        </p:nvPicPr>
        <p:blipFill>
          <a:blip r:embed="rId3"/>
          <a:srcRect/>
          <a:stretch>
            <a:fillRect/>
          </a:stretch>
        </p:blipFill>
        <p:spPr bwMode="auto">
          <a:xfrm>
            <a:off x="8791575" y="5334000"/>
            <a:ext cx="352425" cy="333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anim calcmode="lin" valueType="num">
                                      <p:cBhvr>
                                        <p:cTn id="7" dur="500" fill="hold"/>
                                        <p:tgtEl>
                                          <p:spTgt spid="4608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608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6084">
                                            <p:txEl>
                                              <p:pRg st="1" end="1"/>
                                            </p:txEl>
                                          </p:spTgt>
                                        </p:tgtEl>
                                        <p:attrNameLst>
                                          <p:attrName>style.visibility</p:attrName>
                                        </p:attrNameLst>
                                      </p:cBhvr>
                                      <p:to>
                                        <p:strVal val="visible"/>
                                      </p:to>
                                    </p:set>
                                    <p:anim calcmode="lin" valueType="num">
                                      <p:cBhvr>
                                        <p:cTn id="13" dur="500" fill="hold"/>
                                        <p:tgtEl>
                                          <p:spTgt spid="4608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608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6085">
                                            <p:txEl>
                                              <p:pRg st="0" end="0"/>
                                            </p:txEl>
                                          </p:spTgt>
                                        </p:tgtEl>
                                        <p:attrNameLst>
                                          <p:attrName>style.visibility</p:attrName>
                                        </p:attrNameLst>
                                      </p:cBhvr>
                                      <p:to>
                                        <p:strVal val="visible"/>
                                      </p:to>
                                    </p:set>
                                    <p:anim calcmode="lin" valueType="num">
                                      <p:cBhvr>
                                        <p:cTn id="19" dur="500" fill="hold"/>
                                        <p:tgtEl>
                                          <p:spTgt spid="46085">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46085">
                                            <p:txEl>
                                              <p:pRg st="0" end="0"/>
                                            </p:txEl>
                                          </p:spTgt>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12" presetClass="entr" presetSubtype="2" fill="hold" grpId="0" nodeType="afterEffect">
                                  <p:stCondLst>
                                    <p:cond delay="0"/>
                                  </p:stCondLst>
                                  <p:childTnLst>
                                    <p:set>
                                      <p:cBhvr>
                                        <p:cTn id="23" dur="1" fill="hold">
                                          <p:stCondLst>
                                            <p:cond delay="0"/>
                                          </p:stCondLst>
                                        </p:cTn>
                                        <p:tgtEl>
                                          <p:spTgt spid="46085">
                                            <p:txEl>
                                              <p:pRg st="1" end="1"/>
                                            </p:txEl>
                                          </p:spTgt>
                                        </p:tgtEl>
                                        <p:attrNameLst>
                                          <p:attrName>style.visibility</p:attrName>
                                        </p:attrNameLst>
                                      </p:cBhvr>
                                      <p:to>
                                        <p:strVal val="visible"/>
                                      </p:to>
                                    </p:set>
                                    <p:animEffect transition="in" filter="slide(fromRight)">
                                      <p:cBhvr>
                                        <p:cTn id="24" dur="500"/>
                                        <p:tgtEl>
                                          <p:spTgt spid="46085">
                                            <p:txEl>
                                              <p:pRg st="1" end="1"/>
                                            </p:txEl>
                                          </p:spTgt>
                                        </p:tgtEl>
                                      </p:cBhvr>
                                    </p:animEffect>
                                  </p:childTnLst>
                                </p:cTn>
                              </p:par>
                            </p:childTnLst>
                          </p:cTn>
                        </p:par>
                        <p:par>
                          <p:cTn id="25" fill="hold">
                            <p:stCondLst>
                              <p:cond delay="1000"/>
                            </p:stCondLst>
                            <p:childTnLst>
                              <p:par>
                                <p:cTn id="26" presetID="12" presetClass="entr" presetSubtype="2" fill="hold" grpId="0" nodeType="afterEffect">
                                  <p:stCondLst>
                                    <p:cond delay="0"/>
                                  </p:stCondLst>
                                  <p:childTnLst>
                                    <p:set>
                                      <p:cBhvr>
                                        <p:cTn id="27" dur="1" fill="hold">
                                          <p:stCondLst>
                                            <p:cond delay="0"/>
                                          </p:stCondLst>
                                        </p:cTn>
                                        <p:tgtEl>
                                          <p:spTgt spid="46085">
                                            <p:txEl>
                                              <p:pRg st="2" end="2"/>
                                            </p:txEl>
                                          </p:spTgt>
                                        </p:tgtEl>
                                        <p:attrNameLst>
                                          <p:attrName>style.visibility</p:attrName>
                                        </p:attrNameLst>
                                      </p:cBhvr>
                                      <p:to>
                                        <p:strVal val="visible"/>
                                      </p:to>
                                    </p:set>
                                    <p:animEffect transition="in" filter="slide(fromRight)">
                                      <p:cBhvr>
                                        <p:cTn id="28" dur="500"/>
                                        <p:tgtEl>
                                          <p:spTgt spid="4608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8" presetClass="entr" presetSubtype="0" accel="50000" fill="hold" nodeType="clickEffect">
                                  <p:stCondLst>
                                    <p:cond delay="0"/>
                                  </p:stCondLst>
                                  <p:childTnLst>
                                    <p:set>
                                      <p:cBhvr>
                                        <p:cTn id="32" dur="1" fill="hold">
                                          <p:stCondLst>
                                            <p:cond delay="0"/>
                                          </p:stCondLst>
                                        </p:cTn>
                                        <p:tgtEl>
                                          <p:spTgt spid="46086"/>
                                        </p:tgtEl>
                                        <p:attrNameLst>
                                          <p:attrName>style.visibility</p:attrName>
                                        </p:attrNameLst>
                                      </p:cBhvr>
                                      <p:to>
                                        <p:strVal val="visible"/>
                                      </p:to>
                                    </p:set>
                                    <p:anim calcmode="lin" valueType="num">
                                      <p:cBhvr>
                                        <p:cTn id="33" dur="1000" fill="hold"/>
                                        <p:tgtEl>
                                          <p:spTgt spid="4608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46086"/>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46086"/>
                                        </p:tgtEl>
                                        <p:attrNameLst>
                                          <p:attrName>ppt_y</p:attrName>
                                        </p:attrNameLst>
                                      </p:cBhvr>
                                      <p:tavLst>
                                        <p:tav tm="0">
                                          <p:val>
                                            <p:strVal val="#ppt_y"/>
                                          </p:val>
                                        </p:tav>
                                        <p:tav tm="100000">
                                          <p:val>
                                            <p:strVal val="#ppt_y"/>
                                          </p:val>
                                        </p:tav>
                                      </p:tavLst>
                                    </p:anim>
                                    <p:animEffect transition="in" filter="fade">
                                      <p:cBhvr>
                                        <p:cTn id="36" dur="1000"/>
                                        <p:tgtEl>
                                          <p:spTgt spid="46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P spid="4608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Satan And Our Speech</a:t>
            </a:r>
          </a:p>
        </p:txBody>
      </p:sp>
      <p:sp>
        <p:nvSpPr>
          <p:cNvPr id="49155" name="Rectangle 3"/>
          <p:cNvSpPr>
            <a:spLocks noGrp="1" noChangeArrowheads="1"/>
          </p:cNvSpPr>
          <p:nvPr>
            <p:ph type="body" sz="half" idx="1"/>
          </p:nvPr>
        </p:nvSpPr>
        <p:spPr>
          <a:xfrm>
            <a:off x="1066800" y="4495800"/>
            <a:ext cx="8077200" cy="1828800"/>
          </a:xfrm>
        </p:spPr>
        <p:txBody>
          <a:bodyPr/>
          <a:lstStyle/>
          <a:p>
            <a:r>
              <a:rPr lang="en-US" smtClean="0"/>
              <a:t>Michael would not revile Satan!</a:t>
            </a:r>
          </a:p>
          <a:p>
            <a:pPr lvl="1"/>
            <a:r>
              <a:rPr lang="en-US" smtClean="0"/>
              <a:t>though he is disputing with the most evil of all beings</a:t>
            </a:r>
          </a:p>
          <a:p>
            <a:pPr lvl="1"/>
            <a:r>
              <a:rPr lang="en-US" smtClean="0"/>
              <a:t>not because he feared Satan, but because he feared the Lord!</a:t>
            </a:r>
          </a:p>
        </p:txBody>
      </p:sp>
      <p:sp>
        <p:nvSpPr>
          <p:cNvPr id="19460" name="Text Box 5"/>
          <p:cNvSpPr txBox="1">
            <a:spLocks noChangeArrowheads="1"/>
          </p:cNvSpPr>
          <p:nvPr/>
        </p:nvSpPr>
        <p:spPr bwMode="auto">
          <a:xfrm>
            <a:off x="990600" y="2057400"/>
            <a:ext cx="8153400" cy="2076450"/>
          </a:xfrm>
          <a:prstGeom prst="rect">
            <a:avLst/>
          </a:prstGeom>
          <a:noFill/>
          <a:ln w="38100">
            <a:noFill/>
            <a:miter lim="800000"/>
            <a:headEnd/>
            <a:tailEnd/>
          </a:ln>
        </p:spPr>
        <p:txBody>
          <a:bodyPr>
            <a:spAutoFit/>
          </a:bodyPr>
          <a:lstStyle/>
          <a:p>
            <a:r>
              <a:rPr lang="en-US" sz="2600"/>
              <a:t>9  Yet Michael the archangel, in contending with the devil, when he disputed about the body of Moses, </a:t>
            </a:r>
            <a:r>
              <a:rPr lang="en-US" sz="2600">
                <a:solidFill>
                  <a:schemeClr val="tx2"/>
                </a:solidFill>
              </a:rPr>
              <a:t>dared not bring against him a reviling accusation, but said, "The Lord rebuke you!"</a:t>
            </a:r>
          </a:p>
          <a:p>
            <a:pPr algn="r"/>
            <a:r>
              <a:rPr lang="en-US" sz="2600"/>
              <a:t>(Jude 9, NKJV)</a:t>
            </a:r>
          </a:p>
        </p:txBody>
      </p:sp>
      <p:grpSp>
        <p:nvGrpSpPr>
          <p:cNvPr id="2" name="Group 9"/>
          <p:cNvGrpSpPr>
            <a:grpSpLocks/>
          </p:cNvGrpSpPr>
          <p:nvPr/>
        </p:nvGrpSpPr>
        <p:grpSpPr bwMode="auto">
          <a:xfrm>
            <a:off x="2286000" y="3352800"/>
            <a:ext cx="3733800" cy="1014413"/>
            <a:chOff x="1440" y="2112"/>
            <a:chExt cx="2352" cy="639"/>
          </a:xfrm>
        </p:grpSpPr>
        <p:sp>
          <p:nvSpPr>
            <p:cNvPr id="19462" name="Text Box 7"/>
            <p:cNvSpPr txBox="1">
              <a:spLocks noChangeArrowheads="1"/>
            </p:cNvSpPr>
            <p:nvPr/>
          </p:nvSpPr>
          <p:spPr bwMode="auto">
            <a:xfrm>
              <a:off x="1440" y="2400"/>
              <a:ext cx="1968" cy="351"/>
            </a:xfrm>
            <a:prstGeom prst="rect">
              <a:avLst/>
            </a:prstGeom>
            <a:noFill/>
            <a:ln w="38100">
              <a:solidFill>
                <a:schemeClr val="tx2"/>
              </a:solidFill>
              <a:miter lim="800000"/>
              <a:headEnd/>
              <a:tailEnd/>
            </a:ln>
          </p:spPr>
          <p:txBody>
            <a:bodyPr>
              <a:spAutoFit/>
            </a:bodyPr>
            <a:lstStyle/>
            <a:p>
              <a:pPr>
                <a:spcBef>
                  <a:spcPct val="50000"/>
                </a:spcBef>
              </a:pPr>
              <a:r>
                <a:rPr lang="en-US"/>
                <a:t>(GK. </a:t>
              </a:r>
              <a:r>
                <a:rPr lang="en-US" i="1"/>
                <a:t>blasphemia</a:t>
              </a:r>
              <a:r>
                <a:rPr lang="en-US"/>
                <a:t>)</a:t>
              </a:r>
            </a:p>
          </p:txBody>
        </p:sp>
        <p:sp>
          <p:nvSpPr>
            <p:cNvPr id="19463" name="Freeform 8"/>
            <p:cNvSpPr>
              <a:spLocks/>
            </p:cNvSpPr>
            <p:nvPr/>
          </p:nvSpPr>
          <p:spPr bwMode="auto">
            <a:xfrm>
              <a:off x="3408" y="2112"/>
              <a:ext cx="384" cy="480"/>
            </a:xfrm>
            <a:custGeom>
              <a:avLst/>
              <a:gdLst>
                <a:gd name="T0" fmla="*/ 0 w 384"/>
                <a:gd name="T1" fmla="*/ 480 h 480"/>
                <a:gd name="T2" fmla="*/ 384 w 384"/>
                <a:gd name="T3" fmla="*/ 480 h 480"/>
                <a:gd name="T4" fmla="*/ 384 w 384"/>
                <a:gd name="T5" fmla="*/ 0 h 480"/>
                <a:gd name="T6" fmla="*/ 0 60000 65536"/>
                <a:gd name="T7" fmla="*/ 0 60000 65536"/>
                <a:gd name="T8" fmla="*/ 0 60000 65536"/>
                <a:gd name="T9" fmla="*/ 0 w 384"/>
                <a:gd name="T10" fmla="*/ 0 h 480"/>
                <a:gd name="T11" fmla="*/ 384 w 384"/>
                <a:gd name="T12" fmla="*/ 480 h 480"/>
              </a:gdLst>
              <a:ahLst/>
              <a:cxnLst>
                <a:cxn ang="T6">
                  <a:pos x="T0" y="T1"/>
                </a:cxn>
                <a:cxn ang="T7">
                  <a:pos x="T2" y="T3"/>
                </a:cxn>
                <a:cxn ang="T8">
                  <a:pos x="T4" y="T5"/>
                </a:cxn>
              </a:cxnLst>
              <a:rect l="T9" t="T10" r="T11" b="T12"/>
              <a:pathLst>
                <a:path w="384" h="480">
                  <a:moveTo>
                    <a:pt x="0" y="480"/>
                  </a:moveTo>
                  <a:lnTo>
                    <a:pt x="384" y="480"/>
                  </a:lnTo>
                  <a:lnTo>
                    <a:pt x="384" y="0"/>
                  </a:lnTo>
                </a:path>
              </a:pathLst>
            </a:custGeom>
            <a:noFill/>
            <a:ln w="38100">
              <a:solidFill>
                <a:schemeClr val="tx2"/>
              </a:solidFill>
              <a:round/>
              <a:headEnd/>
              <a:tailEnd type="stealth" w="lg" len="med"/>
            </a:ln>
          </p:spPr>
          <p:txBody>
            <a:bodyPr>
              <a:spAutoFit/>
            </a:bodyPr>
            <a:lstStyle/>
            <a:p>
              <a:endParaRPr lang="en-US"/>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up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 calcmode="lin" valueType="num">
                                      <p:cBhvr>
                                        <p:cTn id="12" dur="500" decel="50000" fill="hold">
                                          <p:stCondLst>
                                            <p:cond delay="0"/>
                                          </p:stCondLst>
                                        </p:cTn>
                                        <p:tgtEl>
                                          <p:spTgt spid="49155">
                                            <p:txEl>
                                              <p:pRg st="1" end="1"/>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49155">
                                            <p:txEl>
                                              <p:pRg st="1" end="1"/>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49155">
                                            <p:txEl>
                                              <p:pRg st="1" end="1"/>
                                            </p:txEl>
                                          </p:spTgt>
                                        </p:tgtEl>
                                        <p:attrNameLst>
                                          <p:attrName>ppt_w</p:attrName>
                                        </p:attrNameLst>
                                      </p:cBhvr>
                                      <p:tavLst>
                                        <p:tav tm="0">
                                          <p:val>
                                            <p:strVal val="#ppt_w*.05"/>
                                          </p:val>
                                        </p:tav>
                                        <p:tav tm="100000">
                                          <p:val>
                                            <p:strVal val="#ppt_w"/>
                                          </p:val>
                                        </p:tav>
                                      </p:tavLst>
                                    </p:anim>
                                    <p:anim calcmode="lin" valueType="num">
                                      <p:cBhvr>
                                        <p:cTn id="15" dur="1000" fill="hold"/>
                                        <p:tgtEl>
                                          <p:spTgt spid="49155">
                                            <p:txEl>
                                              <p:pRg st="1" end="1"/>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49155">
                                            <p:txEl>
                                              <p:pRg st="1" end="1"/>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49155">
                                            <p:txEl>
                                              <p:pRg st="1" end="1"/>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49155">
                                            <p:txEl>
                                              <p:pRg st="1" end="1"/>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4915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nodeType="clickEffect">
                                  <p:stCondLst>
                                    <p:cond delay="0"/>
                                  </p:stCondLst>
                                  <p:childTnLst>
                                    <p:set>
                                      <p:cBhvr>
                                        <p:cTn id="23" dur="1" fill="hold">
                                          <p:stCondLst>
                                            <p:cond delay="0"/>
                                          </p:stCondLst>
                                        </p:cTn>
                                        <p:tgtEl>
                                          <p:spTgt spid="49155">
                                            <p:txEl>
                                              <p:pRg st="2" end="2"/>
                                            </p:txEl>
                                          </p:spTgt>
                                        </p:tgtEl>
                                        <p:attrNameLst>
                                          <p:attrName>style.visibility</p:attrName>
                                        </p:attrNameLst>
                                      </p:cBhvr>
                                      <p:to>
                                        <p:strVal val="visible"/>
                                      </p:to>
                                    </p:set>
                                    <p:anim calcmode="lin" valueType="num">
                                      <p:cBhvr>
                                        <p:cTn id="24" dur="500" decel="50000" fill="hold">
                                          <p:stCondLst>
                                            <p:cond delay="0"/>
                                          </p:stCondLst>
                                        </p:cTn>
                                        <p:tgtEl>
                                          <p:spTgt spid="49155">
                                            <p:txEl>
                                              <p:pRg st="2" end="2"/>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49155">
                                            <p:txEl>
                                              <p:pRg st="2" end="2"/>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49155">
                                            <p:txEl>
                                              <p:pRg st="2" end="2"/>
                                            </p:txEl>
                                          </p:spTgt>
                                        </p:tgtEl>
                                        <p:attrNameLst>
                                          <p:attrName>ppt_w</p:attrName>
                                        </p:attrNameLst>
                                      </p:cBhvr>
                                      <p:tavLst>
                                        <p:tav tm="0">
                                          <p:val>
                                            <p:strVal val="#ppt_w*.05"/>
                                          </p:val>
                                        </p:tav>
                                        <p:tav tm="100000">
                                          <p:val>
                                            <p:strVal val="#ppt_w"/>
                                          </p:val>
                                        </p:tav>
                                      </p:tavLst>
                                    </p:anim>
                                    <p:anim calcmode="lin" valueType="num">
                                      <p:cBhvr>
                                        <p:cTn id="27" dur="1000" fill="hold"/>
                                        <p:tgtEl>
                                          <p:spTgt spid="49155">
                                            <p:txEl>
                                              <p:pRg st="2" end="2"/>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49155">
                                            <p:txEl>
                                              <p:pRg st="2" end="2"/>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49155">
                                            <p:txEl>
                                              <p:pRg st="2" end="2"/>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49155">
                                            <p:txEl>
                                              <p:pRg st="2" end="2"/>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Satan And Our Speech</a:t>
            </a:r>
          </a:p>
        </p:txBody>
      </p:sp>
      <p:sp>
        <p:nvSpPr>
          <p:cNvPr id="51203" name="Rectangle 3"/>
          <p:cNvSpPr>
            <a:spLocks noGrp="1" noChangeArrowheads="1"/>
          </p:cNvSpPr>
          <p:nvPr>
            <p:ph type="body" sz="half" idx="1"/>
          </p:nvPr>
        </p:nvSpPr>
        <p:spPr>
          <a:xfrm>
            <a:off x="1066800" y="4495800"/>
            <a:ext cx="8077200" cy="1828800"/>
          </a:xfrm>
        </p:spPr>
        <p:txBody>
          <a:bodyPr/>
          <a:lstStyle/>
          <a:p>
            <a:pPr>
              <a:lnSpc>
                <a:spcPct val="90000"/>
              </a:lnSpc>
            </a:pPr>
            <a:r>
              <a:rPr lang="en-US" sz="2400" smtClean="0"/>
              <a:t>what about those who speak and sing reproachful songs against Satan today? Be careful of the songs you teach children to sing!</a:t>
            </a:r>
          </a:p>
          <a:p>
            <a:pPr>
              <a:lnSpc>
                <a:spcPct val="90000"/>
              </a:lnSpc>
            </a:pPr>
            <a:r>
              <a:rPr lang="en-US" sz="2400" smtClean="0"/>
              <a:t>what about those who are even so bold to blaspheme the Lord who is greater in might and power?</a:t>
            </a:r>
          </a:p>
        </p:txBody>
      </p:sp>
      <p:sp>
        <p:nvSpPr>
          <p:cNvPr id="20484" name="Text Box 4"/>
          <p:cNvSpPr txBox="1">
            <a:spLocks noChangeArrowheads="1"/>
          </p:cNvSpPr>
          <p:nvPr/>
        </p:nvSpPr>
        <p:spPr bwMode="auto">
          <a:xfrm>
            <a:off x="990600" y="2057400"/>
            <a:ext cx="8153400" cy="2076450"/>
          </a:xfrm>
          <a:prstGeom prst="rect">
            <a:avLst/>
          </a:prstGeom>
          <a:noFill/>
          <a:ln w="38100">
            <a:noFill/>
            <a:miter lim="800000"/>
            <a:headEnd/>
            <a:tailEnd/>
          </a:ln>
        </p:spPr>
        <p:txBody>
          <a:bodyPr>
            <a:spAutoFit/>
          </a:bodyPr>
          <a:lstStyle/>
          <a:p>
            <a:r>
              <a:rPr lang="en-US" sz="2600"/>
              <a:t>9  Yet Michael the archangel, in contending with the devil, when he disputed about the body of Moses, </a:t>
            </a:r>
            <a:r>
              <a:rPr lang="en-US" sz="2600">
                <a:solidFill>
                  <a:schemeClr val="tx2"/>
                </a:solidFill>
              </a:rPr>
              <a:t>dared not bring against him a reviling accusation, but said, "The Lord rebuke you!"</a:t>
            </a:r>
          </a:p>
          <a:p>
            <a:pPr algn="r"/>
            <a:r>
              <a:rPr lang="en-US" sz="2600"/>
              <a:t>(Jude 9, NKJV)</a:t>
            </a:r>
          </a:p>
        </p:txBody>
      </p:sp>
      <p:grpSp>
        <p:nvGrpSpPr>
          <p:cNvPr id="20485" name="Group 5"/>
          <p:cNvGrpSpPr>
            <a:grpSpLocks/>
          </p:cNvGrpSpPr>
          <p:nvPr/>
        </p:nvGrpSpPr>
        <p:grpSpPr bwMode="auto">
          <a:xfrm>
            <a:off x="2286000" y="3352800"/>
            <a:ext cx="3733800" cy="1014413"/>
            <a:chOff x="1440" y="2112"/>
            <a:chExt cx="2352" cy="639"/>
          </a:xfrm>
        </p:grpSpPr>
        <p:sp>
          <p:nvSpPr>
            <p:cNvPr id="20486" name="Text Box 6"/>
            <p:cNvSpPr txBox="1">
              <a:spLocks noChangeArrowheads="1"/>
            </p:cNvSpPr>
            <p:nvPr/>
          </p:nvSpPr>
          <p:spPr bwMode="auto">
            <a:xfrm>
              <a:off x="1440" y="2400"/>
              <a:ext cx="1968" cy="351"/>
            </a:xfrm>
            <a:prstGeom prst="rect">
              <a:avLst/>
            </a:prstGeom>
            <a:noFill/>
            <a:ln w="38100">
              <a:solidFill>
                <a:schemeClr val="tx2"/>
              </a:solidFill>
              <a:miter lim="800000"/>
              <a:headEnd/>
              <a:tailEnd/>
            </a:ln>
          </p:spPr>
          <p:txBody>
            <a:bodyPr>
              <a:spAutoFit/>
            </a:bodyPr>
            <a:lstStyle/>
            <a:p>
              <a:pPr>
                <a:spcBef>
                  <a:spcPct val="50000"/>
                </a:spcBef>
              </a:pPr>
              <a:r>
                <a:rPr lang="en-US"/>
                <a:t>(GK. </a:t>
              </a:r>
              <a:r>
                <a:rPr lang="en-US" i="1"/>
                <a:t>blasphemia</a:t>
              </a:r>
              <a:r>
                <a:rPr lang="en-US"/>
                <a:t>)</a:t>
              </a:r>
            </a:p>
          </p:txBody>
        </p:sp>
        <p:sp>
          <p:nvSpPr>
            <p:cNvPr id="20487" name="Freeform 7"/>
            <p:cNvSpPr>
              <a:spLocks/>
            </p:cNvSpPr>
            <p:nvPr/>
          </p:nvSpPr>
          <p:spPr bwMode="auto">
            <a:xfrm>
              <a:off x="3408" y="2112"/>
              <a:ext cx="384" cy="480"/>
            </a:xfrm>
            <a:custGeom>
              <a:avLst/>
              <a:gdLst>
                <a:gd name="T0" fmla="*/ 0 w 384"/>
                <a:gd name="T1" fmla="*/ 480 h 480"/>
                <a:gd name="T2" fmla="*/ 384 w 384"/>
                <a:gd name="T3" fmla="*/ 480 h 480"/>
                <a:gd name="T4" fmla="*/ 384 w 384"/>
                <a:gd name="T5" fmla="*/ 0 h 480"/>
                <a:gd name="T6" fmla="*/ 0 60000 65536"/>
                <a:gd name="T7" fmla="*/ 0 60000 65536"/>
                <a:gd name="T8" fmla="*/ 0 60000 65536"/>
                <a:gd name="T9" fmla="*/ 0 w 384"/>
                <a:gd name="T10" fmla="*/ 0 h 480"/>
                <a:gd name="T11" fmla="*/ 384 w 384"/>
                <a:gd name="T12" fmla="*/ 480 h 480"/>
              </a:gdLst>
              <a:ahLst/>
              <a:cxnLst>
                <a:cxn ang="T6">
                  <a:pos x="T0" y="T1"/>
                </a:cxn>
                <a:cxn ang="T7">
                  <a:pos x="T2" y="T3"/>
                </a:cxn>
                <a:cxn ang="T8">
                  <a:pos x="T4" y="T5"/>
                </a:cxn>
              </a:cxnLst>
              <a:rect l="T9" t="T10" r="T11" b="T12"/>
              <a:pathLst>
                <a:path w="384" h="480">
                  <a:moveTo>
                    <a:pt x="0" y="480"/>
                  </a:moveTo>
                  <a:lnTo>
                    <a:pt x="384" y="480"/>
                  </a:lnTo>
                  <a:lnTo>
                    <a:pt x="384" y="0"/>
                  </a:lnTo>
                </a:path>
              </a:pathLst>
            </a:custGeom>
            <a:noFill/>
            <a:ln w="38100">
              <a:solidFill>
                <a:schemeClr val="tx2"/>
              </a:solidFill>
              <a:round/>
              <a:headEnd/>
              <a:tailEnd type="stealth" w="lg" len="med"/>
            </a:ln>
          </p:spPr>
          <p:txBody>
            <a:bodyPr>
              <a:spAutoFit/>
            </a:bodyPr>
            <a:lstStyle/>
            <a:p>
              <a:endParaRPr lang="en-US"/>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down)">
                                      <p:cBhvr>
                                        <p:cTn id="7" dur="290">
                                          <p:stCondLst>
                                            <p:cond delay="0"/>
                                          </p:stCondLst>
                                        </p:cTn>
                                        <p:tgtEl>
                                          <p:spTgt spid="51203">
                                            <p:txEl>
                                              <p:pRg st="0" end="0"/>
                                            </p:txEl>
                                          </p:spTgt>
                                        </p:tgtEl>
                                      </p:cBhvr>
                                    </p:animEffect>
                                    <p:anim calcmode="lin" valueType="num">
                                      <p:cBhvr>
                                        <p:cTn id="8" dur="911" tmFilter="0,0; 0.14,0.36; 0.43,0.73; 0.71,0.91; 1.0,1.0">
                                          <p:stCondLst>
                                            <p:cond delay="0"/>
                                          </p:stCondLst>
                                        </p:cTn>
                                        <p:tgtEl>
                                          <p:spTgt spid="51203">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1203">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1203">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1203">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1203">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51203">
                                            <p:txEl>
                                              <p:pRg st="0" end="0"/>
                                            </p:txEl>
                                          </p:spTgt>
                                        </p:tgtEl>
                                      </p:cBhvr>
                                      <p:to x="100000" y="60000"/>
                                    </p:animScale>
                                    <p:animScale>
                                      <p:cBhvr>
                                        <p:cTn id="14" dur="83" decel="50000">
                                          <p:stCondLst>
                                            <p:cond delay="338"/>
                                          </p:stCondLst>
                                        </p:cTn>
                                        <p:tgtEl>
                                          <p:spTgt spid="51203">
                                            <p:txEl>
                                              <p:pRg st="0" end="0"/>
                                            </p:txEl>
                                          </p:spTgt>
                                        </p:tgtEl>
                                      </p:cBhvr>
                                      <p:to x="100000" y="100000"/>
                                    </p:animScale>
                                    <p:animScale>
                                      <p:cBhvr>
                                        <p:cTn id="15" dur="13">
                                          <p:stCondLst>
                                            <p:cond delay="656"/>
                                          </p:stCondLst>
                                        </p:cTn>
                                        <p:tgtEl>
                                          <p:spTgt spid="51203">
                                            <p:txEl>
                                              <p:pRg st="0" end="0"/>
                                            </p:txEl>
                                          </p:spTgt>
                                        </p:tgtEl>
                                      </p:cBhvr>
                                      <p:to x="100000" y="80000"/>
                                    </p:animScale>
                                    <p:animScale>
                                      <p:cBhvr>
                                        <p:cTn id="16" dur="83" decel="50000">
                                          <p:stCondLst>
                                            <p:cond delay="669"/>
                                          </p:stCondLst>
                                        </p:cTn>
                                        <p:tgtEl>
                                          <p:spTgt spid="51203">
                                            <p:txEl>
                                              <p:pRg st="0" end="0"/>
                                            </p:txEl>
                                          </p:spTgt>
                                        </p:tgtEl>
                                      </p:cBhvr>
                                      <p:to x="100000" y="100000"/>
                                    </p:animScale>
                                    <p:animScale>
                                      <p:cBhvr>
                                        <p:cTn id="17" dur="13">
                                          <p:stCondLst>
                                            <p:cond delay="821"/>
                                          </p:stCondLst>
                                        </p:cTn>
                                        <p:tgtEl>
                                          <p:spTgt spid="51203">
                                            <p:txEl>
                                              <p:pRg st="0" end="0"/>
                                            </p:txEl>
                                          </p:spTgt>
                                        </p:tgtEl>
                                      </p:cBhvr>
                                      <p:to x="100000" y="90000"/>
                                    </p:animScale>
                                    <p:animScale>
                                      <p:cBhvr>
                                        <p:cTn id="18" dur="83" decel="50000">
                                          <p:stCondLst>
                                            <p:cond delay="834"/>
                                          </p:stCondLst>
                                        </p:cTn>
                                        <p:tgtEl>
                                          <p:spTgt spid="51203">
                                            <p:txEl>
                                              <p:pRg st="0" end="0"/>
                                            </p:txEl>
                                          </p:spTgt>
                                        </p:tgtEl>
                                      </p:cBhvr>
                                      <p:to x="100000" y="100000"/>
                                    </p:animScale>
                                    <p:animScale>
                                      <p:cBhvr>
                                        <p:cTn id="19" dur="13">
                                          <p:stCondLst>
                                            <p:cond delay="904"/>
                                          </p:stCondLst>
                                        </p:cTn>
                                        <p:tgtEl>
                                          <p:spTgt spid="51203">
                                            <p:txEl>
                                              <p:pRg st="0" end="0"/>
                                            </p:txEl>
                                          </p:spTgt>
                                        </p:tgtEl>
                                      </p:cBhvr>
                                      <p:to x="100000" y="95000"/>
                                    </p:animScale>
                                    <p:animScale>
                                      <p:cBhvr>
                                        <p:cTn id="20" dur="83" decel="50000">
                                          <p:stCondLst>
                                            <p:cond delay="917"/>
                                          </p:stCondLst>
                                        </p:cTn>
                                        <p:tgtEl>
                                          <p:spTgt spid="5120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1203">
                                            <p:txEl>
                                              <p:pRg st="1" end="1"/>
                                            </p:txEl>
                                          </p:spTgt>
                                        </p:tgtEl>
                                        <p:attrNameLst>
                                          <p:attrName>style.visibility</p:attrName>
                                        </p:attrNameLst>
                                      </p:cBhvr>
                                      <p:to>
                                        <p:strVal val="visible"/>
                                      </p:to>
                                    </p:set>
                                    <p:animEffect transition="in" filter="wipe(down)">
                                      <p:cBhvr>
                                        <p:cTn id="25" dur="290">
                                          <p:stCondLst>
                                            <p:cond delay="0"/>
                                          </p:stCondLst>
                                        </p:cTn>
                                        <p:tgtEl>
                                          <p:spTgt spid="51203">
                                            <p:txEl>
                                              <p:pRg st="1" end="1"/>
                                            </p:txEl>
                                          </p:spTgt>
                                        </p:tgtEl>
                                      </p:cBhvr>
                                    </p:animEffect>
                                    <p:anim calcmode="lin" valueType="num">
                                      <p:cBhvr>
                                        <p:cTn id="26" dur="911" tmFilter="0,0; 0.14,0.36; 0.43,0.73; 0.71,0.91; 1.0,1.0">
                                          <p:stCondLst>
                                            <p:cond delay="0"/>
                                          </p:stCondLst>
                                        </p:cTn>
                                        <p:tgtEl>
                                          <p:spTgt spid="51203">
                                            <p:txEl>
                                              <p:pRg st="1" end="1"/>
                                            </p:tx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51203">
                                            <p:txEl>
                                              <p:pRg st="1" end="1"/>
                                            </p:tx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51203">
                                            <p:txEl>
                                              <p:pRg st="1" end="1"/>
                                            </p:tx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51203">
                                            <p:txEl>
                                              <p:pRg st="1" end="1"/>
                                            </p:tx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51203">
                                            <p:txEl>
                                              <p:pRg st="1" end="1"/>
                                            </p:tx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51203">
                                            <p:txEl>
                                              <p:pRg st="1" end="1"/>
                                            </p:txEl>
                                          </p:spTgt>
                                        </p:tgtEl>
                                      </p:cBhvr>
                                      <p:to x="100000" y="60000"/>
                                    </p:animScale>
                                    <p:animScale>
                                      <p:cBhvr>
                                        <p:cTn id="32" dur="83" decel="50000">
                                          <p:stCondLst>
                                            <p:cond delay="338"/>
                                          </p:stCondLst>
                                        </p:cTn>
                                        <p:tgtEl>
                                          <p:spTgt spid="51203">
                                            <p:txEl>
                                              <p:pRg st="1" end="1"/>
                                            </p:txEl>
                                          </p:spTgt>
                                        </p:tgtEl>
                                      </p:cBhvr>
                                      <p:to x="100000" y="100000"/>
                                    </p:animScale>
                                    <p:animScale>
                                      <p:cBhvr>
                                        <p:cTn id="33" dur="13">
                                          <p:stCondLst>
                                            <p:cond delay="656"/>
                                          </p:stCondLst>
                                        </p:cTn>
                                        <p:tgtEl>
                                          <p:spTgt spid="51203">
                                            <p:txEl>
                                              <p:pRg st="1" end="1"/>
                                            </p:txEl>
                                          </p:spTgt>
                                        </p:tgtEl>
                                      </p:cBhvr>
                                      <p:to x="100000" y="80000"/>
                                    </p:animScale>
                                    <p:animScale>
                                      <p:cBhvr>
                                        <p:cTn id="34" dur="83" decel="50000">
                                          <p:stCondLst>
                                            <p:cond delay="669"/>
                                          </p:stCondLst>
                                        </p:cTn>
                                        <p:tgtEl>
                                          <p:spTgt spid="51203">
                                            <p:txEl>
                                              <p:pRg st="1" end="1"/>
                                            </p:txEl>
                                          </p:spTgt>
                                        </p:tgtEl>
                                      </p:cBhvr>
                                      <p:to x="100000" y="100000"/>
                                    </p:animScale>
                                    <p:animScale>
                                      <p:cBhvr>
                                        <p:cTn id="35" dur="13">
                                          <p:stCondLst>
                                            <p:cond delay="821"/>
                                          </p:stCondLst>
                                        </p:cTn>
                                        <p:tgtEl>
                                          <p:spTgt spid="51203">
                                            <p:txEl>
                                              <p:pRg st="1" end="1"/>
                                            </p:txEl>
                                          </p:spTgt>
                                        </p:tgtEl>
                                      </p:cBhvr>
                                      <p:to x="100000" y="90000"/>
                                    </p:animScale>
                                    <p:animScale>
                                      <p:cBhvr>
                                        <p:cTn id="36" dur="83" decel="50000">
                                          <p:stCondLst>
                                            <p:cond delay="834"/>
                                          </p:stCondLst>
                                        </p:cTn>
                                        <p:tgtEl>
                                          <p:spTgt spid="51203">
                                            <p:txEl>
                                              <p:pRg st="1" end="1"/>
                                            </p:txEl>
                                          </p:spTgt>
                                        </p:tgtEl>
                                      </p:cBhvr>
                                      <p:to x="100000" y="100000"/>
                                    </p:animScale>
                                    <p:animScale>
                                      <p:cBhvr>
                                        <p:cTn id="37" dur="13">
                                          <p:stCondLst>
                                            <p:cond delay="904"/>
                                          </p:stCondLst>
                                        </p:cTn>
                                        <p:tgtEl>
                                          <p:spTgt spid="51203">
                                            <p:txEl>
                                              <p:pRg st="1" end="1"/>
                                            </p:txEl>
                                          </p:spTgt>
                                        </p:tgtEl>
                                      </p:cBhvr>
                                      <p:to x="100000" y="95000"/>
                                    </p:animScale>
                                    <p:animScale>
                                      <p:cBhvr>
                                        <p:cTn id="38" dur="83" decel="50000">
                                          <p:stCondLst>
                                            <p:cond delay="917"/>
                                          </p:stCondLst>
                                        </p:cTn>
                                        <p:tgtEl>
                                          <p:spTgt spid="5120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pic>
        <p:nvPicPr>
          <p:cNvPr id="21506" name="Picture 12" descr="MPPH02462J0000[1]"/>
          <p:cNvPicPr>
            <a:picLocks noChangeAspect="1" noChangeArrowheads="1"/>
          </p:cNvPicPr>
          <p:nvPr/>
        </p:nvPicPr>
        <p:blipFill>
          <a:blip r:embed="rId4"/>
          <a:srcRect/>
          <a:stretch>
            <a:fillRect/>
          </a:stretch>
        </p:blipFill>
        <p:spPr bwMode="auto">
          <a:xfrm>
            <a:off x="0" y="0"/>
            <a:ext cx="4524375" cy="6858000"/>
          </a:xfrm>
          <a:prstGeom prst="rect">
            <a:avLst/>
          </a:prstGeom>
          <a:noFill/>
          <a:ln w="9525">
            <a:noFill/>
            <a:miter lim="800000"/>
            <a:headEnd/>
            <a:tailEnd/>
          </a:ln>
        </p:spPr>
      </p:pic>
      <p:sp>
        <p:nvSpPr>
          <p:cNvPr id="21507" name="Rectangle 7"/>
          <p:cNvSpPr>
            <a:spLocks noChangeArrowheads="1"/>
          </p:cNvSpPr>
          <p:nvPr/>
        </p:nvSpPr>
        <p:spPr bwMode="auto">
          <a:xfrm>
            <a:off x="0" y="2743200"/>
            <a:ext cx="4572000" cy="1066800"/>
          </a:xfrm>
          <a:prstGeom prst="rect">
            <a:avLst/>
          </a:prstGeom>
          <a:solidFill>
            <a:srgbClr val="FF0000"/>
          </a:solidFill>
          <a:ln w="38100">
            <a:noFill/>
            <a:miter lim="800000"/>
            <a:headEnd/>
            <a:tailEnd/>
          </a:ln>
          <a:effectLst>
            <a:prstShdw prst="shdw17" dist="17961" dir="2700000">
              <a:srgbClr val="990000"/>
            </a:prstShdw>
          </a:effectLst>
        </p:spPr>
        <p:txBody>
          <a:bodyPr anchor="ctr">
            <a:spAutoFit/>
          </a:bodyPr>
          <a:lstStyle/>
          <a:p>
            <a:endParaRPr lang="en-US"/>
          </a:p>
        </p:txBody>
      </p:sp>
      <p:sp>
        <p:nvSpPr>
          <p:cNvPr id="21508" name="Rectangle 6"/>
          <p:cNvSpPr>
            <a:spLocks noChangeArrowheads="1"/>
          </p:cNvSpPr>
          <p:nvPr/>
        </p:nvSpPr>
        <p:spPr bwMode="auto">
          <a:xfrm>
            <a:off x="0" y="1447800"/>
            <a:ext cx="4572000" cy="3733800"/>
          </a:xfrm>
          <a:prstGeom prst="rect">
            <a:avLst/>
          </a:prstGeom>
          <a:solidFill>
            <a:schemeClr val="bg1">
              <a:alpha val="59999"/>
            </a:schemeClr>
          </a:solidFill>
          <a:ln w="38100">
            <a:solidFill>
              <a:schemeClr val="tx1"/>
            </a:solidFill>
            <a:miter lim="800000"/>
            <a:headEnd/>
            <a:tailEnd/>
          </a:ln>
        </p:spPr>
        <p:txBody>
          <a:bodyPr anchor="ctr">
            <a:spAutoFit/>
          </a:bodyPr>
          <a:lstStyle/>
          <a:p>
            <a:endParaRPr lang="en-US"/>
          </a:p>
        </p:txBody>
      </p:sp>
      <p:sp>
        <p:nvSpPr>
          <p:cNvPr id="21509" name="WordArt 4"/>
          <p:cNvSpPr>
            <a:spLocks noChangeArrowheads="1" noChangeShapeType="1" noTextEdit="1"/>
          </p:cNvSpPr>
          <p:nvPr/>
        </p:nvSpPr>
        <p:spPr bwMode="auto">
          <a:xfrm>
            <a:off x="152400" y="1600200"/>
            <a:ext cx="4191000" cy="3352800"/>
          </a:xfrm>
          <a:prstGeom prst="rect">
            <a:avLst/>
          </a:prstGeom>
        </p:spPr>
        <p:txBody>
          <a:bodyPr wrap="none" fromWordArt="1">
            <a:prstTxWarp prst="textPlain">
              <a:avLst>
                <a:gd name="adj" fmla="val 50000"/>
              </a:avLst>
            </a:prstTxWarp>
          </a:bodyPr>
          <a:lstStyle/>
          <a:p>
            <a:pPr algn="ctr"/>
            <a:r>
              <a:rPr lang="en-US" sz="3600" kern="10" normalizeH="1">
                <a:ln w="9525">
                  <a:solidFill>
                    <a:srgbClr val="000000"/>
                  </a:solidFill>
                  <a:round/>
                  <a:headEnd/>
                  <a:tailEnd/>
                </a:ln>
                <a:solidFill>
                  <a:srgbClr val="FFFFFF"/>
                </a:solidFill>
                <a:latin typeface="Arial Black"/>
              </a:rPr>
              <a:t>THE</a:t>
            </a:r>
          </a:p>
          <a:p>
            <a:pPr algn="ctr"/>
            <a:r>
              <a:rPr lang="en-US" sz="3600" kern="10" normalizeH="1">
                <a:ln w="9525">
                  <a:solidFill>
                    <a:srgbClr val="000000"/>
                  </a:solidFill>
                  <a:round/>
                  <a:headEnd/>
                  <a:tailEnd/>
                </a:ln>
                <a:solidFill>
                  <a:srgbClr val="FFFFFF"/>
                </a:solidFill>
                <a:latin typeface="Arial Black"/>
              </a:rPr>
              <a:t>FEAR</a:t>
            </a:r>
          </a:p>
          <a:p>
            <a:pPr algn="ctr"/>
            <a:r>
              <a:rPr lang="en-US" sz="3600" kern="10" normalizeH="1">
                <a:ln w="9525">
                  <a:solidFill>
                    <a:srgbClr val="000000"/>
                  </a:solidFill>
                  <a:round/>
                  <a:headEnd/>
                  <a:tailEnd/>
                </a:ln>
                <a:solidFill>
                  <a:srgbClr val="FFFFFF"/>
                </a:solidFill>
                <a:latin typeface="Arial Black"/>
              </a:rPr>
              <a:t>OF THE LORD</a:t>
            </a:r>
          </a:p>
        </p:txBody>
      </p:sp>
      <p:sp>
        <p:nvSpPr>
          <p:cNvPr id="53253" name="Text Box 5"/>
          <p:cNvSpPr txBox="1">
            <a:spLocks noChangeArrowheads="1"/>
          </p:cNvSpPr>
          <p:nvPr/>
        </p:nvSpPr>
        <p:spPr bwMode="auto">
          <a:xfrm>
            <a:off x="4648200" y="-76200"/>
            <a:ext cx="4495800" cy="7026275"/>
          </a:xfrm>
          <a:prstGeom prst="rect">
            <a:avLst/>
          </a:prstGeom>
          <a:noFill/>
          <a:ln w="38100">
            <a:noFill/>
            <a:miter lim="800000"/>
            <a:headEnd/>
            <a:tailEnd/>
          </a:ln>
        </p:spPr>
        <p:txBody>
          <a:bodyPr>
            <a:spAutoFit/>
          </a:bodyPr>
          <a:lstStyle/>
          <a:p>
            <a:pPr marL="342900" indent="-342900">
              <a:spcBef>
                <a:spcPct val="50000"/>
              </a:spcBef>
              <a:buFontTx/>
              <a:buChar char="•"/>
            </a:pPr>
            <a:r>
              <a:rPr lang="en-US" sz="3200"/>
              <a:t>IS THE KEY TO CRUSHING SATAN</a:t>
            </a:r>
          </a:p>
          <a:p>
            <a:pPr marL="342900" indent="-342900">
              <a:spcBef>
                <a:spcPct val="50000"/>
              </a:spcBef>
              <a:buFontTx/>
              <a:buChar char="•"/>
            </a:pPr>
            <a:r>
              <a:rPr lang="en-US" sz="3200"/>
              <a:t>IS THE KEY TO BEING SAVED FROM SATAN</a:t>
            </a:r>
            <a:br>
              <a:rPr lang="en-US" sz="3200"/>
            </a:br>
            <a:r>
              <a:rPr lang="en-US" sz="3600"/>
              <a:t/>
            </a:r>
            <a:br>
              <a:rPr lang="en-US" sz="3600"/>
            </a:br>
            <a:r>
              <a:rPr lang="en-US" sz="2500"/>
              <a:t>“Therefore submit to God. Resist the devil and he will flee from you” (Jas. 4:7, NKJV)</a:t>
            </a:r>
            <a:br>
              <a:rPr lang="en-US" sz="2500"/>
            </a:br>
            <a:r>
              <a:rPr lang="en-US" sz="2500"/>
              <a:t/>
            </a:r>
            <a:br>
              <a:rPr lang="en-US" sz="2500"/>
            </a:br>
            <a:r>
              <a:rPr lang="en-US" sz="2500"/>
              <a:t>“Be sober, be vigilant; because your adversary the devil walks about like a roaring lion, seeking whom he may devour. Resist him. . .” (1 Pet. 5:8, 9, NKJV)</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3253">
                                            <p:txEl>
                                              <p:pRg st="0" end="0"/>
                                            </p:txEl>
                                          </p:spTgt>
                                        </p:tgtEl>
                                        <p:attrNameLst>
                                          <p:attrName>style.visibility</p:attrName>
                                        </p:attrNameLst>
                                      </p:cBhvr>
                                      <p:to>
                                        <p:strVal val="visible"/>
                                      </p:to>
                                    </p:set>
                                    <p:anim calcmode="discrete" valueType="clr">
                                      <p:cBhvr override="childStyle">
                                        <p:cTn id="7" dur="80"/>
                                        <p:tgtEl>
                                          <p:spTgt spid="5325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325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5325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3253">
                                            <p:txEl>
                                              <p:pRg st="1" end="1"/>
                                            </p:txEl>
                                          </p:spTgt>
                                        </p:tgtEl>
                                        <p:attrNameLst>
                                          <p:attrName>style.visibility</p:attrName>
                                        </p:attrNameLst>
                                      </p:cBhvr>
                                      <p:to>
                                        <p:strVal val="visible"/>
                                      </p:to>
                                    </p:set>
                                    <p:anim calcmode="discrete" valueType="clr">
                                      <p:cBhvr override="childStyle">
                                        <p:cTn id="14" dur="80"/>
                                        <p:tgtEl>
                                          <p:spTgt spid="5325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325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5325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p:txBody>
          <a:bodyPr/>
          <a:lstStyle/>
          <a:p>
            <a:pPr>
              <a:lnSpc>
                <a:spcPct val="90000"/>
              </a:lnSpc>
            </a:pPr>
            <a:r>
              <a:rPr lang="en-US" sz="2800" smtClean="0"/>
              <a:t>“And He was there in the wilderness forty days, tempted by Satan, and was with the wild beasts; and the angels ministered to Him” (Mk. 1:13, NKJV)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8" descr="Satan"/>
          <p:cNvPicPr>
            <a:picLocks noChangeAspect="1" noChangeArrowheads="1"/>
          </p:cNvPicPr>
          <p:nvPr/>
        </p:nvPicPr>
        <p:blipFill>
          <a:blip r:embed="rId3"/>
          <a:srcRect/>
          <a:stretch>
            <a:fillRect/>
          </a:stretch>
        </p:blipFill>
        <p:spPr bwMode="auto">
          <a:xfrm>
            <a:off x="4495800" y="0"/>
            <a:ext cx="4648200" cy="6858000"/>
          </a:xfrm>
          <a:prstGeom prst="rect">
            <a:avLst/>
          </a:prstGeom>
          <a:noFill/>
          <a:ln w="9525">
            <a:noFill/>
            <a:miter lim="800000"/>
            <a:headEnd/>
            <a:tailEnd/>
          </a:ln>
        </p:spPr>
      </p:pic>
      <p:pic>
        <p:nvPicPr>
          <p:cNvPr id="22531" name="Picture 2" descr="MPPH02462J0000[1]"/>
          <p:cNvPicPr>
            <a:picLocks noChangeAspect="1" noChangeArrowheads="1"/>
          </p:cNvPicPr>
          <p:nvPr/>
        </p:nvPicPr>
        <p:blipFill>
          <a:blip r:embed="rId4"/>
          <a:srcRect/>
          <a:stretch>
            <a:fillRect/>
          </a:stretch>
        </p:blipFill>
        <p:spPr bwMode="auto">
          <a:xfrm>
            <a:off x="0" y="0"/>
            <a:ext cx="4524375" cy="6858000"/>
          </a:xfrm>
          <a:prstGeom prst="rect">
            <a:avLst/>
          </a:prstGeom>
          <a:noFill/>
          <a:ln w="9525">
            <a:noFill/>
            <a:miter lim="800000"/>
            <a:headEnd/>
            <a:tailEnd/>
          </a:ln>
        </p:spPr>
      </p:pic>
      <p:sp>
        <p:nvSpPr>
          <p:cNvPr id="55299" name="Rectangle 3"/>
          <p:cNvSpPr>
            <a:spLocks noChangeArrowheads="1"/>
          </p:cNvSpPr>
          <p:nvPr/>
        </p:nvSpPr>
        <p:spPr bwMode="auto">
          <a:xfrm>
            <a:off x="0" y="3276600"/>
            <a:ext cx="4572000" cy="1905000"/>
          </a:xfrm>
          <a:prstGeom prst="rect">
            <a:avLst/>
          </a:prstGeom>
          <a:solidFill>
            <a:srgbClr val="FF0000"/>
          </a:solidFill>
          <a:ln w="38100">
            <a:noFill/>
            <a:miter lim="800000"/>
            <a:headEnd/>
            <a:tailEnd/>
          </a:ln>
          <a:effectLst>
            <a:prstShdw prst="shdw17" dist="17961" dir="2700000">
              <a:srgbClr val="990000"/>
            </a:prstShdw>
          </a:effectLst>
        </p:spPr>
        <p:txBody>
          <a:bodyPr anchor="ctr">
            <a:spAutoFit/>
          </a:bodyPr>
          <a:lstStyle/>
          <a:p>
            <a:endParaRPr lang="en-US"/>
          </a:p>
        </p:txBody>
      </p:sp>
      <p:sp>
        <p:nvSpPr>
          <p:cNvPr id="55303" name="Rectangle 7"/>
          <p:cNvSpPr>
            <a:spLocks noChangeArrowheads="1"/>
          </p:cNvSpPr>
          <p:nvPr/>
        </p:nvSpPr>
        <p:spPr bwMode="auto">
          <a:xfrm>
            <a:off x="0" y="1447800"/>
            <a:ext cx="4572000" cy="1828800"/>
          </a:xfrm>
          <a:prstGeom prst="rect">
            <a:avLst/>
          </a:prstGeom>
          <a:solidFill>
            <a:schemeClr val="hlink">
              <a:alpha val="50000"/>
            </a:schemeClr>
          </a:solidFill>
          <a:ln w="38100">
            <a:noFill/>
            <a:miter lim="800000"/>
            <a:headEnd/>
            <a:tailEnd/>
          </a:ln>
          <a:effectLst>
            <a:prstShdw prst="shdw17" dist="17961" dir="2700000">
              <a:schemeClr val="hlink">
                <a:gamma/>
                <a:shade val="60000"/>
                <a:invGamma/>
              </a:schemeClr>
            </a:prstShdw>
          </a:effectLst>
        </p:spPr>
        <p:txBody>
          <a:bodyPr anchor="ctr">
            <a:spAutoFit/>
          </a:bodyPr>
          <a:lstStyle/>
          <a:p>
            <a:pPr>
              <a:defRPr/>
            </a:pPr>
            <a:endParaRPr lang="en-US"/>
          </a:p>
        </p:txBody>
      </p:sp>
      <p:sp>
        <p:nvSpPr>
          <p:cNvPr id="55300" name="Rectangle 4"/>
          <p:cNvSpPr>
            <a:spLocks noChangeArrowheads="1"/>
          </p:cNvSpPr>
          <p:nvPr/>
        </p:nvSpPr>
        <p:spPr bwMode="auto">
          <a:xfrm>
            <a:off x="0" y="1447800"/>
            <a:ext cx="4572000" cy="3733800"/>
          </a:xfrm>
          <a:prstGeom prst="rect">
            <a:avLst/>
          </a:prstGeom>
          <a:solidFill>
            <a:schemeClr val="bg1">
              <a:alpha val="59999"/>
            </a:schemeClr>
          </a:solidFill>
          <a:ln w="38100">
            <a:solidFill>
              <a:schemeClr val="tx1"/>
            </a:solidFill>
            <a:miter lim="800000"/>
            <a:headEnd/>
            <a:tailEnd/>
          </a:ln>
        </p:spPr>
        <p:txBody>
          <a:bodyPr anchor="ctr">
            <a:spAutoFit/>
          </a:bodyPr>
          <a:lstStyle/>
          <a:p>
            <a:endParaRPr lang="en-US"/>
          </a:p>
        </p:txBody>
      </p:sp>
      <p:sp>
        <p:nvSpPr>
          <p:cNvPr id="55301" name="WordArt 5"/>
          <p:cNvSpPr>
            <a:spLocks noChangeArrowheads="1" noChangeShapeType="1" noTextEdit="1"/>
          </p:cNvSpPr>
          <p:nvPr/>
        </p:nvSpPr>
        <p:spPr bwMode="auto">
          <a:xfrm>
            <a:off x="152400" y="1600200"/>
            <a:ext cx="4191000" cy="3352800"/>
          </a:xfrm>
          <a:prstGeom prst="rect">
            <a:avLst/>
          </a:prstGeom>
        </p:spPr>
        <p:txBody>
          <a:bodyPr wrap="none" fromWordArt="1">
            <a:prstTxWarp prst="textPlain">
              <a:avLst>
                <a:gd name="adj" fmla="val 50000"/>
              </a:avLst>
            </a:prstTxWarp>
          </a:bodyPr>
          <a:lstStyle/>
          <a:p>
            <a:pPr algn="ctr"/>
            <a:r>
              <a:rPr lang="en-US" sz="3600" kern="10" normalizeH="1">
                <a:ln w="9525">
                  <a:solidFill>
                    <a:srgbClr val="000000"/>
                  </a:solidFill>
                  <a:round/>
                  <a:headEnd/>
                  <a:tailEnd/>
                </a:ln>
                <a:solidFill>
                  <a:srgbClr val="FFFFFF"/>
                </a:solidFill>
                <a:latin typeface="Arial Black"/>
              </a:rPr>
              <a:t>SATAN</a:t>
            </a:r>
          </a:p>
          <a:p>
            <a:pPr algn="ctr"/>
            <a:r>
              <a:rPr lang="en-US" sz="3600" kern="10" normalizeH="1">
                <a:ln w="9525">
                  <a:solidFill>
                    <a:srgbClr val="000000"/>
                  </a:solidFill>
                  <a:round/>
                  <a:headEnd/>
                  <a:tailEnd/>
                </a:ln>
                <a:solidFill>
                  <a:srgbClr val="FFFFFF"/>
                </a:solidFill>
                <a:latin typeface="Arial Black"/>
              </a:rPr>
              <a:t>SMILES</a:t>
            </a:r>
          </a:p>
        </p:txBody>
      </p:sp>
      <p:sp>
        <p:nvSpPr>
          <p:cNvPr id="22536" name="Text Box 6"/>
          <p:cNvSpPr txBox="1">
            <a:spLocks noChangeArrowheads="1"/>
          </p:cNvSpPr>
          <p:nvPr/>
        </p:nvSpPr>
        <p:spPr bwMode="auto">
          <a:xfrm>
            <a:off x="4648200" y="2743200"/>
            <a:ext cx="4495800" cy="473075"/>
          </a:xfrm>
          <a:prstGeom prst="rect">
            <a:avLst/>
          </a:prstGeom>
          <a:noFill/>
          <a:ln w="38100">
            <a:noFill/>
            <a:miter lim="800000"/>
            <a:headEnd/>
            <a:tailEnd/>
          </a:ln>
        </p:spPr>
        <p:txBody>
          <a:bodyPr>
            <a:spAutoFit/>
          </a:bodyPr>
          <a:lstStyle/>
          <a:p>
            <a:pPr marL="342900" indent="-342900">
              <a:spcBef>
                <a:spcPct val="50000"/>
              </a:spcBef>
              <a:buFontTx/>
              <a:buChar char="•"/>
            </a:pPr>
            <a:endParaRPr lang="en-US" sz="2500"/>
          </a:p>
        </p:txBody>
      </p:sp>
      <p:sp>
        <p:nvSpPr>
          <p:cNvPr id="55305" name="Text Box 9"/>
          <p:cNvSpPr txBox="1">
            <a:spLocks noChangeArrowheads="1"/>
          </p:cNvSpPr>
          <p:nvPr/>
        </p:nvSpPr>
        <p:spPr bwMode="auto">
          <a:xfrm>
            <a:off x="4784725" y="0"/>
            <a:ext cx="4359275" cy="7407275"/>
          </a:xfrm>
          <a:prstGeom prst="rect">
            <a:avLst/>
          </a:prstGeom>
          <a:solidFill>
            <a:schemeClr val="bg1">
              <a:alpha val="50195"/>
            </a:schemeClr>
          </a:solidFill>
          <a:ln w="38100">
            <a:noFill/>
            <a:miter lim="800000"/>
            <a:headEnd/>
            <a:tailEnd/>
          </a:ln>
        </p:spPr>
        <p:txBody>
          <a:bodyPr>
            <a:spAutoFit/>
          </a:bodyPr>
          <a:lstStyle/>
          <a:p>
            <a:pPr marL="342900" indent="-342900">
              <a:buFontTx/>
              <a:buChar char="•"/>
            </a:pPr>
            <a:endParaRPr lang="en-US" sz="3000"/>
          </a:p>
          <a:p>
            <a:pPr marL="342900" indent="-342900">
              <a:buFontTx/>
              <a:buChar char="•"/>
            </a:pPr>
            <a:endParaRPr lang="en-US" sz="3000"/>
          </a:p>
          <a:p>
            <a:pPr marL="342900" indent="-342900">
              <a:buFontTx/>
              <a:buChar char="•"/>
            </a:pPr>
            <a:r>
              <a:rPr lang="en-US" sz="3000"/>
              <a:t>when we ignore him</a:t>
            </a:r>
          </a:p>
          <a:p>
            <a:pPr marL="342900" indent="-342900">
              <a:buFontTx/>
              <a:buChar char="•"/>
            </a:pPr>
            <a:r>
              <a:rPr lang="en-US" sz="3000"/>
              <a:t>when we deny his existence</a:t>
            </a:r>
          </a:p>
          <a:p>
            <a:pPr marL="342900" indent="-342900">
              <a:buFontTx/>
              <a:buChar char="•"/>
            </a:pPr>
            <a:r>
              <a:rPr lang="en-US" sz="3000"/>
              <a:t>when we blaspheme him</a:t>
            </a:r>
          </a:p>
          <a:p>
            <a:pPr marL="342900" indent="-342900">
              <a:buFontTx/>
              <a:buChar char="•"/>
            </a:pPr>
            <a:r>
              <a:rPr lang="en-US" sz="3000"/>
              <a:t>when we belittle him</a:t>
            </a:r>
          </a:p>
          <a:p>
            <a:pPr marL="342900" indent="-342900">
              <a:buFontTx/>
              <a:buChar char="•"/>
            </a:pPr>
            <a:r>
              <a:rPr lang="en-US" sz="3000"/>
              <a:t>when we live like him</a:t>
            </a:r>
          </a:p>
          <a:p>
            <a:pPr marL="342900" indent="-342900">
              <a:buFontTx/>
              <a:buChar char="•"/>
            </a:pPr>
            <a:r>
              <a:rPr lang="en-US" sz="3000"/>
              <a:t>when we love like him</a:t>
            </a:r>
          </a:p>
          <a:p>
            <a:pPr marL="342900" indent="-342900">
              <a:buFontTx/>
              <a:buChar char="•"/>
            </a:pPr>
            <a:r>
              <a:rPr lang="en-US" sz="3000"/>
              <a:t>when we speak like him</a:t>
            </a:r>
          </a:p>
          <a:p>
            <a:pPr marL="342900" indent="-342900">
              <a:buFontTx/>
              <a:buChar char="•"/>
            </a:pPr>
            <a:endParaRPr lang="en-US" sz="3000"/>
          </a:p>
          <a:p>
            <a:pPr marL="342900" indent="-342900">
              <a:buFontTx/>
              <a:buChar char="•"/>
            </a:pPr>
            <a:endParaRPr lang="en-US" sz="3000"/>
          </a:p>
          <a:p>
            <a:pPr marL="342900" indent="-342900">
              <a:buFontTx/>
              <a:buChar char="•"/>
            </a:pPr>
            <a:endParaRPr lang="en-US" sz="3000"/>
          </a:p>
          <a:p>
            <a:pPr marL="342900" indent="-342900"/>
            <a:endParaRPr lang="en-US" sz="30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p:cTn id="7" dur="500" fill="hold"/>
                                        <p:tgtEl>
                                          <p:spTgt spid="55301"/>
                                        </p:tgtEl>
                                        <p:attrNameLst>
                                          <p:attrName>ppt_w</p:attrName>
                                        </p:attrNameLst>
                                      </p:cBhvr>
                                      <p:tavLst>
                                        <p:tav tm="0">
                                          <p:val>
                                            <p:fltVal val="0"/>
                                          </p:val>
                                        </p:tav>
                                        <p:tav tm="100000">
                                          <p:val>
                                            <p:strVal val="#ppt_w"/>
                                          </p:val>
                                        </p:tav>
                                      </p:tavLst>
                                    </p:anim>
                                    <p:anim calcmode="lin" valueType="num">
                                      <p:cBhvr>
                                        <p:cTn id="8" dur="500" fill="hold"/>
                                        <p:tgtEl>
                                          <p:spTgt spid="5530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0" presetClass="entr" presetSubtype="0" fill="hold" grpId="0" nodeType="afterEffect">
                                  <p:stCondLst>
                                    <p:cond delay="0"/>
                                  </p:stCondLst>
                                  <p:childTnLst>
                                    <p:set>
                                      <p:cBhvr>
                                        <p:cTn id="11" dur="1" fill="hold">
                                          <p:stCondLst>
                                            <p:cond delay="0"/>
                                          </p:stCondLst>
                                        </p:cTn>
                                        <p:tgtEl>
                                          <p:spTgt spid="55303"/>
                                        </p:tgtEl>
                                        <p:attrNameLst>
                                          <p:attrName>style.visibility</p:attrName>
                                        </p:attrNameLst>
                                      </p:cBhvr>
                                      <p:to>
                                        <p:strVal val="visible"/>
                                      </p:to>
                                    </p:set>
                                    <p:animEffect transition="in" filter="wedge">
                                      <p:cBhvr>
                                        <p:cTn id="12" dur="2000"/>
                                        <p:tgtEl>
                                          <p:spTgt spid="55303"/>
                                        </p:tgtEl>
                                      </p:cBhvr>
                                    </p:animEffect>
                                  </p:childTnLst>
                                </p:cTn>
                              </p:par>
                            </p:childTnLst>
                          </p:cTn>
                        </p:par>
                        <p:par>
                          <p:cTn id="13" fill="hold">
                            <p:stCondLst>
                              <p:cond delay="2500"/>
                            </p:stCondLst>
                            <p:childTnLst>
                              <p:par>
                                <p:cTn id="14" presetID="7" presetClass="entr" presetSubtype="8" fill="hold" grpId="0" nodeType="afterEffect">
                                  <p:stCondLst>
                                    <p:cond delay="0"/>
                                  </p:stCondLst>
                                  <p:childTnLst>
                                    <p:set>
                                      <p:cBhvr>
                                        <p:cTn id="15" dur="1" fill="hold">
                                          <p:stCondLst>
                                            <p:cond delay="0"/>
                                          </p:stCondLst>
                                        </p:cTn>
                                        <p:tgtEl>
                                          <p:spTgt spid="55300"/>
                                        </p:tgtEl>
                                        <p:attrNameLst>
                                          <p:attrName>style.visibility</p:attrName>
                                        </p:attrNameLst>
                                      </p:cBhvr>
                                      <p:to>
                                        <p:strVal val="visible"/>
                                      </p:to>
                                    </p:set>
                                    <p:anim calcmode="lin" valueType="num">
                                      <p:cBhvr additive="base">
                                        <p:cTn id="16" dur="5000" fill="hold"/>
                                        <p:tgtEl>
                                          <p:spTgt spid="55300"/>
                                        </p:tgtEl>
                                        <p:attrNameLst>
                                          <p:attrName>ppt_x</p:attrName>
                                        </p:attrNameLst>
                                      </p:cBhvr>
                                      <p:tavLst>
                                        <p:tav tm="0">
                                          <p:val>
                                            <p:strVal val="0-#ppt_w/2"/>
                                          </p:val>
                                        </p:tav>
                                        <p:tav tm="100000">
                                          <p:val>
                                            <p:strVal val="#ppt_x"/>
                                          </p:val>
                                        </p:tav>
                                      </p:tavLst>
                                    </p:anim>
                                    <p:anim calcmode="lin" valueType="num">
                                      <p:cBhvr additive="base">
                                        <p:cTn id="17" dur="5000" fill="hold"/>
                                        <p:tgtEl>
                                          <p:spTgt spid="55300"/>
                                        </p:tgtEl>
                                        <p:attrNameLst>
                                          <p:attrName>ppt_y</p:attrName>
                                        </p:attrNameLst>
                                      </p:cBhvr>
                                      <p:tavLst>
                                        <p:tav tm="0">
                                          <p:val>
                                            <p:strVal val="#ppt_y"/>
                                          </p:val>
                                        </p:tav>
                                        <p:tav tm="100000">
                                          <p:val>
                                            <p:strVal val="#ppt_y"/>
                                          </p:val>
                                        </p:tav>
                                      </p:tavLst>
                                    </p:anim>
                                  </p:childTnLst>
                                </p:cTn>
                              </p:par>
                              <p:par>
                                <p:cTn id="18" presetID="12" presetClass="entr" presetSubtype="2" fill="hold" grpId="0" nodeType="withEffect">
                                  <p:stCondLst>
                                    <p:cond delay="0"/>
                                  </p:stCondLst>
                                  <p:childTnLst>
                                    <p:set>
                                      <p:cBhvr>
                                        <p:cTn id="19" dur="1" fill="hold">
                                          <p:stCondLst>
                                            <p:cond delay="0"/>
                                          </p:stCondLst>
                                        </p:cTn>
                                        <p:tgtEl>
                                          <p:spTgt spid="55299"/>
                                        </p:tgtEl>
                                        <p:attrNameLst>
                                          <p:attrName>style.visibility</p:attrName>
                                        </p:attrNameLst>
                                      </p:cBhvr>
                                      <p:to>
                                        <p:strVal val="visible"/>
                                      </p:to>
                                    </p:set>
                                    <p:animEffect transition="in" filter="slide(fromRight)">
                                      <p:cBhvr>
                                        <p:cTn id="20" dur="5000"/>
                                        <p:tgtEl>
                                          <p:spTgt spid="55299"/>
                                        </p:tgtEl>
                                      </p:cBhvr>
                                    </p:animEffect>
                                  </p:childTnLst>
                                </p:cTn>
                              </p:par>
                              <p:par>
                                <p:cTn id="21" presetID="52" presetClass="entr" presetSubtype="0" fill="hold" nodeType="withEffect">
                                  <p:stCondLst>
                                    <p:cond delay="0"/>
                                  </p:stCondLst>
                                  <p:childTnLst>
                                    <p:set>
                                      <p:cBhvr>
                                        <p:cTn id="22" dur="1" fill="hold">
                                          <p:stCondLst>
                                            <p:cond delay="0"/>
                                          </p:stCondLst>
                                        </p:cTn>
                                        <p:tgtEl>
                                          <p:spTgt spid="55305">
                                            <p:txEl>
                                              <p:pRg st="2" end="2"/>
                                            </p:txEl>
                                          </p:spTgt>
                                        </p:tgtEl>
                                        <p:attrNameLst>
                                          <p:attrName>style.visibility</p:attrName>
                                        </p:attrNameLst>
                                      </p:cBhvr>
                                      <p:to>
                                        <p:strVal val="visible"/>
                                      </p:to>
                                    </p:set>
                                    <p:animScale>
                                      <p:cBhvr>
                                        <p:cTn id="23" dur="1000" decel="50000" fill="hold">
                                          <p:stCondLst>
                                            <p:cond delay="0"/>
                                          </p:stCondLst>
                                        </p:cTn>
                                        <p:tgtEl>
                                          <p:spTgt spid="5530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55305">
                                            <p:txEl>
                                              <p:pRg st="2" end="2"/>
                                            </p:txEl>
                                          </p:spTgt>
                                        </p:tgtEl>
                                        <p:attrNameLst>
                                          <p:attrName>ppt_x</p:attrName>
                                          <p:attrName>ppt_y</p:attrName>
                                        </p:attrNameLst>
                                      </p:cBhvr>
                                    </p:animMotion>
                                    <p:animEffect transition="in" filter="fade">
                                      <p:cBhvr>
                                        <p:cTn id="25" dur="1000"/>
                                        <p:tgtEl>
                                          <p:spTgt spid="5530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2" presetClass="entr" presetSubtype="0" fill="hold" nodeType="clickEffect">
                                  <p:stCondLst>
                                    <p:cond delay="0"/>
                                  </p:stCondLst>
                                  <p:childTnLst>
                                    <p:set>
                                      <p:cBhvr>
                                        <p:cTn id="29" dur="1" fill="hold">
                                          <p:stCondLst>
                                            <p:cond delay="0"/>
                                          </p:stCondLst>
                                        </p:cTn>
                                        <p:tgtEl>
                                          <p:spTgt spid="55305">
                                            <p:txEl>
                                              <p:pRg st="3" end="3"/>
                                            </p:txEl>
                                          </p:spTgt>
                                        </p:tgtEl>
                                        <p:attrNameLst>
                                          <p:attrName>style.visibility</p:attrName>
                                        </p:attrNameLst>
                                      </p:cBhvr>
                                      <p:to>
                                        <p:strVal val="visible"/>
                                      </p:to>
                                    </p:set>
                                    <p:animScale>
                                      <p:cBhvr>
                                        <p:cTn id="30" dur="1000" decel="50000" fill="hold">
                                          <p:stCondLst>
                                            <p:cond delay="0"/>
                                          </p:stCondLst>
                                        </p:cTn>
                                        <p:tgtEl>
                                          <p:spTgt spid="5530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55305">
                                            <p:txEl>
                                              <p:pRg st="3" end="3"/>
                                            </p:txEl>
                                          </p:spTgt>
                                        </p:tgtEl>
                                        <p:attrNameLst>
                                          <p:attrName>ppt_x</p:attrName>
                                          <p:attrName>ppt_y</p:attrName>
                                        </p:attrNameLst>
                                      </p:cBhvr>
                                    </p:animMotion>
                                    <p:animEffect transition="in" filter="fade">
                                      <p:cBhvr>
                                        <p:cTn id="32" dur="1000"/>
                                        <p:tgtEl>
                                          <p:spTgt spid="5530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2" presetClass="entr" presetSubtype="0" fill="hold" nodeType="clickEffect">
                                  <p:stCondLst>
                                    <p:cond delay="0"/>
                                  </p:stCondLst>
                                  <p:childTnLst>
                                    <p:set>
                                      <p:cBhvr>
                                        <p:cTn id="36" dur="1" fill="hold">
                                          <p:stCondLst>
                                            <p:cond delay="0"/>
                                          </p:stCondLst>
                                        </p:cTn>
                                        <p:tgtEl>
                                          <p:spTgt spid="55305">
                                            <p:txEl>
                                              <p:pRg st="4" end="4"/>
                                            </p:txEl>
                                          </p:spTgt>
                                        </p:tgtEl>
                                        <p:attrNameLst>
                                          <p:attrName>style.visibility</p:attrName>
                                        </p:attrNameLst>
                                      </p:cBhvr>
                                      <p:to>
                                        <p:strVal val="visible"/>
                                      </p:to>
                                    </p:set>
                                    <p:animScale>
                                      <p:cBhvr>
                                        <p:cTn id="37" dur="1000" decel="50000" fill="hold">
                                          <p:stCondLst>
                                            <p:cond delay="0"/>
                                          </p:stCondLst>
                                        </p:cTn>
                                        <p:tgtEl>
                                          <p:spTgt spid="5530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55305">
                                            <p:txEl>
                                              <p:pRg st="4" end="4"/>
                                            </p:txEl>
                                          </p:spTgt>
                                        </p:tgtEl>
                                        <p:attrNameLst>
                                          <p:attrName>ppt_x</p:attrName>
                                          <p:attrName>ppt_y</p:attrName>
                                        </p:attrNameLst>
                                      </p:cBhvr>
                                    </p:animMotion>
                                    <p:animEffect transition="in" filter="fade">
                                      <p:cBhvr>
                                        <p:cTn id="39" dur="1000"/>
                                        <p:tgtEl>
                                          <p:spTgt spid="5530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2" presetClass="entr" presetSubtype="0" fill="hold" nodeType="clickEffect">
                                  <p:stCondLst>
                                    <p:cond delay="0"/>
                                  </p:stCondLst>
                                  <p:childTnLst>
                                    <p:set>
                                      <p:cBhvr>
                                        <p:cTn id="43" dur="1" fill="hold">
                                          <p:stCondLst>
                                            <p:cond delay="0"/>
                                          </p:stCondLst>
                                        </p:cTn>
                                        <p:tgtEl>
                                          <p:spTgt spid="55305">
                                            <p:txEl>
                                              <p:pRg st="5" end="5"/>
                                            </p:txEl>
                                          </p:spTgt>
                                        </p:tgtEl>
                                        <p:attrNameLst>
                                          <p:attrName>style.visibility</p:attrName>
                                        </p:attrNameLst>
                                      </p:cBhvr>
                                      <p:to>
                                        <p:strVal val="visible"/>
                                      </p:to>
                                    </p:set>
                                    <p:animScale>
                                      <p:cBhvr>
                                        <p:cTn id="44" dur="1000" decel="50000" fill="hold">
                                          <p:stCondLst>
                                            <p:cond delay="0"/>
                                          </p:stCondLst>
                                        </p:cTn>
                                        <p:tgtEl>
                                          <p:spTgt spid="5530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55305">
                                            <p:txEl>
                                              <p:pRg st="5" end="5"/>
                                            </p:txEl>
                                          </p:spTgt>
                                        </p:tgtEl>
                                        <p:attrNameLst>
                                          <p:attrName>ppt_x</p:attrName>
                                          <p:attrName>ppt_y</p:attrName>
                                        </p:attrNameLst>
                                      </p:cBhvr>
                                    </p:animMotion>
                                    <p:animEffect transition="in" filter="fade">
                                      <p:cBhvr>
                                        <p:cTn id="46" dur="1000"/>
                                        <p:tgtEl>
                                          <p:spTgt spid="55305">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2" presetClass="entr" presetSubtype="0" fill="hold" nodeType="clickEffect">
                                  <p:stCondLst>
                                    <p:cond delay="0"/>
                                  </p:stCondLst>
                                  <p:childTnLst>
                                    <p:set>
                                      <p:cBhvr>
                                        <p:cTn id="50" dur="1" fill="hold">
                                          <p:stCondLst>
                                            <p:cond delay="0"/>
                                          </p:stCondLst>
                                        </p:cTn>
                                        <p:tgtEl>
                                          <p:spTgt spid="55305">
                                            <p:txEl>
                                              <p:pRg st="6" end="6"/>
                                            </p:txEl>
                                          </p:spTgt>
                                        </p:tgtEl>
                                        <p:attrNameLst>
                                          <p:attrName>style.visibility</p:attrName>
                                        </p:attrNameLst>
                                      </p:cBhvr>
                                      <p:to>
                                        <p:strVal val="visible"/>
                                      </p:to>
                                    </p:set>
                                    <p:animScale>
                                      <p:cBhvr>
                                        <p:cTn id="51" dur="1000" decel="50000" fill="hold">
                                          <p:stCondLst>
                                            <p:cond delay="0"/>
                                          </p:stCondLst>
                                        </p:cTn>
                                        <p:tgtEl>
                                          <p:spTgt spid="5530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2" dur="1000" decel="50000" fill="hold">
                                          <p:stCondLst>
                                            <p:cond delay="0"/>
                                          </p:stCondLst>
                                        </p:cTn>
                                        <p:tgtEl>
                                          <p:spTgt spid="55305">
                                            <p:txEl>
                                              <p:pRg st="6" end="6"/>
                                            </p:txEl>
                                          </p:spTgt>
                                        </p:tgtEl>
                                        <p:attrNameLst>
                                          <p:attrName>ppt_x</p:attrName>
                                          <p:attrName>ppt_y</p:attrName>
                                        </p:attrNameLst>
                                      </p:cBhvr>
                                    </p:animMotion>
                                    <p:animEffect transition="in" filter="fade">
                                      <p:cBhvr>
                                        <p:cTn id="53" dur="1000"/>
                                        <p:tgtEl>
                                          <p:spTgt spid="55305">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2" presetClass="entr" presetSubtype="0" fill="hold" nodeType="clickEffect">
                                  <p:stCondLst>
                                    <p:cond delay="0"/>
                                  </p:stCondLst>
                                  <p:childTnLst>
                                    <p:set>
                                      <p:cBhvr>
                                        <p:cTn id="57" dur="1" fill="hold">
                                          <p:stCondLst>
                                            <p:cond delay="0"/>
                                          </p:stCondLst>
                                        </p:cTn>
                                        <p:tgtEl>
                                          <p:spTgt spid="55305">
                                            <p:txEl>
                                              <p:pRg st="7" end="7"/>
                                            </p:txEl>
                                          </p:spTgt>
                                        </p:tgtEl>
                                        <p:attrNameLst>
                                          <p:attrName>style.visibility</p:attrName>
                                        </p:attrNameLst>
                                      </p:cBhvr>
                                      <p:to>
                                        <p:strVal val="visible"/>
                                      </p:to>
                                    </p:set>
                                    <p:animScale>
                                      <p:cBhvr>
                                        <p:cTn id="58" dur="1000" decel="50000" fill="hold">
                                          <p:stCondLst>
                                            <p:cond delay="0"/>
                                          </p:stCondLst>
                                        </p:cTn>
                                        <p:tgtEl>
                                          <p:spTgt spid="55305">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9" dur="1000" decel="50000" fill="hold">
                                          <p:stCondLst>
                                            <p:cond delay="0"/>
                                          </p:stCondLst>
                                        </p:cTn>
                                        <p:tgtEl>
                                          <p:spTgt spid="55305">
                                            <p:txEl>
                                              <p:pRg st="7" end="7"/>
                                            </p:txEl>
                                          </p:spTgt>
                                        </p:tgtEl>
                                        <p:attrNameLst>
                                          <p:attrName>ppt_x</p:attrName>
                                          <p:attrName>ppt_y</p:attrName>
                                        </p:attrNameLst>
                                      </p:cBhvr>
                                    </p:animMotion>
                                    <p:animEffect transition="in" filter="fade">
                                      <p:cBhvr>
                                        <p:cTn id="60" dur="1000"/>
                                        <p:tgtEl>
                                          <p:spTgt spid="55305">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2" presetClass="entr" presetSubtype="0" fill="hold" nodeType="clickEffect">
                                  <p:stCondLst>
                                    <p:cond delay="0"/>
                                  </p:stCondLst>
                                  <p:childTnLst>
                                    <p:set>
                                      <p:cBhvr>
                                        <p:cTn id="64" dur="1" fill="hold">
                                          <p:stCondLst>
                                            <p:cond delay="0"/>
                                          </p:stCondLst>
                                        </p:cTn>
                                        <p:tgtEl>
                                          <p:spTgt spid="55305">
                                            <p:txEl>
                                              <p:pRg st="8" end="8"/>
                                            </p:txEl>
                                          </p:spTgt>
                                        </p:tgtEl>
                                        <p:attrNameLst>
                                          <p:attrName>style.visibility</p:attrName>
                                        </p:attrNameLst>
                                      </p:cBhvr>
                                      <p:to>
                                        <p:strVal val="visible"/>
                                      </p:to>
                                    </p:set>
                                    <p:animScale>
                                      <p:cBhvr>
                                        <p:cTn id="65" dur="1000" decel="50000" fill="hold">
                                          <p:stCondLst>
                                            <p:cond delay="0"/>
                                          </p:stCondLst>
                                        </p:cTn>
                                        <p:tgtEl>
                                          <p:spTgt spid="55305">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6" dur="1000" decel="50000" fill="hold">
                                          <p:stCondLst>
                                            <p:cond delay="0"/>
                                          </p:stCondLst>
                                        </p:cTn>
                                        <p:tgtEl>
                                          <p:spTgt spid="55305">
                                            <p:txEl>
                                              <p:pRg st="8" end="8"/>
                                            </p:txEl>
                                          </p:spTgt>
                                        </p:tgtEl>
                                        <p:attrNameLst>
                                          <p:attrName>ppt_x</p:attrName>
                                          <p:attrName>ppt_y</p:attrName>
                                        </p:attrNameLst>
                                      </p:cBhvr>
                                    </p:animMotion>
                                    <p:animEffect transition="in" filter="fade">
                                      <p:cBhvr>
                                        <p:cTn id="67" dur="1000"/>
                                        <p:tgtEl>
                                          <p:spTgt spid="5530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nimBg="1"/>
      <p:bldP spid="55303" grpId="0" animBg="1"/>
      <p:bldP spid="55300" grpId="0" animBg="1"/>
      <p:bldP spid="5530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p:txBody>
          <a:bodyPr/>
          <a:lstStyle/>
          <a:p>
            <a:pPr>
              <a:lnSpc>
                <a:spcPct val="90000"/>
              </a:lnSpc>
            </a:pPr>
            <a:r>
              <a:rPr lang="en-US" sz="2800" smtClean="0"/>
              <a:t>“And He was there in the wilderness forty days, </a:t>
            </a:r>
            <a:r>
              <a:rPr lang="en-US" sz="2800" smtClean="0">
                <a:solidFill>
                  <a:schemeClr val="tx2"/>
                </a:solidFill>
              </a:rPr>
              <a:t>tempted by Satan</a:t>
            </a:r>
            <a:r>
              <a:rPr lang="en-US" sz="2800" smtClean="0"/>
              <a:t>, and was with the wild beasts; and the angels ministered to Him” (Mk. 1:13, NKJV)</a:t>
            </a:r>
          </a:p>
        </p:txBody>
      </p:sp>
      <p:sp>
        <p:nvSpPr>
          <p:cNvPr id="17412" name="Text Box 4"/>
          <p:cNvSpPr txBox="1">
            <a:spLocks noChangeArrowheads="1"/>
          </p:cNvSpPr>
          <p:nvPr/>
        </p:nvSpPr>
        <p:spPr bwMode="auto">
          <a:xfrm>
            <a:off x="4724400" y="609600"/>
            <a:ext cx="4419600" cy="1379538"/>
          </a:xfrm>
          <a:prstGeom prst="rect">
            <a:avLst/>
          </a:prstGeom>
          <a:solidFill>
            <a:schemeClr val="bg1">
              <a:alpha val="70195"/>
            </a:schemeClr>
          </a:solidFill>
          <a:ln w="9525">
            <a:solidFill>
              <a:schemeClr val="tx1"/>
            </a:solidFill>
            <a:miter lim="800000"/>
            <a:headEnd/>
            <a:tailEnd/>
          </a:ln>
        </p:spPr>
        <p:txBody>
          <a:bodyPr>
            <a:spAutoFit/>
          </a:bodyPr>
          <a:lstStyle/>
          <a:p>
            <a:pPr marL="342900" indent="-342900">
              <a:spcBef>
                <a:spcPct val="50000"/>
              </a:spcBef>
              <a:buFontTx/>
              <a:buChar char="•"/>
            </a:pPr>
            <a:r>
              <a:rPr lang="en-US" sz="2400">
                <a:latin typeface="Arial" pitchFamily="34" charset="0"/>
              </a:rPr>
              <a:t>sinlessness does not prevent temptation</a:t>
            </a:r>
          </a:p>
          <a:p>
            <a:pPr marL="342900" indent="-342900">
              <a:spcBef>
                <a:spcPct val="50000"/>
              </a:spcBef>
              <a:buFontTx/>
              <a:buChar char="•"/>
            </a:pPr>
            <a:r>
              <a:rPr lang="en-US" sz="2400">
                <a:latin typeface="Arial" pitchFamily="34" charset="0"/>
              </a:rPr>
              <a:t>temptation is not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412">
                                            <p:bg/>
                                          </p:spTgt>
                                        </p:tgtEl>
                                        <p:attrNameLst>
                                          <p:attrName>style.visibility</p:attrName>
                                        </p:attrNameLst>
                                      </p:cBhvr>
                                      <p:to>
                                        <p:strVal val="visible"/>
                                      </p:to>
                                    </p:set>
                                    <p:animEffect transition="in" filter="fade">
                                      <p:cBhvr>
                                        <p:cTn id="7" dur="2000"/>
                                        <p:tgtEl>
                                          <p:spTgt spid="17412">
                                            <p:bg/>
                                          </p:spTgt>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17412">
                                            <p:txEl>
                                              <p:pRg st="0" end="0"/>
                                            </p:txEl>
                                          </p:spTgt>
                                        </p:tgtEl>
                                        <p:attrNameLst>
                                          <p:attrName>style.visibility</p:attrName>
                                        </p:attrNameLst>
                                      </p:cBhvr>
                                      <p:to>
                                        <p:strVal val="visible"/>
                                      </p:to>
                                    </p:set>
                                    <p:animEffect transition="in" filter="fade">
                                      <p:cBhvr>
                                        <p:cTn id="11" dur="2000"/>
                                        <p:tgtEl>
                                          <p:spTgt spid="17412">
                                            <p:txEl>
                                              <p:pRg st="0" end="0"/>
                                            </p:txEl>
                                          </p:spTgt>
                                        </p:tgtEl>
                                      </p:cBhvr>
                                    </p:animEffect>
                                    <p:anim calcmode="lin" valueType="num">
                                      <p:cBhvr>
                                        <p:cTn id="12" dur="2000" fill="hold"/>
                                        <p:tgtEl>
                                          <p:spTgt spid="17412">
                                            <p:txEl>
                                              <p:pRg st="0" end="0"/>
                                            </p:txEl>
                                          </p:spTgt>
                                        </p:tgtEl>
                                        <p:attrNameLst>
                                          <p:attrName>ppt_w</p:attrName>
                                        </p:attrNameLst>
                                      </p:cBhvr>
                                      <p:tavLst>
                                        <p:tav tm="0" fmla="#ppt_w*sin(2.5*pi*$)">
                                          <p:val>
                                            <p:fltVal val="0"/>
                                          </p:val>
                                        </p:tav>
                                        <p:tav tm="100000">
                                          <p:val>
                                            <p:fltVal val="1"/>
                                          </p:val>
                                        </p:tav>
                                      </p:tavLst>
                                    </p:anim>
                                    <p:anim calcmode="lin" valueType="num">
                                      <p:cBhvr>
                                        <p:cTn id="13" dur="2000" fill="hold"/>
                                        <p:tgtEl>
                                          <p:spTgt spid="17412">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800"/>
                            </p:stCondLst>
                            <p:childTnLst>
                              <p:par>
                                <p:cTn id="15" presetID="45" presetClass="entr" presetSubtype="0" fill="hold" grpId="0" nodeType="afterEffect">
                                  <p:stCondLst>
                                    <p:cond delay="0"/>
                                  </p:stCondLst>
                                  <p:iterate type="lt">
                                    <p:tmPct val="10000"/>
                                  </p:iterate>
                                  <p:childTnLst>
                                    <p:set>
                                      <p:cBhvr>
                                        <p:cTn id="16" dur="1" fill="hold">
                                          <p:stCondLst>
                                            <p:cond delay="0"/>
                                          </p:stCondLst>
                                        </p:cTn>
                                        <p:tgtEl>
                                          <p:spTgt spid="17412">
                                            <p:txEl>
                                              <p:pRg st="1" end="1"/>
                                            </p:txEl>
                                          </p:spTgt>
                                        </p:tgtEl>
                                        <p:attrNameLst>
                                          <p:attrName>style.visibility</p:attrName>
                                        </p:attrNameLst>
                                      </p:cBhvr>
                                      <p:to>
                                        <p:strVal val="visible"/>
                                      </p:to>
                                    </p:set>
                                    <p:animEffect transition="in" filter="fade">
                                      <p:cBhvr>
                                        <p:cTn id="17" dur="2000"/>
                                        <p:tgtEl>
                                          <p:spTgt spid="17412">
                                            <p:txEl>
                                              <p:pRg st="1" end="1"/>
                                            </p:txEl>
                                          </p:spTgt>
                                        </p:tgtEl>
                                      </p:cBhvr>
                                    </p:animEffect>
                                    <p:anim calcmode="lin" valueType="num">
                                      <p:cBhvr>
                                        <p:cTn id="18" dur="2000" fill="hold"/>
                                        <p:tgtEl>
                                          <p:spTgt spid="17412">
                                            <p:txEl>
                                              <p:pRg st="1" end="1"/>
                                            </p:txEl>
                                          </p:spTgt>
                                        </p:tgtEl>
                                        <p:attrNameLst>
                                          <p:attrName>ppt_w</p:attrName>
                                        </p:attrNameLst>
                                      </p:cBhvr>
                                      <p:tavLst>
                                        <p:tav tm="0" fmla="#ppt_w*sin(2.5*pi*$)">
                                          <p:val>
                                            <p:fltVal val="0"/>
                                          </p:val>
                                        </p:tav>
                                        <p:tav tm="100000">
                                          <p:val>
                                            <p:fltVal val="1"/>
                                          </p:val>
                                        </p:tav>
                                      </p:tavLst>
                                    </p:anim>
                                    <p:anim calcmode="lin" valueType="num">
                                      <p:cBhvr>
                                        <p:cTn id="19" dur="2000" fill="hold"/>
                                        <p:tgtEl>
                                          <p:spTgt spid="1741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to question the reality of Satan</a:t>
            </a:r>
          </a:p>
        </p:txBody>
      </p:sp>
      <p:sp>
        <p:nvSpPr>
          <p:cNvPr id="25603" name="Rectangle 3"/>
          <p:cNvSpPr>
            <a:spLocks noGrp="1" noChangeArrowheads="1"/>
          </p:cNvSpPr>
          <p:nvPr>
            <p:ph type="body" idx="1"/>
          </p:nvPr>
        </p:nvSpPr>
        <p:spPr>
          <a:xfrm>
            <a:off x="1066800" y="1905000"/>
            <a:ext cx="8077200" cy="4572000"/>
          </a:xfrm>
        </p:spPr>
        <p:txBody>
          <a:bodyPr/>
          <a:lstStyle/>
          <a:p>
            <a:pPr>
              <a:lnSpc>
                <a:spcPct val="90000"/>
              </a:lnSpc>
            </a:pPr>
            <a:r>
              <a:rPr lang="en-US" sz="2800" smtClean="0"/>
              <a:t>is to deny the inspiration of the scriptures</a:t>
            </a:r>
          </a:p>
          <a:p>
            <a:pPr>
              <a:lnSpc>
                <a:spcPct val="90000"/>
              </a:lnSpc>
            </a:pPr>
            <a:r>
              <a:rPr lang="en-US" sz="2800" smtClean="0"/>
              <a:t>is to behave as an infidel/modernist</a:t>
            </a:r>
          </a:p>
          <a:p>
            <a:pPr lvl="1">
              <a:lnSpc>
                <a:spcPct val="90000"/>
              </a:lnSpc>
            </a:pPr>
            <a:r>
              <a:rPr lang="en-US" sz="2400" smtClean="0"/>
              <a:t>e.g., Hebrews borrowed such from Persian dualism</a:t>
            </a:r>
          </a:p>
          <a:p>
            <a:pPr lvl="1">
              <a:lnSpc>
                <a:spcPct val="90000"/>
              </a:lnSpc>
            </a:pPr>
            <a:r>
              <a:rPr lang="en-US" sz="2400" smtClean="0"/>
              <a:t>YET, recorded in Genesis and Job which are far older than Babylonian captivity </a:t>
            </a:r>
          </a:p>
          <a:p>
            <a:pPr>
              <a:lnSpc>
                <a:spcPct val="90000"/>
              </a:lnSpc>
            </a:pPr>
            <a:r>
              <a:rPr lang="en-US" sz="2800" smtClean="0"/>
              <a:t>if Satan is not real</a:t>
            </a:r>
          </a:p>
          <a:p>
            <a:pPr lvl="1">
              <a:lnSpc>
                <a:spcPct val="90000"/>
              </a:lnSpc>
            </a:pPr>
            <a:r>
              <a:rPr lang="en-US" sz="2400" smtClean="0"/>
              <a:t>why believe Jesus’ temptation was real?</a:t>
            </a:r>
          </a:p>
          <a:p>
            <a:pPr lvl="1">
              <a:lnSpc>
                <a:spcPct val="90000"/>
              </a:lnSpc>
            </a:pPr>
            <a:r>
              <a:rPr lang="en-US" sz="2400" smtClean="0"/>
              <a:t>why believe Jesus was real?</a:t>
            </a:r>
          </a:p>
          <a:p>
            <a:pPr lvl="1">
              <a:lnSpc>
                <a:spcPct val="90000"/>
              </a:lnSpc>
            </a:pPr>
            <a:r>
              <a:rPr lang="en-US" sz="2400" smtClean="0"/>
              <a:t>if Satan is merely the “personification” of evil, then Jesus must have had evil within his heart in order to be tempted!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20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2000"/>
                                        <p:tgtEl>
                                          <p:spTgt spid="2560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Effect transition="in" filter="fade">
                                      <p:cBhvr>
                                        <p:cTn id="15" dur="2000"/>
                                        <p:tgtEl>
                                          <p:spTgt spid="2560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603">
                                            <p:txEl>
                                              <p:pRg st="3" end="3"/>
                                            </p:txEl>
                                          </p:spTgt>
                                        </p:tgtEl>
                                        <p:attrNameLst>
                                          <p:attrName>style.visibility</p:attrName>
                                        </p:attrNameLst>
                                      </p:cBhvr>
                                      <p:to>
                                        <p:strVal val="visible"/>
                                      </p:to>
                                    </p:set>
                                    <p:animEffect transition="in" filter="fade">
                                      <p:cBhvr>
                                        <p:cTn id="18" dur="2000"/>
                                        <p:tgtEl>
                                          <p:spTgt spid="2560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animEffect transition="in" filter="fade">
                                      <p:cBhvr>
                                        <p:cTn id="23" dur="2000"/>
                                        <p:tgtEl>
                                          <p:spTgt spid="25603">
                                            <p:txEl>
                                              <p:pRg st="4" end="4"/>
                                            </p:txEl>
                                          </p:spTgt>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animEffect transition="in" filter="fade">
                                      <p:cBhvr>
                                        <p:cTn id="27" dur="2000"/>
                                        <p:tgtEl>
                                          <p:spTgt spid="25603">
                                            <p:txEl>
                                              <p:pRg st="5" end="5"/>
                                            </p:txEl>
                                          </p:spTgt>
                                        </p:tgtEl>
                                      </p:cBhvr>
                                    </p:animEffect>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animEffect transition="in" filter="fade">
                                      <p:cBhvr>
                                        <p:cTn id="31" dur="2000"/>
                                        <p:tgtEl>
                                          <p:spTgt spid="25603">
                                            <p:txEl>
                                              <p:pRg st="6" end="6"/>
                                            </p:txEl>
                                          </p:spTgt>
                                        </p:tgtEl>
                                      </p:cBhvr>
                                    </p:animEffect>
                                  </p:childTnLst>
                                </p:cTn>
                              </p:par>
                            </p:childTnLst>
                          </p:cTn>
                        </p:par>
                        <p:par>
                          <p:cTn id="32" fill="hold">
                            <p:stCondLst>
                              <p:cond delay="6000"/>
                            </p:stCondLst>
                            <p:childTnLst>
                              <p:par>
                                <p:cTn id="33" presetID="10" presetClass="entr" presetSubtype="0" fill="hold" grpId="0" nodeType="afterEffect">
                                  <p:stCondLst>
                                    <p:cond delay="0"/>
                                  </p:stCondLst>
                                  <p:childTnLst>
                                    <p:set>
                                      <p:cBhvr>
                                        <p:cTn id="34" dur="1" fill="hold">
                                          <p:stCondLst>
                                            <p:cond delay="0"/>
                                          </p:stCondLst>
                                        </p:cTn>
                                        <p:tgtEl>
                                          <p:spTgt spid="25603">
                                            <p:txEl>
                                              <p:pRg st="7" end="7"/>
                                            </p:txEl>
                                          </p:spTgt>
                                        </p:tgtEl>
                                        <p:attrNameLst>
                                          <p:attrName>style.visibility</p:attrName>
                                        </p:attrNameLst>
                                      </p:cBhvr>
                                      <p:to>
                                        <p:strVal val="visible"/>
                                      </p:to>
                                    </p:set>
                                    <p:animEffect transition="in" filter="fade">
                                      <p:cBhvr>
                                        <p:cTn id="35" dur="2000"/>
                                        <p:tgtEl>
                                          <p:spTgt spid="25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smtClean="0"/>
              <a:t>The Spiritual History of Humanity Revolves Around Three Beings</a:t>
            </a:r>
          </a:p>
        </p:txBody>
      </p:sp>
      <p:sp>
        <p:nvSpPr>
          <p:cNvPr id="19459" name="Rectangle 3"/>
          <p:cNvSpPr>
            <a:spLocks noGrp="1" noChangeArrowheads="1"/>
          </p:cNvSpPr>
          <p:nvPr>
            <p:ph type="body" idx="1"/>
          </p:nvPr>
        </p:nvSpPr>
        <p:spPr/>
        <p:txBody>
          <a:bodyPr/>
          <a:lstStyle/>
          <a:p>
            <a:r>
              <a:rPr lang="en-US" smtClean="0"/>
              <a:t>FIRST ADAM (1 Cor. 15:45-49)</a:t>
            </a:r>
          </a:p>
          <a:p>
            <a:r>
              <a:rPr lang="en-US" smtClean="0"/>
              <a:t>LAST ADAM (Heb. 2:10-18)</a:t>
            </a:r>
          </a:p>
          <a:p>
            <a:r>
              <a:rPr lang="en-US" smtClean="0"/>
              <a:t>SATAN</a:t>
            </a:r>
          </a:p>
          <a:p>
            <a:pPr lvl="1"/>
            <a:r>
              <a:rPr lang="en-US" smtClean="0"/>
              <a:t>whose devices ensnare us. . .the tempter</a:t>
            </a:r>
          </a:p>
          <a:p>
            <a:pPr lvl="1"/>
            <a:r>
              <a:rPr lang="en-US" smtClean="0"/>
              <a:t>whose primary role is to slander and accuse us</a:t>
            </a:r>
          </a:p>
          <a:p>
            <a:pPr lvl="1"/>
            <a:r>
              <a:rPr lang="en-US" smtClean="0"/>
              <a:t>the single most foe to overcome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Scale>
                                      <p:cBhvr>
                                        <p:cTn id="7" dur="1000" decel="50000" fill="hold">
                                          <p:stCondLst>
                                            <p:cond delay="0"/>
                                          </p:stCondLst>
                                        </p:cTn>
                                        <p:tgtEl>
                                          <p:spTgt spid="1945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9459">
                                            <p:txEl>
                                              <p:pRg st="0" end="0"/>
                                            </p:txEl>
                                          </p:spTgt>
                                        </p:tgtEl>
                                        <p:attrNameLst>
                                          <p:attrName>ppt_x</p:attrName>
                                          <p:attrName>ppt_y</p:attrName>
                                        </p:attrNameLst>
                                      </p:cBhvr>
                                    </p:animMotion>
                                    <p:animEffect transition="in" filter="fade">
                                      <p:cBhvr>
                                        <p:cTn id="9" dur="1000"/>
                                        <p:tgtEl>
                                          <p:spTgt spid="1945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Scale>
                                      <p:cBhvr>
                                        <p:cTn id="14" dur="1000" decel="50000" fill="hold">
                                          <p:stCondLst>
                                            <p:cond delay="0"/>
                                          </p:stCondLst>
                                        </p:cTn>
                                        <p:tgtEl>
                                          <p:spTgt spid="1945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9459">
                                            <p:txEl>
                                              <p:pRg st="1" end="1"/>
                                            </p:txEl>
                                          </p:spTgt>
                                        </p:tgtEl>
                                        <p:attrNameLst>
                                          <p:attrName>ppt_x</p:attrName>
                                          <p:attrName>ppt_y</p:attrName>
                                        </p:attrNameLst>
                                      </p:cBhvr>
                                    </p:animMotion>
                                    <p:animEffect transition="in" filter="fade">
                                      <p:cBhvr>
                                        <p:cTn id="16" dur="1000"/>
                                        <p:tgtEl>
                                          <p:spTgt spid="1945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9459">
                                            <p:txEl>
                                              <p:pRg st="2" end="2"/>
                                            </p:txEl>
                                          </p:spTgt>
                                        </p:tgtEl>
                                        <p:attrNameLst>
                                          <p:attrName>style.visibility</p:attrName>
                                        </p:attrNameLst>
                                      </p:cBhvr>
                                      <p:to>
                                        <p:strVal val="visible"/>
                                      </p:to>
                                    </p:set>
                                    <p:animScale>
                                      <p:cBhvr>
                                        <p:cTn id="21" dur="1000" decel="50000" fill="hold">
                                          <p:stCondLst>
                                            <p:cond delay="0"/>
                                          </p:stCondLst>
                                        </p:cTn>
                                        <p:tgtEl>
                                          <p:spTgt spid="1945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9459">
                                            <p:txEl>
                                              <p:pRg st="2" end="2"/>
                                            </p:txEl>
                                          </p:spTgt>
                                        </p:tgtEl>
                                        <p:attrNameLst>
                                          <p:attrName>ppt_x</p:attrName>
                                          <p:attrName>ppt_y</p:attrName>
                                        </p:attrNameLst>
                                      </p:cBhvr>
                                    </p:animMotion>
                                    <p:animEffect transition="in" filter="fade">
                                      <p:cBhvr>
                                        <p:cTn id="23" dur="1000"/>
                                        <p:tgtEl>
                                          <p:spTgt spid="19459">
                                            <p:txEl>
                                              <p:pRg st="2" end="2"/>
                                            </p:txEl>
                                          </p:spTgt>
                                        </p:tgtEl>
                                      </p:cBhvr>
                                    </p:animEffect>
                                  </p:childTnLst>
                                </p:cTn>
                              </p:par>
                            </p:childTnLst>
                          </p:cTn>
                        </p:par>
                        <p:par>
                          <p:cTn id="24" fill="hold">
                            <p:stCondLst>
                              <p:cond delay="1000"/>
                            </p:stCondLst>
                            <p:childTnLst>
                              <p:par>
                                <p:cTn id="25" presetID="52" presetClass="entr" presetSubtype="0" fill="hold" grpId="0" nodeType="afterEffect">
                                  <p:stCondLst>
                                    <p:cond delay="0"/>
                                  </p:stCondLst>
                                  <p:childTnLst>
                                    <p:set>
                                      <p:cBhvr>
                                        <p:cTn id="26" dur="1" fill="hold">
                                          <p:stCondLst>
                                            <p:cond delay="0"/>
                                          </p:stCondLst>
                                        </p:cTn>
                                        <p:tgtEl>
                                          <p:spTgt spid="19459">
                                            <p:txEl>
                                              <p:pRg st="3" end="3"/>
                                            </p:txEl>
                                          </p:spTgt>
                                        </p:tgtEl>
                                        <p:attrNameLst>
                                          <p:attrName>style.visibility</p:attrName>
                                        </p:attrNameLst>
                                      </p:cBhvr>
                                      <p:to>
                                        <p:strVal val="visible"/>
                                      </p:to>
                                    </p:set>
                                    <p:animScale>
                                      <p:cBhvr>
                                        <p:cTn id="27" dur="1000" decel="50000" fill="hold">
                                          <p:stCondLst>
                                            <p:cond delay="0"/>
                                          </p:stCondLst>
                                        </p:cTn>
                                        <p:tgtEl>
                                          <p:spTgt spid="1945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19459">
                                            <p:txEl>
                                              <p:pRg st="3" end="3"/>
                                            </p:txEl>
                                          </p:spTgt>
                                        </p:tgtEl>
                                        <p:attrNameLst>
                                          <p:attrName>ppt_x</p:attrName>
                                          <p:attrName>ppt_y</p:attrName>
                                        </p:attrNameLst>
                                      </p:cBhvr>
                                    </p:animMotion>
                                    <p:animEffect transition="in" filter="fade">
                                      <p:cBhvr>
                                        <p:cTn id="29" dur="1000"/>
                                        <p:tgtEl>
                                          <p:spTgt spid="19459">
                                            <p:txEl>
                                              <p:pRg st="3" end="3"/>
                                            </p:txEl>
                                          </p:spTgt>
                                        </p:tgtEl>
                                      </p:cBhvr>
                                    </p:animEffect>
                                  </p:childTnLst>
                                </p:cTn>
                              </p:par>
                            </p:childTnLst>
                          </p:cTn>
                        </p:par>
                        <p:par>
                          <p:cTn id="30" fill="hold">
                            <p:stCondLst>
                              <p:cond delay="2000"/>
                            </p:stCondLst>
                            <p:childTnLst>
                              <p:par>
                                <p:cTn id="31" presetID="52" presetClass="entr" presetSubtype="0" fill="hold" grpId="0" nodeType="afterEffect">
                                  <p:stCondLst>
                                    <p:cond delay="0"/>
                                  </p:stCondLst>
                                  <p:childTnLst>
                                    <p:set>
                                      <p:cBhvr>
                                        <p:cTn id="32" dur="1" fill="hold">
                                          <p:stCondLst>
                                            <p:cond delay="0"/>
                                          </p:stCondLst>
                                        </p:cTn>
                                        <p:tgtEl>
                                          <p:spTgt spid="19459">
                                            <p:txEl>
                                              <p:pRg st="4" end="4"/>
                                            </p:txEl>
                                          </p:spTgt>
                                        </p:tgtEl>
                                        <p:attrNameLst>
                                          <p:attrName>style.visibility</p:attrName>
                                        </p:attrNameLst>
                                      </p:cBhvr>
                                      <p:to>
                                        <p:strVal val="visible"/>
                                      </p:to>
                                    </p:set>
                                    <p:animScale>
                                      <p:cBhvr>
                                        <p:cTn id="33" dur="1000" decel="50000" fill="hold">
                                          <p:stCondLst>
                                            <p:cond delay="0"/>
                                          </p:stCondLst>
                                        </p:cTn>
                                        <p:tgtEl>
                                          <p:spTgt spid="1945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19459">
                                            <p:txEl>
                                              <p:pRg st="4" end="4"/>
                                            </p:txEl>
                                          </p:spTgt>
                                        </p:tgtEl>
                                        <p:attrNameLst>
                                          <p:attrName>ppt_x</p:attrName>
                                          <p:attrName>ppt_y</p:attrName>
                                        </p:attrNameLst>
                                      </p:cBhvr>
                                    </p:animMotion>
                                    <p:animEffect transition="in" filter="fade">
                                      <p:cBhvr>
                                        <p:cTn id="35" dur="1000"/>
                                        <p:tgtEl>
                                          <p:spTgt spid="19459">
                                            <p:txEl>
                                              <p:pRg st="4" end="4"/>
                                            </p:txEl>
                                          </p:spTgt>
                                        </p:tgtEl>
                                      </p:cBhvr>
                                    </p:animEffect>
                                  </p:childTnLst>
                                </p:cTn>
                              </p:par>
                            </p:childTnLst>
                          </p:cTn>
                        </p:par>
                        <p:par>
                          <p:cTn id="36" fill="hold">
                            <p:stCondLst>
                              <p:cond delay="3000"/>
                            </p:stCondLst>
                            <p:childTnLst>
                              <p:par>
                                <p:cTn id="37" presetID="52" presetClass="entr" presetSubtype="0" fill="hold" grpId="0" nodeType="afterEffect">
                                  <p:stCondLst>
                                    <p:cond delay="0"/>
                                  </p:stCondLst>
                                  <p:childTnLst>
                                    <p:set>
                                      <p:cBhvr>
                                        <p:cTn id="38" dur="1" fill="hold">
                                          <p:stCondLst>
                                            <p:cond delay="0"/>
                                          </p:stCondLst>
                                        </p:cTn>
                                        <p:tgtEl>
                                          <p:spTgt spid="19459">
                                            <p:txEl>
                                              <p:pRg st="5" end="5"/>
                                            </p:txEl>
                                          </p:spTgt>
                                        </p:tgtEl>
                                        <p:attrNameLst>
                                          <p:attrName>style.visibility</p:attrName>
                                        </p:attrNameLst>
                                      </p:cBhvr>
                                      <p:to>
                                        <p:strVal val="visible"/>
                                      </p:to>
                                    </p:set>
                                    <p:animScale>
                                      <p:cBhvr>
                                        <p:cTn id="39" dur="1000" decel="50000" fill="hold">
                                          <p:stCondLst>
                                            <p:cond delay="0"/>
                                          </p:stCondLst>
                                        </p:cTn>
                                        <p:tgtEl>
                                          <p:spTgt spid="19459">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9459">
                                            <p:txEl>
                                              <p:pRg st="5" end="5"/>
                                            </p:txEl>
                                          </p:spTgt>
                                        </p:tgtEl>
                                        <p:attrNameLst>
                                          <p:attrName>ppt_x</p:attrName>
                                          <p:attrName>ppt_y</p:attrName>
                                        </p:attrNameLst>
                                      </p:cBhvr>
                                    </p:animMotion>
                                    <p:animEffect transition="in" filter="fade">
                                      <p:cBhvr>
                                        <p:cTn id="41" dur="10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Revelation 12:9-11</a:t>
            </a:r>
          </a:p>
        </p:txBody>
      </p:sp>
      <p:sp>
        <p:nvSpPr>
          <p:cNvPr id="21508" name="Text Box 4"/>
          <p:cNvSpPr txBox="1">
            <a:spLocks noChangeArrowheads="1"/>
          </p:cNvSpPr>
          <p:nvPr/>
        </p:nvSpPr>
        <p:spPr bwMode="auto">
          <a:xfrm>
            <a:off x="838200" y="1752600"/>
            <a:ext cx="8305800" cy="5216525"/>
          </a:xfrm>
          <a:prstGeom prst="rect">
            <a:avLst/>
          </a:prstGeom>
          <a:solidFill>
            <a:schemeClr val="bg1"/>
          </a:solidFill>
          <a:ln w="9525">
            <a:noFill/>
            <a:miter lim="800000"/>
            <a:headEnd/>
            <a:tailEnd/>
          </a:ln>
        </p:spPr>
        <p:txBody>
          <a:bodyPr>
            <a:spAutoFit/>
          </a:bodyPr>
          <a:lstStyle/>
          <a:p>
            <a:r>
              <a:rPr lang="en-US"/>
              <a:t>“So the great dragon was cast out, that serpent of old, called the Devil and Satan, who deceives the whole world; he was cast to the earth, and his angels were cast out with him.  Then I heard a loud voice saying in heaven, "Now salvation, and strength, and the kingdom of our God, and the power of His Christ have come, for the accuser of our brethren, who accused them before our God day and night, has been cast down. And they overcame him by the blood of the Lamb and by the word of their testimony, and they did not love their lives to the death.”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1508">
                                            <p:txEl>
                                              <p:pRg st="0" end="0"/>
                                            </p:txEl>
                                          </p:spTgt>
                                        </p:tgtEl>
                                        <p:attrNameLst>
                                          <p:attrName>style.visibility</p:attrName>
                                        </p:attrNameLst>
                                      </p:cBhvr>
                                      <p:to>
                                        <p:strVal val="visible"/>
                                      </p:to>
                                    </p:set>
                                    <p:anim calcmode="lin" valueType="num">
                                      <p:cBhvr>
                                        <p:cTn id="7" dur="1000" fill="hold"/>
                                        <p:tgtEl>
                                          <p:spTgt spid="2150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150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1508">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150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600" smtClean="0"/>
              <a:t>Thoughts From Revelation 12:9-11</a:t>
            </a:r>
          </a:p>
        </p:txBody>
      </p:sp>
      <p:sp>
        <p:nvSpPr>
          <p:cNvPr id="23555" name="Rectangle 3"/>
          <p:cNvSpPr>
            <a:spLocks noGrp="1" noChangeArrowheads="1"/>
          </p:cNvSpPr>
          <p:nvPr>
            <p:ph type="body" idx="1"/>
          </p:nvPr>
        </p:nvSpPr>
        <p:spPr>
          <a:xfrm>
            <a:off x="1066800" y="2057400"/>
            <a:ext cx="8077200" cy="4114800"/>
          </a:xfrm>
        </p:spPr>
        <p:txBody>
          <a:bodyPr/>
          <a:lstStyle/>
          <a:p>
            <a:r>
              <a:rPr lang="en-US" smtClean="0"/>
              <a:t>Satan was the serpent in Genesis 3</a:t>
            </a:r>
          </a:p>
          <a:p>
            <a:r>
              <a:rPr lang="en-US" smtClean="0"/>
              <a:t>the great deceiver of the whole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Revelation 12:9-11</a:t>
            </a:r>
          </a:p>
        </p:txBody>
      </p:sp>
      <p:sp>
        <p:nvSpPr>
          <p:cNvPr id="10243" name="Text Box 3"/>
          <p:cNvSpPr txBox="1">
            <a:spLocks noChangeArrowheads="1"/>
          </p:cNvSpPr>
          <p:nvPr/>
        </p:nvSpPr>
        <p:spPr bwMode="auto">
          <a:xfrm>
            <a:off x="838200" y="1752600"/>
            <a:ext cx="8305800" cy="5216525"/>
          </a:xfrm>
          <a:prstGeom prst="rect">
            <a:avLst/>
          </a:prstGeom>
          <a:solidFill>
            <a:schemeClr val="bg1"/>
          </a:solidFill>
          <a:ln w="9525">
            <a:noFill/>
            <a:miter lim="800000"/>
            <a:headEnd/>
            <a:tailEnd/>
          </a:ln>
        </p:spPr>
        <p:txBody>
          <a:bodyPr>
            <a:spAutoFit/>
          </a:bodyPr>
          <a:lstStyle/>
          <a:p>
            <a:r>
              <a:rPr lang="en-US">
                <a:solidFill>
                  <a:schemeClr val="bg2"/>
                </a:solidFill>
              </a:rPr>
              <a:t>“So the great dragon was cast out, that serpent of old, called the Devil and Satan,</a:t>
            </a:r>
            <a:r>
              <a:rPr lang="en-US"/>
              <a:t> who deceives the whole world; </a:t>
            </a:r>
            <a:r>
              <a:rPr lang="en-US">
                <a:solidFill>
                  <a:schemeClr val="bg2"/>
                </a:solidFill>
              </a:rPr>
              <a:t>he was cast to the earth, and his angels were cast out with him.  Then I heard a loud voice saying in heaven, "Now salvation, and strength, and the kingdom of our God, and the power of His Christ have come, for the accuser of our brethren, who accused them before our God day and night, has been cast down. And they overcame him by the blood of the Lamb and by the word of their testimony, and they did not love their lives to the death.”</a:t>
            </a:r>
          </a:p>
        </p:txBody>
      </p:sp>
      <p:sp>
        <p:nvSpPr>
          <p:cNvPr id="28676" name="Text Box 4"/>
          <p:cNvSpPr txBox="1">
            <a:spLocks noChangeArrowheads="1"/>
          </p:cNvSpPr>
          <p:nvPr/>
        </p:nvSpPr>
        <p:spPr bwMode="auto">
          <a:xfrm>
            <a:off x="3276600" y="3500438"/>
            <a:ext cx="5862638" cy="2079625"/>
          </a:xfrm>
          <a:prstGeom prst="rect">
            <a:avLst/>
          </a:prstGeom>
          <a:solidFill>
            <a:schemeClr val="bg1"/>
          </a:solidFill>
          <a:ln w="38100">
            <a:solidFill>
              <a:schemeClr val="tx2"/>
            </a:solidFill>
            <a:miter lim="800000"/>
            <a:headEnd/>
            <a:tailEnd/>
          </a:ln>
        </p:spPr>
        <p:txBody>
          <a:bodyPr>
            <a:spAutoFit/>
          </a:bodyPr>
          <a:lstStyle/>
          <a:p>
            <a:pPr>
              <a:spcBef>
                <a:spcPct val="50000"/>
              </a:spcBef>
            </a:pPr>
            <a:r>
              <a:rPr lang="en-US" sz="3200"/>
              <a:t>“We know that we are of God, and the whole world lies under the sway of the wicked one” (1 Jn. 5:19, NKJV)</a:t>
            </a:r>
          </a:p>
        </p:txBody>
      </p:sp>
      <p:sp>
        <p:nvSpPr>
          <p:cNvPr id="28678" name="AutoShape 6"/>
          <p:cNvSpPr>
            <a:spLocks noChangeArrowheads="1"/>
          </p:cNvSpPr>
          <p:nvPr/>
        </p:nvSpPr>
        <p:spPr bwMode="auto">
          <a:xfrm rot="-5400000">
            <a:off x="1333500" y="3397250"/>
            <a:ext cx="2132013" cy="1585913"/>
          </a:xfrm>
          <a:custGeom>
            <a:avLst/>
            <a:gdLst>
              <a:gd name="T0" fmla="*/ 1493001 w 21600"/>
              <a:gd name="T1" fmla="*/ 0 h 21600"/>
              <a:gd name="T2" fmla="*/ 1493001 w 21600"/>
              <a:gd name="T3" fmla="*/ 892663 h 21600"/>
              <a:gd name="T4" fmla="*/ 319506 w 21600"/>
              <a:gd name="T5" fmla="*/ 1585913 h 21600"/>
              <a:gd name="T6" fmla="*/ 2132013 w 21600"/>
              <a:gd name="T7" fmla="*/ 44633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bg1"/>
          </a:solidFill>
          <a:ln w="38100">
            <a:solidFill>
              <a:schemeClr val="tx2"/>
            </a:solidFill>
            <a:miter lim="800000"/>
            <a:headEnd/>
            <a:tailEnd/>
          </a:ln>
        </p:spPr>
        <p:txBody>
          <a:bodyPr anchor="ctr">
            <a:spAutoFit/>
          </a:bodyP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p:cTn id="7" dur="2000" fill="hold"/>
                                        <p:tgtEl>
                                          <p:spTgt spid="28678"/>
                                        </p:tgtEl>
                                        <p:attrNameLst>
                                          <p:attrName>ppt_w</p:attrName>
                                        </p:attrNameLst>
                                      </p:cBhvr>
                                      <p:tavLst>
                                        <p:tav tm="0">
                                          <p:val>
                                            <p:strVal val="#ppt_w*2.5"/>
                                          </p:val>
                                        </p:tav>
                                        <p:tav tm="100000">
                                          <p:val>
                                            <p:strVal val="#ppt_w"/>
                                          </p:val>
                                        </p:tav>
                                      </p:tavLst>
                                    </p:anim>
                                    <p:anim calcmode="lin" valueType="num">
                                      <p:cBhvr>
                                        <p:cTn id="8" dur="2000" fill="hold"/>
                                        <p:tgtEl>
                                          <p:spTgt spid="28678"/>
                                        </p:tgtEl>
                                        <p:attrNameLst>
                                          <p:attrName>ppt_h</p:attrName>
                                        </p:attrNameLst>
                                      </p:cBhvr>
                                      <p:tavLst>
                                        <p:tav tm="0">
                                          <p:val>
                                            <p:strVal val="#ppt_h*0.01"/>
                                          </p:val>
                                        </p:tav>
                                        <p:tav tm="100000">
                                          <p:val>
                                            <p:strVal val="#ppt_h"/>
                                          </p:val>
                                        </p:tav>
                                      </p:tavLst>
                                    </p:anim>
                                    <p:anim calcmode="lin" valueType="num">
                                      <p:cBhvr>
                                        <p:cTn id="9" dur="2000" fill="hold"/>
                                        <p:tgtEl>
                                          <p:spTgt spid="28678"/>
                                        </p:tgtEl>
                                        <p:attrNameLst>
                                          <p:attrName>ppt_x</p:attrName>
                                        </p:attrNameLst>
                                      </p:cBhvr>
                                      <p:tavLst>
                                        <p:tav tm="0">
                                          <p:val>
                                            <p:strVal val="#ppt_x"/>
                                          </p:val>
                                        </p:tav>
                                        <p:tav tm="100000">
                                          <p:val>
                                            <p:strVal val="#ppt_x"/>
                                          </p:val>
                                        </p:tav>
                                      </p:tavLst>
                                    </p:anim>
                                    <p:anim calcmode="lin" valueType="num">
                                      <p:cBhvr>
                                        <p:cTn id="10" dur="2000" fill="hold"/>
                                        <p:tgtEl>
                                          <p:spTgt spid="28678"/>
                                        </p:tgtEl>
                                        <p:attrNameLst>
                                          <p:attrName>ppt_y</p:attrName>
                                        </p:attrNameLst>
                                      </p:cBhvr>
                                      <p:tavLst>
                                        <p:tav tm="0">
                                          <p:val>
                                            <p:strVal val="#ppt_h+1"/>
                                          </p:val>
                                        </p:tav>
                                        <p:tav tm="100000">
                                          <p:val>
                                            <p:strVal val="#ppt_y"/>
                                          </p:val>
                                        </p:tav>
                                      </p:tavLst>
                                    </p:anim>
                                    <p:animEffect transition="in" filter="fade">
                                      <p:cBhvr>
                                        <p:cTn id="11" dur="2000"/>
                                        <p:tgtEl>
                                          <p:spTgt spid="28678"/>
                                        </p:tgtEl>
                                      </p:cBhvr>
                                    </p:animEffect>
                                  </p:childTnLst>
                                </p:cTn>
                              </p:par>
                            </p:childTnLst>
                          </p:cTn>
                        </p:par>
                        <p:par>
                          <p:cTn id="12" fill="hold">
                            <p:stCondLst>
                              <p:cond delay="2000"/>
                            </p:stCondLst>
                            <p:childTnLst>
                              <p:par>
                                <p:cTn id="13" presetID="27" presetClass="entr" presetSubtype="0" fill="hold" grpId="0" nodeType="afterEffect">
                                  <p:stCondLst>
                                    <p:cond delay="500"/>
                                  </p:stCondLst>
                                  <p:iterate type="lt">
                                    <p:tmPct val="50000"/>
                                  </p:iterate>
                                  <p:childTnLst>
                                    <p:set>
                                      <p:cBhvr>
                                        <p:cTn id="14" dur="1" fill="hold">
                                          <p:stCondLst>
                                            <p:cond delay="0"/>
                                          </p:stCondLst>
                                        </p:cTn>
                                        <p:tgtEl>
                                          <p:spTgt spid="28676"/>
                                        </p:tgtEl>
                                        <p:attrNameLst>
                                          <p:attrName>style.visibility</p:attrName>
                                        </p:attrNameLst>
                                      </p:cBhvr>
                                      <p:to>
                                        <p:strVal val="visible"/>
                                      </p:to>
                                    </p:set>
                                    <p:anim calcmode="discrete" valueType="clr">
                                      <p:cBhvr override="childStyle">
                                        <p:cTn id="15" dur="80"/>
                                        <p:tgtEl>
                                          <p:spTgt spid="28676"/>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28676"/>
                                        </p:tgtEl>
                                        <p:attrNameLst>
                                          <p:attrName>fillcolor</p:attrName>
                                        </p:attrNameLst>
                                      </p:cBhvr>
                                      <p:tavLst>
                                        <p:tav tm="0">
                                          <p:val>
                                            <p:clrVal>
                                              <a:schemeClr val="accent2"/>
                                            </p:clrVal>
                                          </p:val>
                                        </p:tav>
                                        <p:tav tm="50000">
                                          <p:val>
                                            <p:clrVal>
                                              <a:schemeClr val="hlink"/>
                                            </p:clrVal>
                                          </p:val>
                                        </p:tav>
                                      </p:tavLst>
                                    </p:anim>
                                    <p:set>
                                      <p:cBhvr>
                                        <p:cTn id="17" dur="80"/>
                                        <p:tgtEl>
                                          <p:spTgt spid="286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7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600" smtClean="0"/>
              <a:t>Thoughts From Revelation 12:9-11</a:t>
            </a:r>
          </a:p>
        </p:txBody>
      </p:sp>
      <p:sp>
        <p:nvSpPr>
          <p:cNvPr id="11267" name="Rectangle 3"/>
          <p:cNvSpPr>
            <a:spLocks noGrp="1" noChangeArrowheads="1"/>
          </p:cNvSpPr>
          <p:nvPr>
            <p:ph type="body" idx="1"/>
          </p:nvPr>
        </p:nvSpPr>
        <p:spPr>
          <a:xfrm>
            <a:off x="1066800" y="2057400"/>
            <a:ext cx="8077200" cy="4495800"/>
          </a:xfrm>
        </p:spPr>
        <p:txBody>
          <a:bodyPr/>
          <a:lstStyle/>
          <a:p>
            <a:r>
              <a:rPr lang="en-US" smtClean="0">
                <a:solidFill>
                  <a:schemeClr val="bg2"/>
                </a:solidFill>
              </a:rPr>
              <a:t>Satan was the serpent in Genesis 3</a:t>
            </a:r>
          </a:p>
          <a:p>
            <a:r>
              <a:rPr lang="en-US" smtClean="0">
                <a:solidFill>
                  <a:schemeClr val="bg2"/>
                </a:solidFill>
              </a:rPr>
              <a:t>the great deceiver of the whole world</a:t>
            </a:r>
          </a:p>
          <a:p>
            <a:r>
              <a:rPr lang="en-US" smtClean="0"/>
              <a:t>had angels with him in his rebellion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CK">
  <a:themeElements>
    <a:clrScheme name="BLACK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fontScheme name="BLA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BLACK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clrMap bg1="dk2" tx1="lt1" bg2="dk1" tx2="lt2" accent1="accent1" accent2="accent2" accent3="accent3" accent4="accent4" accent5="accent5" accent6="accent6" hlink="hlink" folHlink="folHlink"/>
    </a:extraClrScheme>
    <a:extraClrScheme>
      <a:clrScheme name="BLACK 2">
        <a:dk1>
          <a:srgbClr val="000000"/>
        </a:dk1>
        <a:lt1>
          <a:srgbClr val="FFFFFF"/>
        </a:lt1>
        <a:dk2>
          <a:srgbClr val="9966FF"/>
        </a:dk2>
        <a:lt2>
          <a:srgbClr val="CBCBCB"/>
        </a:lt2>
        <a:accent1>
          <a:srgbClr val="6699FF"/>
        </a:accent1>
        <a:accent2>
          <a:srgbClr val="777777"/>
        </a:accent2>
        <a:accent3>
          <a:srgbClr val="FFFFFF"/>
        </a:accent3>
        <a:accent4>
          <a:srgbClr val="000000"/>
        </a:accent4>
        <a:accent5>
          <a:srgbClr val="B8CAFF"/>
        </a:accent5>
        <a:accent6>
          <a:srgbClr val="6B6B6B"/>
        </a:accent6>
        <a:hlink>
          <a:srgbClr val="00CCCC"/>
        </a:hlink>
        <a:folHlink>
          <a:srgbClr val="FF6699"/>
        </a:folHlink>
      </a:clrScheme>
      <a:clrMap bg1="lt1" tx1="dk1" bg2="lt2" tx2="dk2" accent1="accent1" accent2="accent2" accent3="accent3" accent4="accent4" accent5="accent5" accent6="accent6" hlink="hlink" folHlink="folHlink"/>
    </a:extraClrScheme>
    <a:extraClrScheme>
      <a:clrScheme name="BLACK 3">
        <a:dk1>
          <a:srgbClr val="000000"/>
        </a:dk1>
        <a:lt1>
          <a:srgbClr val="FFFFFF"/>
        </a:lt1>
        <a:dk2>
          <a:srgbClr val="000000"/>
        </a:dk2>
        <a:lt2>
          <a:srgbClr val="777777"/>
        </a:lt2>
        <a:accent1>
          <a:srgbClr val="CBCBCB"/>
        </a:accent1>
        <a:accent2>
          <a:srgbClr val="969696"/>
        </a:accent2>
        <a:accent3>
          <a:srgbClr val="FFFFFF"/>
        </a:accent3>
        <a:accent4>
          <a:srgbClr val="000000"/>
        </a:accent4>
        <a:accent5>
          <a:srgbClr val="E2E2E2"/>
        </a:accent5>
        <a:accent6>
          <a:srgbClr val="878787"/>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Template>
  <TotalTime>4945</TotalTime>
  <Words>3656</Words>
  <Application>Microsoft Office PowerPoint</Application>
  <PresentationFormat>On-screen Show (4:3)</PresentationFormat>
  <Paragraphs>203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Trebuchet MS</vt:lpstr>
      <vt:lpstr>Arial</vt:lpstr>
      <vt:lpstr>Arial Black</vt:lpstr>
      <vt:lpstr>Times New Roman</vt:lpstr>
      <vt:lpstr>BLACK</vt:lpstr>
      <vt:lpstr>Slide 1</vt:lpstr>
      <vt:lpstr>Slide 2</vt:lpstr>
      <vt:lpstr>Slide 3</vt:lpstr>
      <vt:lpstr>to question the reality of Satan</vt:lpstr>
      <vt:lpstr>The Spiritual History of Humanity Revolves Around Three Beings</vt:lpstr>
      <vt:lpstr>Revelation 12:9-11</vt:lpstr>
      <vt:lpstr>Thoughts From Revelation 12:9-11</vt:lpstr>
      <vt:lpstr>Revelation 12:9-11</vt:lpstr>
      <vt:lpstr>Thoughts From Revelation 12:9-11</vt:lpstr>
      <vt:lpstr>Revelation 12:9-11</vt:lpstr>
      <vt:lpstr>Thoughts From Revelation 12:9-11</vt:lpstr>
      <vt:lpstr>Other Scriptural Designations</vt:lpstr>
      <vt:lpstr>Other Scriptural Designations</vt:lpstr>
      <vt:lpstr>Satan And Our Speech</vt:lpstr>
      <vt:lpstr>Satan And Our Speech</vt:lpstr>
      <vt:lpstr>Satan And Our Speech</vt:lpstr>
      <vt:lpstr>Satan And Our Speech</vt:lpstr>
      <vt:lpstr>Satan And Our Speech</vt:lpstr>
      <vt:lpstr>Slide 19</vt:lpstr>
      <vt:lpstr>Slide 20</vt:lpstr>
    </vt:vector>
  </TitlesOfParts>
  <Company>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SATAN</dc:title>
  <dc:creator>Steven J. Wallace</dc:creator>
  <cp:lastModifiedBy>Steven J. Wallace</cp:lastModifiedBy>
  <cp:revision>21</cp:revision>
  <dcterms:created xsi:type="dcterms:W3CDTF">2005-09-24T23:28:00Z</dcterms:created>
  <dcterms:modified xsi:type="dcterms:W3CDTF">2008-04-13T01:02:47Z</dcterms:modified>
</cp:coreProperties>
</file>