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C3631-A40A-41BC-9277-3AC1F53FCDF3}" type="datetimeFigureOut">
              <a:rPr lang="en-US" smtClean="0"/>
              <a:t>11/16/2013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EFC9D-A669-421D-B9B1-18C9C7DD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7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E06D8DA-E063-46F7-9251-7A81F25B14B6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4C9072-B34C-496D-9066-A1AD84A75E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19400"/>
            <a:ext cx="89916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I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0"/>
            <a:ext cx="8839200" cy="1752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Two Covenants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Covenant?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“an agreement of solemn and </a:t>
            </a:r>
            <a:r>
              <a:rPr lang="en-US" sz="2800" b="1" dirty="0" smtClean="0"/>
              <a:t>binding</a:t>
            </a:r>
            <a:r>
              <a:rPr lang="en-US" sz="2800" dirty="0" smtClean="0"/>
              <a:t> force” (ISBE)</a:t>
            </a:r>
          </a:p>
          <a:p>
            <a:endParaRPr lang="en-US" sz="2800" dirty="0" smtClean="0"/>
          </a:p>
          <a:p>
            <a:r>
              <a:rPr lang="en-US" sz="2800" dirty="0" smtClean="0"/>
              <a:t>Idea of “</a:t>
            </a:r>
            <a:r>
              <a:rPr lang="en-US" sz="2800" b="1" dirty="0" smtClean="0"/>
              <a:t>binding</a:t>
            </a:r>
            <a:r>
              <a:rPr lang="en-US" sz="2800" dirty="0" smtClean="0"/>
              <a:t>” is found in definitions of this word in many languages</a:t>
            </a:r>
          </a:p>
          <a:p>
            <a:endParaRPr lang="en-US" sz="2800" dirty="0" smtClean="0"/>
          </a:p>
          <a:p>
            <a:r>
              <a:rPr lang="en-US" sz="2800" dirty="0" smtClean="0"/>
              <a:t>There is more than one type of covenant</a:t>
            </a:r>
          </a:p>
          <a:p>
            <a:pPr lvl="1"/>
            <a:r>
              <a:rPr lang="en-US" sz="2400" b="1" dirty="0" smtClean="0"/>
              <a:t>Parity</a:t>
            </a:r>
          </a:p>
          <a:p>
            <a:pPr lvl="1"/>
            <a:r>
              <a:rPr lang="en-US" sz="2400" b="1" dirty="0" smtClean="0"/>
              <a:t>Vassal</a:t>
            </a:r>
          </a:p>
          <a:p>
            <a:pPr lvl="1"/>
            <a:r>
              <a:rPr lang="en-US" sz="2400" b="1" dirty="0" smtClean="0"/>
              <a:t>Unilateral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Parity Covenants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Covenant between equals (Gal. 3:15)</a:t>
            </a:r>
          </a:p>
          <a:p>
            <a:endParaRPr lang="en-US" dirty="0" smtClean="0"/>
          </a:p>
          <a:p>
            <a:r>
              <a:rPr lang="en-US" sz="2800" dirty="0" smtClean="0"/>
              <a:t>Example: Abraham and </a:t>
            </a:r>
            <a:r>
              <a:rPr lang="en-US" sz="2800" dirty="0" err="1" smtClean="0"/>
              <a:t>Abimelech</a:t>
            </a:r>
            <a:r>
              <a:rPr lang="en-US" sz="2800" dirty="0" smtClean="0"/>
              <a:t> (Gen. 21:22-27)</a:t>
            </a:r>
          </a:p>
          <a:p>
            <a:pPr lvl="1"/>
            <a:r>
              <a:rPr lang="en-US" sz="2400" b="1" dirty="0" smtClean="0"/>
              <a:t>More than a casual agreement</a:t>
            </a:r>
          </a:p>
          <a:p>
            <a:pPr lvl="1"/>
            <a:r>
              <a:rPr lang="en-US" sz="2400" b="1" dirty="0" smtClean="0"/>
              <a:t>Negotiated conditions</a:t>
            </a:r>
          </a:p>
          <a:p>
            <a:pPr lvl="1"/>
            <a:r>
              <a:rPr lang="en-US" sz="2400" b="1" dirty="0" smtClean="0"/>
              <a:t>Both recognized binding nature of their covenant</a:t>
            </a:r>
          </a:p>
          <a:p>
            <a:endParaRPr lang="en-US" dirty="0" smtClean="0"/>
          </a:p>
          <a:p>
            <a:r>
              <a:rPr lang="en-US" sz="2800" dirty="0" smtClean="0"/>
              <a:t>Similar to our modern idea of contracts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Vassal Covenants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572000"/>
          </a:xfrm>
        </p:spPr>
        <p:txBody>
          <a:bodyPr/>
          <a:lstStyle/>
          <a:p>
            <a:r>
              <a:rPr lang="en-US" sz="2800" dirty="0" smtClean="0"/>
              <a:t>Different than parity covenants (Ps. 111:9)</a:t>
            </a:r>
          </a:p>
          <a:p>
            <a:endParaRPr lang="en-US" dirty="0" smtClean="0"/>
          </a:p>
          <a:p>
            <a:r>
              <a:rPr lang="en-US" sz="2800" dirty="0" smtClean="0"/>
              <a:t>Covenant that stronger party makes with weaker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God’s covenants with man are not parity covenants</a:t>
            </a:r>
          </a:p>
          <a:p>
            <a:pPr lvl="1"/>
            <a:r>
              <a:rPr lang="en-US" sz="2300" b="1" dirty="0" smtClean="0"/>
              <a:t>Ex. 19:5-6; Ps. 78:10; Deut. 4:9-14</a:t>
            </a:r>
          </a:p>
          <a:p>
            <a:pPr lvl="1"/>
            <a:r>
              <a:rPr lang="en-US" sz="2300" b="1" dirty="0" smtClean="0"/>
              <a:t>Israel agrees to obey covenant (Ex. 24:3-8)</a:t>
            </a:r>
          </a:p>
          <a:p>
            <a:pPr lvl="1"/>
            <a:r>
              <a:rPr lang="en-US" sz="2300" b="1" dirty="0" smtClean="0"/>
              <a:t>OT example: Gen. 6:13-22</a:t>
            </a:r>
          </a:p>
          <a:p>
            <a:pPr lvl="1"/>
            <a:r>
              <a:rPr lang="en-US" sz="2300" b="1" dirty="0" smtClean="0"/>
              <a:t>NT example: Matt. 28:18-19; Mark 16:15-16</a:t>
            </a:r>
          </a:p>
          <a:p>
            <a:pPr lvl="1"/>
            <a:endParaRPr lang="en-US" sz="2300" dirty="0" smtClean="0"/>
          </a:p>
          <a:p>
            <a:pPr lvl="1"/>
            <a:endParaRPr lang="en-US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Unilateral Covenants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51023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Still between a stronger party and a weaker</a:t>
            </a:r>
          </a:p>
          <a:p>
            <a:pPr lvl="1"/>
            <a:r>
              <a:rPr lang="en-US" sz="2400" b="1" dirty="0" smtClean="0"/>
              <a:t>Only a one-sided covenant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God’s second covenant with Noah</a:t>
            </a:r>
          </a:p>
          <a:p>
            <a:pPr lvl="1"/>
            <a:r>
              <a:rPr lang="en-US" sz="2300" b="1" dirty="0" smtClean="0"/>
              <a:t>Gen. 9:8-17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God’s promise to David to establish him a house</a:t>
            </a:r>
          </a:p>
          <a:p>
            <a:pPr lvl="1"/>
            <a:r>
              <a:rPr lang="en-US" sz="2300" b="1" dirty="0" smtClean="0"/>
              <a:t>2 Sam. 7:10-16; Acts 2:30</a:t>
            </a:r>
          </a:p>
          <a:p>
            <a:pPr lvl="1"/>
            <a:endParaRPr lang="en-US" sz="2300" dirty="0" smtClean="0"/>
          </a:p>
          <a:p>
            <a:r>
              <a:rPr lang="en-US" sz="2800" dirty="0" smtClean="0"/>
              <a:t>God’s covenant with Abraham (Gen. 12:1-3)</a:t>
            </a:r>
          </a:p>
          <a:p>
            <a:pPr lvl="1"/>
            <a:endParaRPr lang="en-US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628</TotalTime>
  <Words>198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The Two Covenants</vt:lpstr>
      <vt:lpstr>What is a Covenant?</vt:lpstr>
      <vt:lpstr>Parity Covenants</vt:lpstr>
      <vt:lpstr>Vassal Covenants</vt:lpstr>
      <vt:lpstr>Unilateral Covenants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Two Covenants</dc:title>
  <dc:creator>Danny</dc:creator>
  <cp:lastModifiedBy>Lancaster, Mark</cp:lastModifiedBy>
  <cp:revision>6</cp:revision>
  <dcterms:created xsi:type="dcterms:W3CDTF">2013-10-05T21:52:52Z</dcterms:created>
  <dcterms:modified xsi:type="dcterms:W3CDTF">2013-11-17T00:39:57Z</dcterms:modified>
</cp:coreProperties>
</file>