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Lst>
  <p:sldSz cx="9144000" cy="6858000" type="screen4x3"/>
  <p:notesSz cx="6858000" cy="9144000"/>
  <p:embeddedFontLst>
    <p:embeddedFont>
      <p:font typeface="Constantia" pitchFamily="18" charset="0"/>
      <p:regular r:id="rId19"/>
      <p:bold r:id="rId20"/>
      <p:italic r:id="rId21"/>
      <p:boldItalic r:id="rId22"/>
    </p:embeddedFont>
    <p:embeddedFont>
      <p:font typeface="Wingdings 2" pitchFamily="18" charset="2"/>
      <p:regular r:id="rId23"/>
    </p:embeddedFont>
    <p:embeddedFont>
      <p:font typeface="Berlin Sans FB" pitchFamily="34" charset="0"/>
      <p:regular r:id="rId24"/>
      <p:bold r:id="rId25"/>
    </p:embeddedFon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57" autoAdjust="0"/>
  </p:normalViewPr>
  <p:slideViewPr>
    <p:cSldViewPr>
      <p:cViewPr varScale="1">
        <p:scale>
          <a:sx n="96" d="100"/>
          <a:sy n="96" d="100"/>
        </p:scale>
        <p:origin x="-940"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E89A77-E229-4BF2-9C17-A2E5B1D0ED5A}" type="datetimeFigureOut">
              <a:rPr lang="en-US" smtClean="0"/>
              <a:pPr/>
              <a:t>4/4/2010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6D9AC-9278-4CF8-B00A-7F5A37A1489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preparing for our</a:t>
            </a:r>
            <a:r>
              <a:rPr lang="en-US" baseline="0" dirty="0" smtClean="0"/>
              <a:t> gospel meeting. I wanted to preach an acrostic sermon on “A gospel meeting” to help prepare our minds for this unique week that we are getting ready to enter into. The first gospel meeting to ever occur was that which happened in Acts 2. This is where thousands were assembled to hear the gospel of the kingdom of heaven preached fully.</a:t>
            </a:r>
            <a:endParaRPr lang="en-US" dirty="0"/>
          </a:p>
        </p:txBody>
      </p:sp>
      <p:sp>
        <p:nvSpPr>
          <p:cNvPr id="4" name="Slide Number Placeholder 3"/>
          <p:cNvSpPr>
            <a:spLocks noGrp="1"/>
          </p:cNvSpPr>
          <p:nvPr>
            <p:ph type="sldNum" sz="quarter" idx="10"/>
          </p:nvPr>
        </p:nvSpPr>
        <p:spPr/>
        <p:txBody>
          <a:bodyPr/>
          <a:lstStyle/>
          <a:p>
            <a:fld id="{88C6D9AC-9278-4CF8-B00A-7F5A37A1489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gospel meeting provides us an opportunity to assemble together. </a:t>
            </a:r>
            <a:r>
              <a:rPr lang="en-US" dirty="0" smtClean="0"/>
              <a:t> I</a:t>
            </a:r>
            <a:r>
              <a:rPr lang="en-US" baseline="0" dirty="0" smtClean="0"/>
              <a:t> strongly encourage you to plan on attending every meeting.</a:t>
            </a:r>
            <a:endParaRPr lang="en-US" dirty="0"/>
          </a:p>
        </p:txBody>
      </p:sp>
      <p:sp>
        <p:nvSpPr>
          <p:cNvPr id="4" name="Slide Number Placeholder 3"/>
          <p:cNvSpPr>
            <a:spLocks noGrp="1"/>
          </p:cNvSpPr>
          <p:nvPr>
            <p:ph type="sldNum" sz="quarter" idx="10"/>
          </p:nvPr>
        </p:nvSpPr>
        <p:spPr/>
        <p:txBody>
          <a:bodyPr/>
          <a:lstStyle/>
          <a:p>
            <a:fld id="{88C6D9AC-9278-4CF8-B00A-7F5A37A1489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wonder if some gospel meetings have left out the saving power of the gospel and filled with the wisdom of men.</a:t>
            </a:r>
            <a:endParaRPr lang="en-US" dirty="0"/>
          </a:p>
        </p:txBody>
      </p:sp>
      <p:sp>
        <p:nvSpPr>
          <p:cNvPr id="4" name="Slide Number Placeholder 3"/>
          <p:cNvSpPr>
            <a:spLocks noGrp="1"/>
          </p:cNvSpPr>
          <p:nvPr>
            <p:ph type="sldNum" sz="quarter" idx="10"/>
          </p:nvPr>
        </p:nvSpPr>
        <p:spPr/>
        <p:txBody>
          <a:bodyPr/>
          <a:lstStyle/>
          <a:p>
            <a:fld id="{88C6D9AC-9278-4CF8-B00A-7F5A37A1489D}"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gospel meeting provides</a:t>
            </a:r>
            <a:r>
              <a:rPr lang="en-US" baseline="0" dirty="0" smtClean="0"/>
              <a:t> us opportunity to work on our mind. Mind work is an important work of being a Christian. We would not know how we ought to think about things unless God revealed to us His mind on the matter. </a:t>
            </a:r>
          </a:p>
          <a:p>
            <a:endParaRPr lang="en-US" baseline="0" dirty="0" smtClean="0"/>
          </a:p>
          <a:p>
            <a:r>
              <a:rPr lang="en-US" baseline="0" dirty="0" smtClean="0"/>
              <a:t>RE: 1 Peter 4:1, 2, - Know that the mind needs armed or fortified. Most of the wars that we engage in as Christians are fought with the mind.  When we have the mind of Christ, mentally ready for the challenge. We are mentally ready to die. We are mentally ready to resist temptation.  We are called to do just that in verse two regarding the “rest of his time.”  Do you have mental armor on? We are in battle and must have the mind working in the way that is right. When we don’t have that armor, then we seek compromise.  </a:t>
            </a:r>
          </a:p>
          <a:p>
            <a:endParaRPr lang="en-US" baseline="0" dirty="0" smtClean="0"/>
          </a:p>
          <a:p>
            <a:r>
              <a:rPr lang="en-US" baseline="0" dirty="0" smtClean="0"/>
              <a:t>With the mind properly armed we won’t have to make a decision if we are going to the gospel meeting. It’s already decided. We don’t have to decide if about worldliness and the lust thereof. We have already decided not to live the rest of our lives in lewd, lust, </a:t>
            </a:r>
            <a:r>
              <a:rPr lang="en-US" baseline="0" dirty="0" err="1" smtClean="0"/>
              <a:t>drunkennes</a:t>
            </a:r>
            <a:r>
              <a:rPr lang="en-US" baseline="0" dirty="0" smtClean="0"/>
              <a:t>, revelries, drinking parties, etc. It’s already decided that smoking, doping, drinking, dancing, pornography, and the like are opponents of truth. When we befriend these types of sins, our minds are not armed with the mind of Christ. BTW, do you know that the purpose of having any gospel meeting is to arm our minds with Christ? Who here desires to have that mind? Who here is pursuing that mind? Who wants to have their mind renewed? Who wants a healthy sound mind? Only when we truly purse and capture the mind of Christ, the Mind of the Spirit and the Mind of the Lord, and seek to </a:t>
            </a:r>
            <a:r>
              <a:rPr lang="en-US" baseline="0" dirty="0" err="1" smtClean="0"/>
              <a:t>emmulate</a:t>
            </a:r>
            <a:r>
              <a:rPr lang="en-US" baseline="0" dirty="0" smtClean="0"/>
              <a:t> can we then pray like David, “try my mind.”</a:t>
            </a:r>
            <a:endParaRPr lang="en-US" dirty="0"/>
          </a:p>
        </p:txBody>
      </p:sp>
      <p:sp>
        <p:nvSpPr>
          <p:cNvPr id="4" name="Slide Number Placeholder 3"/>
          <p:cNvSpPr>
            <a:spLocks noGrp="1"/>
          </p:cNvSpPr>
          <p:nvPr>
            <p:ph type="sldNum" sz="quarter" idx="10"/>
          </p:nvPr>
        </p:nvSpPr>
        <p:spPr/>
        <p:txBody>
          <a:bodyPr/>
          <a:lstStyle/>
          <a:p>
            <a:fld id="{88C6D9AC-9278-4CF8-B00A-7F5A37A1489D}"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part of gospel meetings is to expose the works of darkness.</a:t>
            </a:r>
            <a:endParaRPr lang="en-US" dirty="0"/>
          </a:p>
        </p:txBody>
      </p:sp>
      <p:sp>
        <p:nvSpPr>
          <p:cNvPr id="4" name="Slide Number Placeholder 3"/>
          <p:cNvSpPr>
            <a:spLocks noGrp="1"/>
          </p:cNvSpPr>
          <p:nvPr>
            <p:ph type="sldNum" sz="quarter" idx="10"/>
          </p:nvPr>
        </p:nvSpPr>
        <p:spPr/>
        <p:txBody>
          <a:bodyPr/>
          <a:lstStyle/>
          <a:p>
            <a:fld id="{88C6D9AC-9278-4CF8-B00A-7F5A37A1489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“Therefore I exhort first of all that supplications, prayers, intercessions, and giving of thanks be made for all men” (1 Tim. 2:1)</a:t>
            </a:r>
            <a:endParaRPr lang="en-US" dirty="0"/>
          </a:p>
        </p:txBody>
      </p:sp>
      <p:sp>
        <p:nvSpPr>
          <p:cNvPr id="4" name="Slide Number Placeholder 3"/>
          <p:cNvSpPr>
            <a:spLocks noGrp="1"/>
          </p:cNvSpPr>
          <p:nvPr>
            <p:ph type="sldNum" sz="quarter" idx="10"/>
          </p:nvPr>
        </p:nvSpPr>
        <p:spPr/>
        <p:txBody>
          <a:bodyPr/>
          <a:lstStyle/>
          <a:p>
            <a:fld id="{88C6D9AC-9278-4CF8-B00A-7F5A37A1489D}"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Gospel meetings</a:t>
            </a:r>
            <a:r>
              <a:rPr lang="en-US" baseline="0" dirty="0" smtClean="0"/>
              <a:t> express the urgency of now. We have an awful time with procrastination. Gospel meetings help us resolve to answer the call now. Pressing people to move to God with urgency is not always easy. In fact, it can be down right discouraging, disheartening.  Notice some of the descriptions and scenarios that God’s ministers find themselves in. Read 2 Cor. 6:1-10.</a:t>
            </a:r>
          </a:p>
          <a:p>
            <a:endParaRPr lang="en-US" baseline="0" dirty="0" smtClean="0"/>
          </a:p>
        </p:txBody>
      </p:sp>
      <p:sp>
        <p:nvSpPr>
          <p:cNvPr id="4" name="Slide Number Placeholder 3"/>
          <p:cNvSpPr>
            <a:spLocks noGrp="1"/>
          </p:cNvSpPr>
          <p:nvPr>
            <p:ph type="sldNum" sz="quarter" idx="10"/>
          </p:nvPr>
        </p:nvSpPr>
        <p:spPr/>
        <p:txBody>
          <a:bodyPr/>
          <a:lstStyle/>
          <a:p>
            <a:fld id="{88C6D9AC-9278-4CF8-B00A-7F5A37A1489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207A45D-8C4B-46FB-A849-375B71915E2C}" type="datetimeFigureOut">
              <a:rPr lang="en-US" smtClean="0"/>
              <a:pPr/>
              <a:t>4/4/2010</a:t>
            </a:fld>
            <a:endParaRPr lang="en-US"/>
          </a:p>
        </p:txBody>
      </p:sp>
      <p:sp>
        <p:nvSpPr>
          <p:cNvPr id="16" name="Slide Number Placeholder 15"/>
          <p:cNvSpPr>
            <a:spLocks noGrp="1"/>
          </p:cNvSpPr>
          <p:nvPr>
            <p:ph type="sldNum" sz="quarter" idx="11"/>
          </p:nvPr>
        </p:nvSpPr>
        <p:spPr/>
        <p:txBody>
          <a:bodyPr/>
          <a:lstStyle/>
          <a:p>
            <a:fld id="{A8E8E35F-8D83-40AF-BD76-AF90AAF686C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07A45D-8C4B-46FB-A849-375B71915E2C}" type="datetimeFigureOut">
              <a:rPr lang="en-US" smtClean="0"/>
              <a:pPr/>
              <a:t>4/4/2010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8E35F-8D83-40AF-BD76-AF90AAF686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07A45D-8C4B-46FB-A849-375B71915E2C}" type="datetimeFigureOut">
              <a:rPr lang="en-US" smtClean="0"/>
              <a:pPr/>
              <a:t>4/4/2010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8E35F-8D83-40AF-BD76-AF90AAF686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207A45D-8C4B-46FB-A849-375B71915E2C}" type="datetimeFigureOut">
              <a:rPr lang="en-US" smtClean="0"/>
              <a:pPr/>
              <a:t>4/4/2010</a:t>
            </a:fld>
            <a:endParaRPr lang="en-US"/>
          </a:p>
        </p:txBody>
      </p:sp>
      <p:sp>
        <p:nvSpPr>
          <p:cNvPr id="15" name="Slide Number Placeholder 14"/>
          <p:cNvSpPr>
            <a:spLocks noGrp="1"/>
          </p:cNvSpPr>
          <p:nvPr>
            <p:ph type="sldNum" sz="quarter" idx="15"/>
          </p:nvPr>
        </p:nvSpPr>
        <p:spPr/>
        <p:txBody>
          <a:bodyPr/>
          <a:lstStyle>
            <a:lvl1pPr algn="ctr">
              <a:defRPr/>
            </a:lvl1pPr>
          </a:lstStyle>
          <a:p>
            <a:fld id="{A8E8E35F-8D83-40AF-BD76-AF90AAF686C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07A45D-8C4B-46FB-A849-375B71915E2C}" type="datetimeFigureOut">
              <a:rPr lang="en-US" smtClean="0"/>
              <a:pPr/>
              <a:t>4/4/2010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8E35F-8D83-40AF-BD76-AF90AAF686C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207A45D-8C4B-46FB-A849-375B71915E2C}" type="datetimeFigureOut">
              <a:rPr lang="en-US" smtClean="0"/>
              <a:pPr/>
              <a:t>4/4/2010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8E35F-8D83-40AF-BD76-AF90AAF686C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8E8E35F-8D83-40AF-BD76-AF90AAF686C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207A45D-8C4B-46FB-A849-375B71915E2C}" type="datetimeFigureOut">
              <a:rPr lang="en-US" smtClean="0"/>
              <a:pPr/>
              <a:t>4/4/2010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07A45D-8C4B-46FB-A849-375B71915E2C}" type="datetimeFigureOut">
              <a:rPr lang="en-US" smtClean="0"/>
              <a:pPr/>
              <a:t>4/4/2010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8E35F-8D83-40AF-BD76-AF90AAF686C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7A45D-8C4B-46FB-A849-375B71915E2C}" type="datetimeFigureOut">
              <a:rPr lang="en-US" smtClean="0"/>
              <a:pPr/>
              <a:t>4/4/2010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8E35F-8D83-40AF-BD76-AF90AAF686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207A45D-8C4B-46FB-A849-375B71915E2C}" type="datetimeFigureOut">
              <a:rPr lang="en-US" smtClean="0"/>
              <a:pPr/>
              <a:t>4/4/2010</a:t>
            </a:fld>
            <a:endParaRPr lang="en-US"/>
          </a:p>
        </p:txBody>
      </p:sp>
      <p:sp>
        <p:nvSpPr>
          <p:cNvPr id="9" name="Slide Number Placeholder 8"/>
          <p:cNvSpPr>
            <a:spLocks noGrp="1"/>
          </p:cNvSpPr>
          <p:nvPr>
            <p:ph type="sldNum" sz="quarter" idx="15"/>
          </p:nvPr>
        </p:nvSpPr>
        <p:spPr/>
        <p:txBody>
          <a:bodyPr/>
          <a:lstStyle/>
          <a:p>
            <a:fld id="{A8E8E35F-8D83-40AF-BD76-AF90AAF686C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207A45D-8C4B-46FB-A849-375B71915E2C}" type="datetimeFigureOut">
              <a:rPr lang="en-US" smtClean="0"/>
              <a:pPr/>
              <a:t>4/4/2010</a:t>
            </a:fld>
            <a:endParaRPr lang="en-US"/>
          </a:p>
        </p:txBody>
      </p:sp>
      <p:sp>
        <p:nvSpPr>
          <p:cNvPr id="9" name="Slide Number Placeholder 8"/>
          <p:cNvSpPr>
            <a:spLocks noGrp="1"/>
          </p:cNvSpPr>
          <p:nvPr>
            <p:ph type="sldNum" sz="quarter" idx="11"/>
          </p:nvPr>
        </p:nvSpPr>
        <p:spPr/>
        <p:txBody>
          <a:bodyPr/>
          <a:lstStyle/>
          <a:p>
            <a:fld id="{A8E8E35F-8D83-40AF-BD76-AF90AAF686C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207A45D-8C4B-46FB-A849-375B71915E2C}" type="datetimeFigureOut">
              <a:rPr lang="en-US" smtClean="0"/>
              <a:pPr/>
              <a:t>4/4/2010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8E8E35F-8D83-40AF-BD76-AF90AAF686C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Documents and Settings\Steven\Local Settings\Temporary Internet Files\Content.IE5\TB2C1H7K\MPj04000530000[1].jpg"/>
          <p:cNvPicPr>
            <a:picLocks noChangeAspect="1" noChangeArrowheads="1"/>
          </p:cNvPicPr>
          <p:nvPr/>
        </p:nvPicPr>
        <p:blipFill>
          <a:blip r:embed="rId3" cstate="print"/>
          <a:srcRect/>
          <a:stretch>
            <a:fillRect/>
          </a:stretch>
        </p:blipFill>
        <p:spPr bwMode="auto">
          <a:xfrm>
            <a:off x="2895600" y="381000"/>
            <a:ext cx="3901440" cy="2599944"/>
          </a:xfrm>
          <a:prstGeom prst="ellipse">
            <a:avLst/>
          </a:prstGeom>
          <a:ln>
            <a:noFill/>
          </a:ln>
          <a:effectLst>
            <a:softEdge rad="635000"/>
          </a:effectLst>
        </p:spPr>
      </p:pic>
      <p:sp>
        <p:nvSpPr>
          <p:cNvPr id="4" name="Oval 3"/>
          <p:cNvSpPr/>
          <p:nvPr/>
        </p:nvSpPr>
        <p:spPr>
          <a:xfrm>
            <a:off x="1676400" y="1752600"/>
            <a:ext cx="6172200" cy="2362200"/>
          </a:xfrm>
          <a:prstGeom prst="ellipse">
            <a:avLst/>
          </a:prstGeom>
          <a:effectLst>
            <a:softEdge rad="635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glow rad="139700">
                  <a:schemeClr val="accent3">
                    <a:satMod val="175000"/>
                    <a:alpha val="40000"/>
                  </a:schemeClr>
                </a:glow>
              </a:effectLst>
            </a:endParaRPr>
          </a:p>
        </p:txBody>
      </p:sp>
      <p:sp>
        <p:nvSpPr>
          <p:cNvPr id="3" name="Subtitle 2"/>
          <p:cNvSpPr>
            <a:spLocks noGrp="1"/>
          </p:cNvSpPr>
          <p:nvPr>
            <p:ph type="subTitle" idx="1"/>
          </p:nvPr>
        </p:nvSpPr>
        <p:spPr/>
        <p:txBody>
          <a:bodyPr/>
          <a:lstStyle/>
          <a:p>
            <a:r>
              <a:rPr lang="en-US" dirty="0" smtClean="0"/>
              <a:t>“But Peter, standing up with the eleven, raised his voice and said to them, ‘Men of Judea and all who dwell in Jerusalem, let this be known to you, and heed my words’” (Acts 2:14)</a:t>
            </a:r>
            <a:endParaRPr lang="en-US" dirty="0"/>
          </a:p>
        </p:txBody>
      </p:sp>
      <p:sp>
        <p:nvSpPr>
          <p:cNvPr id="2" name="Title 1"/>
          <p:cNvSpPr>
            <a:spLocks noGrp="1"/>
          </p:cNvSpPr>
          <p:nvPr>
            <p:ph type="ctrTitle"/>
          </p:nvPr>
        </p:nvSpPr>
        <p:spPr/>
        <p:txBody>
          <a:bodyPr/>
          <a:lstStyle/>
          <a:p>
            <a:r>
              <a:rPr lang="en-US" dirty="0" smtClean="0"/>
              <a:t>“A </a:t>
            </a:r>
            <a:r>
              <a:rPr lang="en-US"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GOSPEL </a:t>
            </a:r>
            <a:r>
              <a:rPr lang="en-US" dirty="0" smtClean="0"/>
              <a:t>MEETING”</a:t>
            </a:r>
            <a:endParaRPr lang="en-US" dirty="0"/>
          </a:p>
        </p:txBody>
      </p:sp>
      <p:sp>
        <p:nvSpPr>
          <p:cNvPr id="6" name="Rectangle 5"/>
          <p:cNvSpPr/>
          <p:nvPr/>
        </p:nvSpPr>
        <p:spPr>
          <a:xfrm>
            <a:off x="304800" y="304800"/>
            <a:ext cx="8610600" cy="369332"/>
          </a:xfrm>
          <a:prstGeom prst="rect">
            <a:avLst/>
          </a:prstGeom>
        </p:spPr>
        <p:txBody>
          <a:bodyPr wrap="square">
            <a:spAutoFit/>
          </a:bodyPr>
          <a:lstStyle/>
          <a:p>
            <a:pPr algn="ctr"/>
            <a:r>
              <a:rPr lang="en-US" i="1" dirty="0" smtClean="0"/>
              <a:t>“And they were preaching the gospel there” (Acts 14:7)</a:t>
            </a:r>
            <a:endParaRPr lang="en-US" i="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3956716" y="1524000"/>
            <a:ext cx="464935" cy="2933495"/>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OOKING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3" name="TextBox 12"/>
          <p:cNvSpPr txBox="1"/>
          <p:nvPr/>
        </p:nvSpPr>
        <p:spPr>
          <a:xfrm>
            <a:off x="48690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IND</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2" name="TextBox 11"/>
          <p:cNvSpPr txBox="1"/>
          <p:nvPr/>
        </p:nvSpPr>
        <p:spPr>
          <a:xfrm>
            <a:off x="5554865" y="1524000"/>
            <a:ext cx="402674" cy="336213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XPOSING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4" name="TextBox 13"/>
          <p:cNvSpPr txBox="1"/>
          <p:nvPr/>
        </p:nvSpPr>
        <p:spPr>
          <a:xfrm>
            <a:off x="6629400" y="2057400"/>
            <a:ext cx="2057400" cy="261610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2400" b="1" dirty="0" smtClean="0"/>
              <a:t>Darkness</a:t>
            </a:r>
            <a:endParaRPr lang="en-US" sz="2000" b="1" dirty="0" smtClean="0"/>
          </a:p>
          <a:p>
            <a:pPr algn="ctr"/>
            <a:r>
              <a:rPr lang="en-US" sz="2000" dirty="0" smtClean="0"/>
              <a:t>“And have no fellowship with the unfruitful works of darkness, but rather expose them” (Eph. 5:11)</a:t>
            </a:r>
            <a:endParaRPr lang="en-US" sz="2000" dirty="0"/>
          </a:p>
        </p:txBody>
      </p:sp>
      <p:sp>
        <p:nvSpPr>
          <p:cNvPr id="15" name="TextBox 14"/>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3956716" y="1524000"/>
            <a:ext cx="464935" cy="2933495"/>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OOKING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3" name="TextBox 12"/>
          <p:cNvSpPr txBox="1"/>
          <p:nvPr/>
        </p:nvSpPr>
        <p:spPr>
          <a:xfrm>
            <a:off x="48690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IND</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2" name="TextBox 11"/>
          <p:cNvSpPr txBox="1"/>
          <p:nvPr/>
        </p:nvSpPr>
        <p:spPr>
          <a:xfrm>
            <a:off x="5554865" y="1524000"/>
            <a:ext cx="402674" cy="336213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XPOSING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4" name="TextBox 13"/>
          <p:cNvSpPr txBox="1"/>
          <p:nvPr/>
        </p:nvSpPr>
        <p:spPr>
          <a:xfrm>
            <a:off x="6858000" y="2057400"/>
            <a:ext cx="18288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dirty="0" smtClean="0"/>
              <a:t>HEBREWS 10:36-39</a:t>
            </a:r>
            <a:endParaRPr lang="en-US" sz="2000" dirty="0"/>
          </a:p>
        </p:txBody>
      </p:sp>
      <p:sp>
        <p:nvSpPr>
          <p:cNvPr id="15" name="TextBox 14"/>
          <p:cNvSpPr txBox="1"/>
          <p:nvPr/>
        </p:nvSpPr>
        <p:spPr>
          <a:xfrm>
            <a:off x="6088265" y="1524000"/>
            <a:ext cx="402674" cy="3829253"/>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NDURANCE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6" name="TextBox 15"/>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3956716" y="1524000"/>
            <a:ext cx="464935" cy="2933495"/>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OOKING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3" name="TextBox 12"/>
          <p:cNvSpPr txBox="1"/>
          <p:nvPr/>
        </p:nvSpPr>
        <p:spPr>
          <a:xfrm>
            <a:off x="4876800"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IND</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2" name="TextBox 11"/>
          <p:cNvSpPr txBox="1"/>
          <p:nvPr/>
        </p:nvSpPr>
        <p:spPr>
          <a:xfrm>
            <a:off x="5562600" y="1524000"/>
            <a:ext cx="402674" cy="336213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XPOSING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5" name="TextBox 14"/>
          <p:cNvSpPr txBox="1"/>
          <p:nvPr/>
        </p:nvSpPr>
        <p:spPr>
          <a:xfrm>
            <a:off x="6088265" y="1524000"/>
            <a:ext cx="402674" cy="3829253"/>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NDURANCE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6" name="TextBox 15"/>
          <p:cNvSpPr txBox="1"/>
          <p:nvPr/>
        </p:nvSpPr>
        <p:spPr>
          <a:xfrm>
            <a:off x="65454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IME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7" name="TextBox 16"/>
          <p:cNvSpPr txBox="1"/>
          <p:nvPr/>
        </p:nvSpPr>
        <p:spPr>
          <a:xfrm>
            <a:off x="7239000" y="1828800"/>
            <a:ext cx="1600200" cy="830997"/>
          </a:xfrm>
          <a:prstGeom prst="rect">
            <a:avLst/>
          </a:prstGeom>
        </p:spPr>
        <p:style>
          <a:lnRef idx="1">
            <a:schemeClr val="accent6"/>
          </a:lnRef>
          <a:fillRef idx="2">
            <a:schemeClr val="accent6"/>
          </a:fillRef>
          <a:effectRef idx="1">
            <a:schemeClr val="accent6"/>
          </a:effectRef>
          <a:fontRef idx="minor">
            <a:schemeClr val="dk1"/>
          </a:fontRef>
        </p:style>
        <p:txBody>
          <a:bodyPr wrap="none" rtlCol="0">
            <a:prstTxWarp prst="textDoubleWave1">
              <a:avLst/>
            </a:prstTxWarp>
            <a:spAutoFit/>
          </a:bodyPr>
          <a:lstStyle/>
          <a:p>
            <a:pPr algn="ctr"/>
            <a:r>
              <a:rPr lang="en-US" sz="2400" dirty="0" smtClean="0"/>
              <a:t>TO BE</a:t>
            </a:r>
          </a:p>
          <a:p>
            <a:pPr algn="ctr"/>
            <a:r>
              <a:rPr lang="en-US" sz="2400" dirty="0" smtClean="0"/>
              <a:t>HOLY</a:t>
            </a:r>
            <a:endParaRPr lang="en-US" sz="2400" dirty="0"/>
          </a:p>
        </p:txBody>
      </p:sp>
      <p:sp>
        <p:nvSpPr>
          <p:cNvPr id="18" name="TextBox 17"/>
          <p:cNvSpPr txBox="1"/>
          <p:nvPr/>
        </p:nvSpPr>
        <p:spPr>
          <a:xfrm>
            <a:off x="7162800" y="2819400"/>
            <a:ext cx="1783245" cy="400110"/>
          </a:xfrm>
          <a:prstGeom prst="rect">
            <a:avLst/>
          </a:prstGeom>
          <a:noFill/>
        </p:spPr>
        <p:txBody>
          <a:bodyPr wrap="none" rtlCol="0">
            <a:spAutoFit/>
          </a:bodyPr>
          <a:lstStyle/>
          <a:p>
            <a:r>
              <a:rPr lang="en-US" sz="2000" dirty="0" smtClean="0"/>
              <a:t>1 Peter 1:13-17</a:t>
            </a:r>
            <a:endParaRPr lang="en-US" sz="2000" dirty="0"/>
          </a:p>
        </p:txBody>
      </p:sp>
      <p:sp>
        <p:nvSpPr>
          <p:cNvPr id="20" name="TextBox 19"/>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3956716" y="1524000"/>
            <a:ext cx="464935" cy="2933495"/>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OOKING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3" name="TextBox 12"/>
          <p:cNvSpPr txBox="1"/>
          <p:nvPr/>
        </p:nvSpPr>
        <p:spPr>
          <a:xfrm>
            <a:off x="48690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IND</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2" name="TextBox 11"/>
          <p:cNvSpPr txBox="1"/>
          <p:nvPr/>
        </p:nvSpPr>
        <p:spPr>
          <a:xfrm>
            <a:off x="5554865" y="1524000"/>
            <a:ext cx="402674" cy="336213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XPOSING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5" name="TextBox 14"/>
          <p:cNvSpPr txBox="1"/>
          <p:nvPr/>
        </p:nvSpPr>
        <p:spPr>
          <a:xfrm>
            <a:off x="6088265" y="1524000"/>
            <a:ext cx="402674" cy="3829253"/>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NDURANCE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6" name="TextBox 15"/>
          <p:cNvSpPr txBox="1"/>
          <p:nvPr/>
        </p:nvSpPr>
        <p:spPr>
          <a:xfrm>
            <a:off x="65454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IME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9" name="TextBox 18"/>
          <p:cNvSpPr txBox="1"/>
          <p:nvPr/>
        </p:nvSpPr>
        <p:spPr>
          <a:xfrm>
            <a:off x="6926465" y="1524000"/>
            <a:ext cx="402674" cy="4763484"/>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NTERCEDING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21" name="TextBox 20"/>
          <p:cNvSpPr txBox="1"/>
          <p:nvPr/>
        </p:nvSpPr>
        <p:spPr>
          <a:xfrm>
            <a:off x="7543800" y="2590800"/>
            <a:ext cx="1176732" cy="40011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000" dirty="0" smtClean="0"/>
              <a:t>1 Tim. 2:1</a:t>
            </a:r>
            <a:endParaRPr lang="en-US" sz="2000" dirty="0"/>
          </a:p>
        </p:txBody>
      </p:sp>
      <p:sp>
        <p:nvSpPr>
          <p:cNvPr id="22" name="TextBox 21"/>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3956716" y="1524000"/>
            <a:ext cx="464935" cy="2933495"/>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OOKING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3" name="TextBox 12"/>
          <p:cNvSpPr txBox="1"/>
          <p:nvPr/>
        </p:nvSpPr>
        <p:spPr>
          <a:xfrm>
            <a:off x="48690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IND</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2" name="TextBox 11"/>
          <p:cNvSpPr txBox="1"/>
          <p:nvPr/>
        </p:nvSpPr>
        <p:spPr>
          <a:xfrm>
            <a:off x="5554865" y="1524000"/>
            <a:ext cx="402674" cy="336213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XPOSING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5" name="TextBox 14"/>
          <p:cNvSpPr txBox="1"/>
          <p:nvPr/>
        </p:nvSpPr>
        <p:spPr>
          <a:xfrm>
            <a:off x="6088265" y="1524000"/>
            <a:ext cx="402674" cy="3829253"/>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NDURANCE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6" name="TextBox 15"/>
          <p:cNvSpPr txBox="1"/>
          <p:nvPr/>
        </p:nvSpPr>
        <p:spPr>
          <a:xfrm>
            <a:off x="65454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IME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9" name="TextBox 18"/>
          <p:cNvSpPr txBox="1"/>
          <p:nvPr/>
        </p:nvSpPr>
        <p:spPr>
          <a:xfrm>
            <a:off x="6926465" y="1524000"/>
            <a:ext cx="402674" cy="4763484"/>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NTERCEDING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20" name="TextBox 19"/>
          <p:cNvSpPr txBox="1"/>
          <p:nvPr/>
        </p:nvSpPr>
        <p:spPr>
          <a:xfrm>
            <a:off x="7383665" y="1524000"/>
            <a:ext cx="402674" cy="1026563"/>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OW</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7" name="TextBox 16"/>
          <p:cNvSpPr txBox="1"/>
          <p:nvPr/>
        </p:nvSpPr>
        <p:spPr>
          <a:xfrm>
            <a:off x="7543800" y="2590800"/>
            <a:ext cx="110895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2 Cor. 6:2</a:t>
            </a:r>
            <a:endParaRPr lang="en-US" dirty="0"/>
          </a:p>
        </p:txBody>
      </p:sp>
      <p:sp>
        <p:nvSpPr>
          <p:cNvPr id="18" name="TextBox 17"/>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3956716" y="1524000"/>
            <a:ext cx="464935" cy="2933495"/>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OOKING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3" name="TextBox 12"/>
          <p:cNvSpPr txBox="1"/>
          <p:nvPr/>
        </p:nvSpPr>
        <p:spPr>
          <a:xfrm>
            <a:off x="48690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IND</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2" name="TextBox 11"/>
          <p:cNvSpPr txBox="1"/>
          <p:nvPr/>
        </p:nvSpPr>
        <p:spPr>
          <a:xfrm>
            <a:off x="5554865" y="1524000"/>
            <a:ext cx="402674" cy="336213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XPOSING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5" name="TextBox 14"/>
          <p:cNvSpPr txBox="1"/>
          <p:nvPr/>
        </p:nvSpPr>
        <p:spPr>
          <a:xfrm>
            <a:off x="6088265" y="1524000"/>
            <a:ext cx="402674" cy="3829253"/>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NDURANCE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6" name="TextBox 15"/>
          <p:cNvSpPr txBox="1"/>
          <p:nvPr/>
        </p:nvSpPr>
        <p:spPr>
          <a:xfrm>
            <a:off x="65454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IME</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9" name="TextBox 18"/>
          <p:cNvSpPr txBox="1"/>
          <p:nvPr/>
        </p:nvSpPr>
        <p:spPr>
          <a:xfrm>
            <a:off x="6926465" y="1524000"/>
            <a:ext cx="402674" cy="4763484"/>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NTERCEDING</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20" name="TextBox 19"/>
          <p:cNvSpPr txBox="1"/>
          <p:nvPr/>
        </p:nvSpPr>
        <p:spPr>
          <a:xfrm>
            <a:off x="7383665" y="1524000"/>
            <a:ext cx="402674" cy="1026563"/>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OW</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8" name="TextBox 17"/>
          <p:cNvSpPr txBox="1"/>
          <p:nvPr/>
        </p:nvSpPr>
        <p:spPr>
          <a:xfrm>
            <a:off x="7993265" y="1524000"/>
            <a:ext cx="402674" cy="55944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O</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t>18  And Jesus came and spoke to them, saying, "All authority has been given to Me in heaven and on earth.</a:t>
            </a:r>
          </a:p>
          <a:p>
            <a:pPr>
              <a:buNone/>
            </a:pPr>
            <a:r>
              <a:rPr lang="en-US" dirty="0" smtClean="0"/>
              <a:t>19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 </a:t>
            </a:r>
            <a:r>
              <a:rPr lang="en-US" dirty="0" smtClean="0"/>
              <a:t>therefore and make disciples of all the nations, baptizing them in the name of the Father and of the Son and of the Holy Spirit,</a:t>
            </a:r>
          </a:p>
          <a:p>
            <a:pPr>
              <a:buNone/>
            </a:pPr>
            <a:r>
              <a:rPr lang="en-US" dirty="0" smtClean="0"/>
              <a:t>20  "teaching them to observe all things that I have commanded you; and lo, I am with you always, even to the end of the age." Amen.</a:t>
            </a:r>
            <a:endParaRPr lang="en-US" dirty="0"/>
          </a:p>
        </p:txBody>
      </p:sp>
      <p:sp>
        <p:nvSpPr>
          <p:cNvPr id="2" name="Title 1"/>
          <p:cNvSpPr>
            <a:spLocks noGrp="1"/>
          </p:cNvSpPr>
          <p:nvPr>
            <p:ph type="title"/>
          </p:nvPr>
        </p:nvSpPr>
        <p:spPr/>
        <p:txBody>
          <a:bodyPr>
            <a:prstTxWarp prst="textPlain">
              <a:avLst/>
            </a:prstTxWarp>
          </a:bodyPr>
          <a:lstStyle/>
          <a:p>
            <a:r>
              <a:rPr lang="en-US" dirty="0" smtClean="0">
                <a:effectLst>
                  <a:outerShdw blurRad="50800" dist="38100" dir="2700000" algn="tl" rotWithShape="0">
                    <a:prstClr val="black">
                      <a:alpha val="40000"/>
                    </a:prstClr>
                  </a:outerShdw>
                </a:effectLst>
              </a:rPr>
              <a:t>Matthew 28:18-20</a:t>
            </a:r>
            <a:endParaRPr lang="en-US" dirty="0">
              <a:effectLst>
                <a:outerShdw blurRad="50800" dist="38100" dir="2700000" algn="tl" rotWithShape="0">
                  <a:prstClr val="black">
                    <a:alpha val="40000"/>
                  </a:prstClr>
                </a:outerShdw>
              </a:effectLst>
            </a:endParaRP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p:cNvSpPr/>
          <p:nvPr/>
        </p:nvSpPr>
        <p:spPr>
          <a:xfrm>
            <a:off x="2286000" y="2828836"/>
            <a:ext cx="5334000" cy="1938992"/>
          </a:xfrm>
          <a:prstGeom prst="rect">
            <a:avLst/>
          </a:prstGeom>
        </p:spPr>
        <p:txBody>
          <a:bodyPr wrap="square">
            <a:spAutoFit/>
          </a:bodyPr>
          <a:lstStyle/>
          <a:p>
            <a:r>
              <a:rPr lang="en-US" sz="2400" dirty="0" smtClean="0"/>
              <a:t>“not forsaking the assembling of ourselves together, as is the manner of some, but exhorting one another, and so much the more as you see the Day approaching” (Heb. 10:25)</a:t>
            </a:r>
            <a:endParaRPr lang="en-US" sz="2400" dirty="0"/>
          </a:p>
        </p:txBody>
      </p:sp>
      <p:sp>
        <p:nvSpPr>
          <p:cNvPr id="6" name="TextBox 5"/>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295400"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spc="-300" dirty="0">
              <a:latin typeface="Berlin Sans FB" pitchFamily="34" charset="0"/>
            </a:endParaRPr>
          </a:p>
        </p:txBody>
      </p:sp>
      <p:sp>
        <p:nvSpPr>
          <p:cNvPr id="6" name="TextBox 5"/>
          <p:cNvSpPr txBox="1"/>
          <p:nvPr/>
        </p:nvSpPr>
        <p:spPr>
          <a:xfrm>
            <a:off x="2971800" y="2057400"/>
            <a:ext cx="5257800" cy="4708981"/>
          </a:xfrm>
          <a:prstGeom prst="rect">
            <a:avLst/>
          </a:prstGeom>
          <a:noFill/>
        </p:spPr>
        <p:txBody>
          <a:bodyPr wrap="square" rtlCol="0">
            <a:spAutoFit/>
          </a:bodyPr>
          <a:lstStyle/>
          <a:p>
            <a:r>
              <a:rPr lang="en-US" sz="2000" b="1" dirty="0" smtClean="0"/>
              <a:t>We gather for the great gathering!</a:t>
            </a:r>
          </a:p>
          <a:p>
            <a:pPr marL="800100" lvl="1" indent="-342900">
              <a:buFont typeface="Arial" pitchFamily="34" charset="0"/>
              <a:buChar char="•"/>
            </a:pPr>
            <a:r>
              <a:rPr lang="en-US" sz="2000" dirty="0" smtClean="0"/>
              <a:t>“Immediately therefore I sent to thee; and thou hast well done that thou art come. Now therefore are we all here present before God, to hear all things that are commanded thee of God” (Acts 10:33)</a:t>
            </a:r>
          </a:p>
          <a:p>
            <a:pPr marL="800100" lvl="1" indent="-342900">
              <a:buFont typeface="Arial" pitchFamily="34" charset="0"/>
              <a:buChar char="•"/>
            </a:pPr>
            <a:r>
              <a:rPr lang="en-US" sz="2000" dirty="0" smtClean="0"/>
              <a:t>“There were many lamps in the upper room where they were gathered together” (Acts 20:8)</a:t>
            </a:r>
          </a:p>
          <a:p>
            <a:pPr marL="800100" lvl="1" indent="-342900">
              <a:buFont typeface="Arial" pitchFamily="34" charset="0"/>
              <a:buChar char="•"/>
            </a:pPr>
            <a:r>
              <a:rPr lang="en-US" sz="2000" dirty="0" smtClean="0"/>
              <a:t>“Now, brethren, concerning the coming of our Lord Jesus Christ and our gathering together to Him, we ask you” (2 Thess. 2:1)</a:t>
            </a:r>
          </a:p>
          <a:p>
            <a:pPr marL="800100" lvl="1" indent="-342900">
              <a:buFont typeface="Arial" pitchFamily="34" charset="0"/>
              <a:buChar char="•"/>
            </a:pPr>
            <a:endParaRPr lang="en-US" sz="2000" dirty="0"/>
          </a:p>
        </p:txBody>
      </p:sp>
      <p:sp>
        <p:nvSpPr>
          <p:cNvPr id="7" name="TextBox 6"/>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6" name="TextBox 5"/>
          <p:cNvSpPr txBox="1"/>
          <p:nvPr/>
        </p:nvSpPr>
        <p:spPr>
          <a:xfrm>
            <a:off x="2971800" y="2057400"/>
            <a:ext cx="5257800" cy="1631216"/>
          </a:xfrm>
          <a:prstGeom prst="rect">
            <a:avLst/>
          </a:prstGeom>
          <a:noFill/>
        </p:spPr>
        <p:txBody>
          <a:bodyPr wrap="square" rtlCol="0">
            <a:spAutoFit/>
          </a:bodyPr>
          <a:lstStyle/>
          <a:p>
            <a:pPr marL="342900" indent="-342900">
              <a:buFont typeface="Arial" pitchFamily="34" charset="0"/>
              <a:buChar char="•"/>
            </a:pPr>
            <a:r>
              <a:rPr lang="en-US" sz="2000" dirty="0" smtClean="0"/>
              <a:t>To grow in the grace and knowledge of God (2 Pet. 3:18)</a:t>
            </a:r>
          </a:p>
          <a:p>
            <a:pPr marL="342900" indent="-342900">
              <a:buFont typeface="Arial" pitchFamily="34" charset="0"/>
              <a:buChar char="•"/>
            </a:pPr>
            <a:r>
              <a:rPr lang="en-US" sz="2000" dirty="0" smtClean="0"/>
              <a:t>To do good (Gal. 6:10)</a:t>
            </a:r>
          </a:p>
          <a:p>
            <a:pPr marL="342900" indent="-342900">
              <a:buFont typeface="Arial" pitchFamily="34" charset="0"/>
              <a:buChar char="•"/>
            </a:pPr>
            <a:r>
              <a:rPr lang="en-US" sz="2000" dirty="0" smtClean="0"/>
              <a:t>To invite the lost to come and see </a:t>
            </a:r>
            <a:r>
              <a:rPr lang="en-US" sz="2000" dirty="0" smtClean="0"/>
              <a:t/>
            </a:r>
            <a:br>
              <a:rPr lang="en-US" sz="2000" dirty="0" smtClean="0"/>
            </a:br>
            <a:r>
              <a:rPr lang="en-US" sz="2000" dirty="0" smtClean="0"/>
              <a:t>(</a:t>
            </a:r>
            <a:r>
              <a:rPr lang="en-US" sz="2000" dirty="0" smtClean="0"/>
              <a:t>Jn. 1:46; 4:29)</a:t>
            </a:r>
            <a:endParaRPr lang="en-US" sz="2000" dirty="0"/>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6" name="TextBox 5"/>
          <p:cNvSpPr txBox="1"/>
          <p:nvPr/>
        </p:nvSpPr>
        <p:spPr>
          <a:xfrm>
            <a:off x="3581400" y="2057400"/>
            <a:ext cx="4648200" cy="2246769"/>
          </a:xfrm>
          <a:prstGeom prst="rect">
            <a:avLst/>
          </a:prstGeom>
          <a:noFill/>
        </p:spPr>
        <p:txBody>
          <a:bodyPr wrap="square" rtlCol="0">
            <a:spAutoFit/>
          </a:bodyPr>
          <a:lstStyle/>
          <a:p>
            <a:pPr marL="342900" indent="-342900">
              <a:buFont typeface="Arial" pitchFamily="34" charset="0"/>
              <a:buChar char="•"/>
            </a:pPr>
            <a:r>
              <a:rPr lang="en-US" sz="2000" dirty="0" smtClean="0"/>
              <a:t>The saving power of the gospel is displayed</a:t>
            </a:r>
          </a:p>
          <a:p>
            <a:pPr marL="800100" lvl="1" indent="-342900">
              <a:buFont typeface="Arial" pitchFamily="34" charset="0"/>
              <a:buChar char="•"/>
            </a:pPr>
            <a:r>
              <a:rPr lang="en-US" sz="2000" dirty="0" smtClean="0"/>
              <a:t>“For I am not ashamed of the gospel of Christ, for it is the power of God to salvation for everyone who believes, for the Jew first and also for the Greek” (Rom. 1:16)</a:t>
            </a: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6" name="TextBox 5"/>
          <p:cNvSpPr txBox="1"/>
          <p:nvPr/>
        </p:nvSpPr>
        <p:spPr>
          <a:xfrm>
            <a:off x="4648200" y="2057400"/>
            <a:ext cx="3581400" cy="707886"/>
          </a:xfrm>
          <a:prstGeom prst="rect">
            <a:avLst/>
          </a:prstGeom>
          <a:noFill/>
        </p:spPr>
        <p:txBody>
          <a:bodyPr wrap="square" rtlCol="0">
            <a:spAutoFit/>
          </a:bodyPr>
          <a:lstStyle/>
          <a:p>
            <a:pPr marL="342900" indent="-342900">
              <a:buFont typeface="Arial" pitchFamily="34" charset="0"/>
              <a:buChar char="•"/>
            </a:pPr>
            <a:r>
              <a:rPr lang="en-US" sz="2000" dirty="0" smtClean="0"/>
              <a:t>Romans 10:12-17</a:t>
            </a:r>
          </a:p>
          <a:p>
            <a:pPr marL="342900" indent="-342900">
              <a:buFont typeface="Arial" pitchFamily="34" charset="0"/>
              <a:buChar char="•"/>
            </a:pPr>
            <a:r>
              <a:rPr lang="en-US" sz="2000" dirty="0" smtClean="0"/>
              <a:t>2 Timothy 4:2</a:t>
            </a: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881752"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6" name="TextBox 5"/>
          <p:cNvSpPr txBox="1"/>
          <p:nvPr/>
        </p:nvSpPr>
        <p:spPr>
          <a:xfrm>
            <a:off x="4876800" y="2057400"/>
            <a:ext cx="3352800" cy="4401205"/>
          </a:xfrm>
          <a:prstGeom prst="rect">
            <a:avLst/>
          </a:prstGeom>
          <a:noFill/>
        </p:spPr>
        <p:txBody>
          <a:bodyPr wrap="square" rtlCol="0">
            <a:spAutoFit/>
          </a:bodyPr>
          <a:lstStyle/>
          <a:p>
            <a:pPr marL="342900" indent="-342900">
              <a:buFont typeface="Arial" pitchFamily="34" charset="0"/>
              <a:buChar char="•"/>
            </a:pPr>
            <a:r>
              <a:rPr lang="en-US" sz="2000" dirty="0" smtClean="0"/>
              <a:t>“So now, brethren, I commend you to God and to the word of His grace, which is able to build you up and give you an inheritance among all those who are sanctified” (Acts 20:32)</a:t>
            </a:r>
          </a:p>
          <a:p>
            <a:pPr marL="342900" indent="-342900">
              <a:buFont typeface="Arial" pitchFamily="34" charset="0"/>
              <a:buChar char="•"/>
            </a:pPr>
            <a:r>
              <a:rPr lang="en-US" sz="2000" dirty="0" smtClean="0"/>
              <a:t>“Again, do you think that we excuse ourselves to you? We speak before God in Christ. But we do all things, beloved, for your edification” (2 Cor. 12:2)</a:t>
            </a: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6" name="TextBox 5"/>
          <p:cNvSpPr txBox="1"/>
          <p:nvPr/>
        </p:nvSpPr>
        <p:spPr>
          <a:xfrm>
            <a:off x="4876800" y="2057400"/>
            <a:ext cx="3352800" cy="2554545"/>
          </a:xfrm>
          <a:prstGeom prst="rect">
            <a:avLst/>
          </a:prstGeom>
          <a:noFill/>
        </p:spPr>
        <p:txBody>
          <a:bodyPr wrap="square" rtlCol="0">
            <a:spAutoFit/>
          </a:bodyPr>
          <a:lstStyle/>
          <a:p>
            <a:pPr marL="342900" indent="-342900">
              <a:buFont typeface="Arial" pitchFamily="34" charset="0"/>
              <a:buChar char="•"/>
            </a:pPr>
            <a:r>
              <a:rPr lang="en-US" sz="2000" dirty="0" smtClean="0"/>
              <a:t>A gospel meeting provides us opportunity to look at Jesus our King (Heb. 12:12)</a:t>
            </a:r>
          </a:p>
          <a:p>
            <a:pPr marL="800100" lvl="1" indent="-342900">
              <a:buFont typeface="Arial" pitchFamily="34" charset="0"/>
              <a:buChar char="•"/>
            </a:pPr>
            <a:r>
              <a:rPr lang="en-US" sz="2000" dirty="0" smtClean="0"/>
              <a:t>What He did</a:t>
            </a:r>
          </a:p>
          <a:p>
            <a:pPr marL="800100" lvl="1" indent="-342900">
              <a:buFont typeface="Arial" pitchFamily="34" charset="0"/>
              <a:buChar char="•"/>
            </a:pPr>
            <a:r>
              <a:rPr lang="en-US" sz="2000" dirty="0" smtClean="0"/>
              <a:t>What He taught</a:t>
            </a:r>
          </a:p>
          <a:p>
            <a:pPr marL="800100" lvl="1" indent="-342900">
              <a:buFont typeface="Arial" pitchFamily="34" charset="0"/>
              <a:buChar char="•"/>
            </a:pPr>
            <a:r>
              <a:rPr lang="en-US" sz="2000" dirty="0" smtClean="0"/>
              <a:t>How He handled various situations</a:t>
            </a: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3956716" y="1524000"/>
            <a:ext cx="464935" cy="2933495"/>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OOKING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2" name="Rectangle 11"/>
          <p:cNvSpPr/>
          <p:nvPr/>
        </p:nvSpPr>
        <p:spPr>
          <a:xfrm>
            <a:off x="5334000" y="4724400"/>
            <a:ext cx="3276600" cy="1323439"/>
          </a:xfrm>
          <a:prstGeom prst="rec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000" dirty="0" smtClean="0"/>
              <a:t>“He who says he abides in Him ought himself also to walk just as He walked” </a:t>
            </a:r>
            <a:br>
              <a:rPr lang="en-US" sz="2000" dirty="0" smtClean="0"/>
            </a:br>
            <a:r>
              <a:rPr lang="en-US" sz="2000" dirty="0" smtClean="0"/>
              <a:t>(1 Jn. 2:6)</a:t>
            </a:r>
            <a:endParaRPr lang="en-US" sz="2000" dirty="0"/>
          </a:p>
        </p:txBody>
      </p:sp>
      <p:sp>
        <p:nvSpPr>
          <p:cNvPr id="13" name="Rounded Rectangle 12"/>
          <p:cNvSpPr/>
          <p:nvPr/>
        </p:nvSpPr>
        <p:spPr>
          <a:xfrm>
            <a:off x="4038600" y="2590800"/>
            <a:ext cx="381000" cy="1828800"/>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86200" y="2479220"/>
            <a:ext cx="464935" cy="1493679"/>
          </a:xfrm>
          <a:prstGeom prst="rect">
            <a:avLst/>
          </a:prstGeom>
          <a:noFill/>
        </p:spPr>
        <p:txBody>
          <a:bodyPr vert="wordArtVert" wrap="none" rtlCol="0">
            <a:spAutoFit/>
          </a:bodyPr>
          <a:lstStyle/>
          <a:p>
            <a:pPr>
              <a:lnSpc>
                <a:spcPts val="1700"/>
              </a:lnSpc>
            </a:pPr>
            <a:r>
              <a:rPr lang="en-U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KIN</a:t>
            </a:r>
            <a:endPar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6" name="TextBox 15"/>
          <p:cNvSpPr txBox="1"/>
          <p:nvPr/>
        </p:nvSpPr>
        <p:spPr>
          <a:xfrm>
            <a:off x="3886200" y="3886200"/>
            <a:ext cx="464935" cy="559449"/>
          </a:xfrm>
          <a:prstGeom prst="rect">
            <a:avLst/>
          </a:prstGeom>
          <a:noFill/>
        </p:spPr>
        <p:txBody>
          <a:bodyPr vert="wordArtVert" wrap="none" rtlCol="0">
            <a:spAutoFit/>
          </a:bodyPr>
          <a:lstStyle/>
          <a:p>
            <a:pPr>
              <a:lnSpc>
                <a:spcPts val="1700"/>
              </a:lnSpc>
            </a:pPr>
            <a:r>
              <a:rPr lang="en-U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Berlin Sans FB" pitchFamily="34" charset="0"/>
              </a:rPr>
              <a:t>G</a:t>
            </a:r>
            <a:endPar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7" name="TextBox 16"/>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0" fill="hold"/>
                                        <p:tgtEl>
                                          <p:spTgt spid="13"/>
                                        </p:tgtEl>
                                        <p:attrNameLst>
                                          <p:attrName>ppt_w</p:attrName>
                                        </p:attrNameLst>
                                      </p:cBhvr>
                                      <p:tavLst>
                                        <p:tav tm="0" fmla="#ppt_w*sin(2.5*pi*$)">
                                          <p:val>
                                            <p:fltVal val="0"/>
                                          </p:val>
                                        </p:tav>
                                        <p:tav tm="100000">
                                          <p:val>
                                            <p:fltVal val="1"/>
                                          </p:val>
                                        </p:tav>
                                      </p:tavLst>
                                    </p:anim>
                                    <p:anim calcmode="lin" valueType="num">
                                      <p:cBhvr>
                                        <p:cTn id="13" dur="50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5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ppt_w</p:attrName>
                                        </p:attrNameLst>
                                      </p:cBhvr>
                                      <p:tavLst>
                                        <p:tav tm="0" fmla="#ppt_w*sin(2.5*pi*$)">
                                          <p:val>
                                            <p:fltVal val="0"/>
                                          </p:val>
                                        </p:tav>
                                        <p:tav tm="100000">
                                          <p:val>
                                            <p:fltVal val="1"/>
                                          </p:val>
                                        </p:tav>
                                      </p:tavLst>
                                    </p:anim>
                                    <p:anim calcmode="lin" valueType="num">
                                      <p:cBhvr>
                                        <p:cTn id="19" dur="2000" fill="hold"/>
                                        <p:tgtEl>
                                          <p:spTgt spid="15"/>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anim calcmode="lin" valueType="num">
                                      <p:cBhvr>
                                        <p:cTn id="23" dur="2000" fill="hold"/>
                                        <p:tgtEl>
                                          <p:spTgt spid="16"/>
                                        </p:tgtEl>
                                        <p:attrNameLst>
                                          <p:attrName>ppt_w</p:attrName>
                                        </p:attrNameLst>
                                      </p:cBhvr>
                                      <p:tavLst>
                                        <p:tav tm="0" fmla="#ppt_w*sin(2.5*pi*$)">
                                          <p:val>
                                            <p:fltVal val="0"/>
                                          </p:val>
                                        </p:tav>
                                        <p:tav tm="100000">
                                          <p:val>
                                            <p:fltVal val="1"/>
                                          </p:val>
                                        </p:tav>
                                      </p:tavLst>
                                    </p:anim>
                                    <p:anim calcmode="lin" valueType="num">
                                      <p:cBhvr>
                                        <p:cTn id="24" dur="2000" fill="hold"/>
                                        <p:tgtEl>
                                          <p:spTgt spid="16"/>
                                        </p:tgtEl>
                                        <p:attrNameLst>
                                          <p:attrName>ppt_h</p:attrName>
                                        </p:attrNameLst>
                                      </p:cBhvr>
                                      <p:tavLst>
                                        <p:tav tm="0">
                                          <p:val>
                                            <p:strVal val="#ppt_h"/>
                                          </p:val>
                                        </p:tav>
                                        <p:tav tm="100000">
                                          <p:val>
                                            <p:strVal val="#ppt_h"/>
                                          </p:val>
                                        </p:tav>
                                      </p:tavLst>
                                    </p:anim>
                                  </p:childTnLst>
                                </p:cTn>
                              </p:par>
                            </p:childTnLst>
                          </p:cTn>
                        </p:par>
                        <p:par>
                          <p:cTn id="25" fill="hold">
                            <p:stCondLst>
                              <p:cond delay="7400"/>
                            </p:stCondLst>
                            <p:childTnLst>
                              <p:par>
                                <p:cTn id="26" presetID="45" presetClass="exit" presetSubtype="0" fill="hold" grpId="1" nodeType="afterEffect">
                                  <p:stCondLst>
                                    <p:cond delay="0"/>
                                  </p:stCondLst>
                                  <p:iterate type="lt">
                                    <p:tmPct val="10000"/>
                                  </p:iterate>
                                  <p:childTnLst>
                                    <p:animEffect transition="out" filter="fade">
                                      <p:cBhvr>
                                        <p:cTn id="27" dur="2000"/>
                                        <p:tgtEl>
                                          <p:spTgt spid="15"/>
                                        </p:tgtEl>
                                      </p:cBhvr>
                                    </p:animEffect>
                                    <p:anim calcmode="lin" valueType="num">
                                      <p:cBhvr>
                                        <p:cTn id="28" dur="2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9" dur="2000"/>
                                        <p:tgtEl>
                                          <p:spTgt spid="15"/>
                                        </p:tgtEl>
                                        <p:attrNameLst>
                                          <p:attrName>ppt_h</p:attrName>
                                        </p:attrNameLst>
                                      </p:cBhvr>
                                      <p:tavLst>
                                        <p:tav tm="0">
                                          <p:val>
                                            <p:strVal val="ppt_h"/>
                                          </p:val>
                                        </p:tav>
                                        <p:tav tm="100000">
                                          <p:val>
                                            <p:strVal val="ppt_h"/>
                                          </p:val>
                                        </p:tav>
                                      </p:tavLst>
                                    </p:anim>
                                    <p:set>
                                      <p:cBhvr>
                                        <p:cTn id="30" dur="1" fill="hold">
                                          <p:stCondLst>
                                            <p:cond delay="1999"/>
                                          </p:stCondLst>
                                        </p:cTn>
                                        <p:tgtEl>
                                          <p:spTgt spid="15"/>
                                        </p:tgtEl>
                                        <p:attrNameLst>
                                          <p:attrName>style.visibility</p:attrName>
                                        </p:attrNameLst>
                                      </p:cBhvr>
                                      <p:to>
                                        <p:strVal val="hidden"/>
                                      </p:to>
                                    </p:set>
                                  </p:childTnLst>
                                </p:cTn>
                              </p:par>
                              <p:par>
                                <p:cTn id="31" presetID="45" presetClass="exit" presetSubtype="0" fill="hold" grpId="1" nodeType="withEffect">
                                  <p:stCondLst>
                                    <p:cond delay="0"/>
                                  </p:stCondLst>
                                  <p:iterate type="lt">
                                    <p:tmPct val="10000"/>
                                  </p:iterate>
                                  <p:childTnLst>
                                    <p:animEffect transition="out" filter="fade">
                                      <p:cBhvr>
                                        <p:cTn id="32" dur="2000"/>
                                        <p:tgtEl>
                                          <p:spTgt spid="16"/>
                                        </p:tgtEl>
                                      </p:cBhvr>
                                    </p:animEffect>
                                    <p:anim calcmode="lin" valueType="num">
                                      <p:cBhvr>
                                        <p:cTn id="33"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4" dur="2000"/>
                                        <p:tgtEl>
                                          <p:spTgt spid="16"/>
                                        </p:tgtEl>
                                        <p:attrNameLst>
                                          <p:attrName>ppt_h</p:attrName>
                                        </p:attrNameLst>
                                      </p:cBhvr>
                                      <p:tavLst>
                                        <p:tav tm="0">
                                          <p:val>
                                            <p:strVal val="ppt_h"/>
                                          </p:val>
                                        </p:tav>
                                        <p:tav tm="100000">
                                          <p:val>
                                            <p:strVal val="ppt_h"/>
                                          </p:val>
                                        </p:tav>
                                      </p:tavLst>
                                    </p:anim>
                                    <p:set>
                                      <p:cBhvr>
                                        <p:cTn id="35" dur="1" fill="hold">
                                          <p:stCondLst>
                                            <p:cond delay="19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1000" fill="hold"/>
                                        <p:tgtEl>
                                          <p:spTgt spid="12"/>
                                        </p:tgtEl>
                                        <p:attrNameLst>
                                          <p:attrName>ppt_w</p:attrName>
                                        </p:attrNameLst>
                                      </p:cBhvr>
                                      <p:tavLst>
                                        <p:tav tm="0">
                                          <p:val>
                                            <p:strVal val="#ppt_w+.3"/>
                                          </p:val>
                                        </p:tav>
                                        <p:tav tm="100000">
                                          <p:val>
                                            <p:strVal val="#ppt_w"/>
                                          </p:val>
                                        </p:tav>
                                      </p:tavLst>
                                    </p:anim>
                                    <p:anim calcmode="lin" valueType="num">
                                      <p:cBhvr>
                                        <p:cTn id="53" dur="1000" fill="hold"/>
                                        <p:tgtEl>
                                          <p:spTgt spid="12"/>
                                        </p:tgtEl>
                                        <p:attrNameLst>
                                          <p:attrName>ppt_h</p:attrName>
                                        </p:attrNameLst>
                                      </p:cBhvr>
                                      <p:tavLst>
                                        <p:tav tm="0">
                                          <p:val>
                                            <p:strVal val="#ppt_h"/>
                                          </p:val>
                                        </p:tav>
                                        <p:tav tm="100000">
                                          <p:val>
                                            <p:strVal val="#ppt_h"/>
                                          </p:val>
                                        </p:tav>
                                      </p:tavLst>
                                    </p:anim>
                                    <p:animEffect transition="in" filter="fade">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4"/>
      <p:bldP spid="11" grpId="0"/>
      <p:bldP spid="12" grpId="0" animBg="1"/>
      <p:bldP spid="13" grpId="0" animBg="1"/>
      <p:bldP spid="15" grpId="0"/>
      <p:bldP spid="15"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prstTxWarp prst="textPlai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GOSPEL MEETING</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357752" y="1524000"/>
            <a:ext cx="464935" cy="388054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ATHERING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6" name="TextBox 5"/>
          <p:cNvSpPr txBox="1"/>
          <p:nvPr/>
        </p:nvSpPr>
        <p:spPr>
          <a:xfrm>
            <a:off x="5715000" y="1905000"/>
            <a:ext cx="2971800" cy="4708981"/>
          </a:xfrm>
          <a:prstGeom prst="rect">
            <a:avLst/>
          </a:prstGeom>
          <a:noFill/>
        </p:spPr>
        <p:txBody>
          <a:bodyPr wrap="square" rtlCol="0">
            <a:spAutoFit/>
          </a:bodyPr>
          <a:lstStyle/>
          <a:p>
            <a:pPr marL="342900" indent="-342900">
              <a:buFont typeface="Arial" pitchFamily="34" charset="0"/>
              <a:buChar char="•"/>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Mind </a:t>
            </a:r>
            <a:r>
              <a:rPr lang="en-US" sz="2000" dirty="0" smtClean="0"/>
              <a:t>of the Lord (Rom. 11:4; Lev. 24:12)</a:t>
            </a:r>
          </a:p>
          <a:p>
            <a:pPr marL="342900" indent="-342900">
              <a:buFont typeface="Arial" pitchFamily="34" charset="0"/>
              <a:buChar char="•"/>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Mind </a:t>
            </a:r>
            <a:r>
              <a:rPr lang="en-US" sz="2000" dirty="0" smtClean="0"/>
              <a:t>of the Spirit (Rom. 8:5-8)</a:t>
            </a:r>
          </a:p>
          <a:p>
            <a:pPr marL="342900" indent="-342900">
              <a:buFont typeface="Arial" pitchFamily="34" charset="0"/>
              <a:buChar char="•"/>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Mind </a:t>
            </a:r>
            <a:r>
              <a:rPr lang="en-US" sz="2000" dirty="0" smtClean="0"/>
              <a:t>of Christ</a:t>
            </a:r>
            <a:r>
              <a:rPr lang="en-US" sz="2000" dirty="0"/>
              <a:t> </a:t>
            </a:r>
            <a:r>
              <a:rPr lang="en-US" sz="2000" dirty="0" smtClean="0"/>
              <a:t>(1 Cor. 2:16; Phil. 2:5; 1 Pet. </a:t>
            </a:r>
            <a:r>
              <a:rPr lang="en-US" sz="2000" dirty="0" smtClean="0"/>
              <a:t>4:1, 2)</a:t>
            </a:r>
            <a:endParaRPr lang="en-US" sz="2000" dirty="0" smtClean="0"/>
          </a:p>
          <a:p>
            <a:pPr marL="342900" indent="-342900">
              <a:buFont typeface="Arial" pitchFamily="34" charset="0"/>
              <a:buChar char="•"/>
            </a:pPr>
            <a:r>
              <a:rPr lang="en-US" sz="2000" dirty="0" smtClean="0"/>
              <a:t>Gird up the loins of your </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mind </a:t>
            </a:r>
            <a:r>
              <a:rPr lang="en-US" sz="2000" dirty="0" smtClean="0"/>
              <a:t>(1 Pet. 1:13)</a:t>
            </a:r>
          </a:p>
          <a:p>
            <a:pPr marL="342900" indent="-342900">
              <a:buFont typeface="Arial" pitchFamily="34" charset="0"/>
              <a:buChar char="•"/>
            </a:pPr>
            <a:r>
              <a:rPr lang="en-US" sz="2000" dirty="0" smtClean="0"/>
              <a:t>Sound </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mind </a:t>
            </a:r>
            <a:r>
              <a:rPr lang="en-US" sz="2000" dirty="0" smtClean="0"/>
              <a:t>(2 Tim. 1:7)</a:t>
            </a:r>
          </a:p>
          <a:p>
            <a:pPr marL="342900" indent="-342900">
              <a:buFont typeface="Arial" pitchFamily="34" charset="0"/>
              <a:buChar char="•"/>
            </a:pPr>
            <a:r>
              <a:rPr lang="en-US" sz="2000" dirty="0" smtClean="0"/>
              <a:t>Renewing your </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mind </a:t>
            </a:r>
            <a:r>
              <a:rPr lang="en-US" sz="2000" dirty="0" smtClean="0"/>
              <a:t>(Rom. 12:2)</a:t>
            </a:r>
          </a:p>
          <a:p>
            <a:pPr marL="342900" indent="-342900">
              <a:buFont typeface="Arial" pitchFamily="34" charset="0"/>
              <a:buChar char="•"/>
            </a:pPr>
            <a:r>
              <a:rPr lang="en-US" sz="2000" dirty="0" smtClean="0"/>
              <a:t>Try my </a:t>
            </a: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mind</a:t>
            </a:r>
            <a:r>
              <a:rPr lang="en-US" sz="2000" dirty="0" smtClean="0"/>
              <a:t>” </a:t>
            </a:r>
            <a:br>
              <a:rPr lang="en-US" sz="2000" dirty="0" smtClean="0"/>
            </a:br>
            <a:r>
              <a:rPr lang="en-US" sz="2000" dirty="0" smtClean="0"/>
              <a:t>(Ps. 26:2)</a:t>
            </a:r>
          </a:p>
        </p:txBody>
      </p:sp>
      <p:sp>
        <p:nvSpPr>
          <p:cNvPr id="8" name="TextBox 7"/>
          <p:cNvSpPr txBox="1"/>
          <p:nvPr/>
        </p:nvSpPr>
        <p:spPr>
          <a:xfrm>
            <a:off x="1905000"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PPORTUNITY</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7" name="TextBox 6"/>
          <p:cNvSpPr txBox="1"/>
          <p:nvPr/>
        </p:nvSpPr>
        <p:spPr>
          <a:xfrm>
            <a:off x="2438400" y="1524000"/>
            <a:ext cx="464935" cy="2459969"/>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AVING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9" name="TextBox 8"/>
          <p:cNvSpPr txBox="1"/>
          <p:nvPr/>
        </p:nvSpPr>
        <p:spPr>
          <a:xfrm>
            <a:off x="2941624" y="1524000"/>
            <a:ext cx="464935" cy="3880549"/>
          </a:xfrm>
          <a:prstGeom prst="rect">
            <a:avLst/>
          </a:prstGeom>
          <a:noFill/>
        </p:spPr>
        <p:txBody>
          <a:bodyPr vert="wordArtVert" wrap="none" rtlCol="0">
            <a:spAutoFit/>
          </a:bodyPr>
          <a:lstStyle/>
          <a:p>
            <a:pPr>
              <a:lnSpc>
                <a:spcPts val="1700"/>
              </a:lnSpc>
            </a:pP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REACHING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0" name="TextBox 9"/>
          <p:cNvSpPr txBox="1"/>
          <p:nvPr/>
        </p:nvSpPr>
        <p:spPr>
          <a:xfrm>
            <a:off x="3499516" y="1524000"/>
            <a:ext cx="464935" cy="4827604"/>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DIFICATION</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1" name="TextBox 10"/>
          <p:cNvSpPr txBox="1"/>
          <p:nvPr/>
        </p:nvSpPr>
        <p:spPr>
          <a:xfrm>
            <a:off x="3956716" y="1524000"/>
            <a:ext cx="464935" cy="2933495"/>
          </a:xfrm>
          <a:prstGeom prst="rect">
            <a:avLst/>
          </a:prstGeom>
          <a:noFill/>
        </p:spPr>
        <p:txBody>
          <a:bodyPr vert="wordArtVert" wrap="none" rtlCol="0">
            <a:spAutoFit/>
          </a:bodyPr>
          <a:lstStyle/>
          <a:p>
            <a:pPr>
              <a:lnSpc>
                <a:spcPts val="1700"/>
              </a:lnSpc>
            </a:pPr>
            <a:r>
              <a:rPr lang="en-US" sz="28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rPr>
              <a:t>OOKING</a:t>
            </a:r>
            <a:endParaRPr 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pitchFamily="34" charset="0"/>
            </a:endParaRPr>
          </a:p>
        </p:txBody>
      </p:sp>
      <p:sp>
        <p:nvSpPr>
          <p:cNvPr id="13" name="TextBox 12"/>
          <p:cNvSpPr txBox="1"/>
          <p:nvPr/>
        </p:nvSpPr>
        <p:spPr>
          <a:xfrm>
            <a:off x="4869065" y="1524000"/>
            <a:ext cx="402674" cy="1493679"/>
          </a:xfrm>
          <a:prstGeom prst="rect">
            <a:avLst/>
          </a:prstGeom>
          <a:noFill/>
        </p:spPr>
        <p:txBody>
          <a:bodyPr vert="wordArtVert"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ts val="1700"/>
              </a:lnSpc>
            </a:pP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rPr>
              <a:t>IND</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rlin Sans FB" pitchFamily="34" charset="0"/>
            </a:endParaRPr>
          </a:p>
        </p:txBody>
      </p:sp>
      <p:sp>
        <p:nvSpPr>
          <p:cNvPr id="12" name="TextBox 11"/>
          <p:cNvSpPr txBox="1"/>
          <p:nvPr/>
        </p:nvSpPr>
        <p:spPr>
          <a:xfrm>
            <a:off x="457200" y="1524000"/>
            <a:ext cx="402674" cy="4932312"/>
          </a:xfrm>
          <a:prstGeom prst="rect">
            <a:avLst/>
          </a:prstGeom>
          <a:noFill/>
        </p:spPr>
        <p:txBody>
          <a:bodyPr vert="wordArtVert" wrap="none" rtlCol="0">
            <a:spAutoFit/>
          </a:bodyPr>
          <a:lstStyle/>
          <a:p>
            <a:pPr>
              <a:lnSpc>
                <a:spcPts val="1700"/>
              </a:lnSpc>
            </a:pPr>
            <a:r>
              <a:rPr lang="en-US" sz="2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rPr>
              <a:t>SSEMBLING</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Bell Gothic Std Black"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1314</TotalTime>
  <Words>1361</Words>
  <Application>Microsoft Office PowerPoint</Application>
  <PresentationFormat>On-screen Show (4:3)</PresentationFormat>
  <Paragraphs>180</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Constantia</vt:lpstr>
      <vt:lpstr>Wingdings 2</vt:lpstr>
      <vt:lpstr>Bell Gothic Std Black</vt:lpstr>
      <vt:lpstr>Berlin Sans FB</vt:lpstr>
      <vt:lpstr>Calibri</vt:lpstr>
      <vt:lpstr>Paper</vt:lpstr>
      <vt:lpstr>“A GOSPEL MEETING”</vt:lpstr>
      <vt:lpstr>A GOSPEL MEETING</vt:lpstr>
      <vt:lpstr>A GOSPEL MEETING</vt:lpstr>
      <vt:lpstr>A GOSPEL MEETING</vt:lpstr>
      <vt:lpstr>A GOSPEL MEETING</vt:lpstr>
      <vt:lpstr>A GOSPEL MEETING</vt:lpstr>
      <vt:lpstr>A GOSPEL MEETING</vt:lpstr>
      <vt:lpstr>A GOSPEL MEETING</vt:lpstr>
      <vt:lpstr>A GOSPEL MEETING</vt:lpstr>
      <vt:lpstr>A GOSPEL MEETING</vt:lpstr>
      <vt:lpstr>A GOSPEL MEETING</vt:lpstr>
      <vt:lpstr>A GOSPEL MEETING</vt:lpstr>
      <vt:lpstr>A GOSPEL MEETING</vt:lpstr>
      <vt:lpstr>A GOSPEL MEETING</vt:lpstr>
      <vt:lpstr>A GOSPEL MEETING</vt:lpstr>
      <vt:lpstr>Matthew 28:18-20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GOSPEL MEETING”</dc:title>
  <dc:creator>Steven J. Wallace</dc:creator>
  <dc:description>Original Acrostic by Joe Price</dc:description>
  <cp:lastModifiedBy>Steven J. Wallace</cp:lastModifiedBy>
  <cp:revision>12</cp:revision>
  <dcterms:created xsi:type="dcterms:W3CDTF">2010-03-30T19:06:41Z</dcterms:created>
  <dcterms:modified xsi:type="dcterms:W3CDTF">2010-04-04T23:48:14Z</dcterms:modified>
</cp:coreProperties>
</file>