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80" r:id="rId1"/>
  </p:sldMasterIdLst>
  <p:notesMasterIdLst>
    <p:notesMasterId r:id="rId17"/>
  </p:notesMasterIdLst>
  <p:sldIdLst>
    <p:sldId id="256" r:id="rId2"/>
    <p:sldId id="277" r:id="rId3"/>
    <p:sldId id="290" r:id="rId4"/>
    <p:sldId id="278" r:id="rId5"/>
    <p:sldId id="283" r:id="rId6"/>
    <p:sldId id="268" r:id="rId7"/>
    <p:sldId id="284" r:id="rId8"/>
    <p:sldId id="285" r:id="rId9"/>
    <p:sldId id="269" r:id="rId10"/>
    <p:sldId id="286" r:id="rId11"/>
    <p:sldId id="287" r:id="rId12"/>
    <p:sldId id="288" r:id="rId13"/>
    <p:sldId id="289" r:id="rId14"/>
    <p:sldId id="259" r:id="rId15"/>
    <p:sldId id="270" r:id="rId16"/>
  </p:sldIdLst>
  <p:sldSz cx="9144000" cy="6858000" type="screen4x3"/>
  <p:notesSz cx="6858000" cy="9144000"/>
  <p:embeddedFontLst>
    <p:embeddedFont>
      <p:font typeface="Gill Sans MT" panose="020B0502020104020203" pitchFamily="34" charset="0"/>
      <p:regular r:id="rId18"/>
      <p:bold r:id="rId19"/>
      <p:italic r:id="rId20"/>
      <p:boldItalic r:id="rId21"/>
    </p:embeddedFont>
    <p:embeddedFont>
      <p:font typeface="Impact" panose="020B0806030902050204" pitchFamily="34" charset="0"/>
      <p:regular r:id="rId22"/>
    </p:embeddedFont>
    <p:embeddedFont>
      <p:font typeface="Arial Black" panose="020B0A04020102020204" pitchFamily="34" charset="0"/>
      <p:bold r:id="rId23"/>
    </p:embeddedFont>
    <p:embeddedFont>
      <p:font typeface="Calibri" panose="020F0502020204030204" pitchFamily="34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57" autoAdjust="0"/>
  </p:normalViewPr>
  <p:slideViewPr>
    <p:cSldViewPr>
      <p:cViewPr varScale="1">
        <p:scale>
          <a:sx n="72" d="100"/>
          <a:sy n="72" d="100"/>
        </p:scale>
        <p:origin x="120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F37B6-9E9E-4009-AFFE-F6CD11976D01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C7C00-A8F9-4563-B1C1-99092A157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C7C00-A8F9-4563-B1C1-99092A1577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C7C00-A8F9-4563-B1C1-99092A15778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C7C00-A8F9-4563-B1C1-99092A15778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AC7C00-A8F9-4563-B1C1-99092A157784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33648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C7C00-A8F9-4563-B1C1-99092A15778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2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C7C00-A8F9-4563-B1C1-99092A1577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43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C7C00-A8F9-4563-B1C1-99092A1577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26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AC7C00-A8F9-4563-B1C1-99092A157784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78296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C7C00-A8F9-4563-B1C1-99092A15778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11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AC7C00-A8F9-4563-B1C1-99092A157784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95803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C7C00-A8F9-4563-B1C1-99092A15778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06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363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2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4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832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099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526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2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9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71415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604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E105350-EDAE-4408-A541-6BCB1EE631B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D07420-F6C3-45B6-A6AD-F87C579352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884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399"/>
            <a:ext cx="6400800" cy="1281289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en-US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A</a:t>
            </a:r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MERIC</a:t>
            </a:r>
            <a:r>
              <a:rPr lang="en-US" b="1" dirty="0">
                <a:ln w="13462">
                  <a:solidFill>
                    <a:schemeClr val="tx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A</a:t>
            </a:r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350"/>
            <a:ext cx="7772400" cy="2609850"/>
          </a:xfrm>
        </p:spPr>
        <p:txBody>
          <a:bodyPr/>
          <a:lstStyle/>
          <a:p>
            <a:r>
              <a:rPr lang="en-US" sz="6000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Get Back To The Bible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6031" y="6400800"/>
            <a:ext cx="751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Part 2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To Get Back To 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of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300" spc="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Christ?</a:t>
            </a:r>
            <a:endParaRPr lang="en-US" spc="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153400" cy="4191000"/>
          </a:xfrm>
        </p:spPr>
        <p:txBody>
          <a:bodyPr>
            <a:normAutofit/>
          </a:bodyPr>
          <a:lstStyle/>
          <a:p>
            <a:pPr marL="240030" indent="-514350">
              <a:buFont typeface="+mj-lt"/>
              <a:buAutoNum type="arabicPeriod" startAt="2"/>
            </a:pPr>
            <a:r>
              <a:rPr lang="en-US" sz="3200" dirty="0"/>
              <a:t>Because He has all authority (Matt. 28:18-20)</a:t>
            </a:r>
          </a:p>
          <a:p>
            <a:pPr lvl="1"/>
            <a:r>
              <a:rPr lang="en-US" sz="2400" dirty="0"/>
              <a:t>Not the president, professor, preacher, etc.</a:t>
            </a:r>
          </a:p>
          <a:p>
            <a:pPr lvl="1"/>
            <a:r>
              <a:rPr lang="en-US" sz="2400" dirty="0"/>
              <a:t>The need to be a man of the book (2 Tim. 4:2; 1 Pet. 4:11)</a:t>
            </a:r>
          </a:p>
          <a:p>
            <a:pPr lvl="1"/>
            <a:r>
              <a:rPr lang="en-US" sz="2400" dirty="0"/>
              <a:t>Christ’s authority is not subject to:</a:t>
            </a:r>
          </a:p>
          <a:p>
            <a:pPr lvl="2"/>
            <a:r>
              <a:rPr lang="en-US" sz="2400" dirty="0"/>
              <a:t>Human reasoning</a:t>
            </a:r>
          </a:p>
          <a:p>
            <a:pPr lvl="2"/>
            <a:r>
              <a:rPr lang="en-US" sz="2400" dirty="0"/>
              <a:t>Illustrations and personal stories</a:t>
            </a:r>
          </a:p>
          <a:p>
            <a:pPr lvl="2"/>
            <a:r>
              <a:rPr lang="en-US" sz="2400" dirty="0"/>
              <a:t>Cultural preferences</a:t>
            </a:r>
          </a:p>
          <a:p>
            <a:pPr lvl="2"/>
            <a:r>
              <a:rPr lang="en-US" sz="2400" dirty="0"/>
              <a:t>Political correctness</a:t>
            </a:r>
          </a:p>
        </p:txBody>
      </p:sp>
    </p:spTree>
    <p:extLst>
      <p:ext uri="{BB962C8B-B14F-4D97-AF65-F5344CB8AC3E}">
        <p14:creationId xmlns:p14="http://schemas.microsoft.com/office/powerpoint/2010/main" val="266585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594499" y="3200400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862664" y="3200400"/>
            <a:ext cx="57427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To Get Back To 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of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300" spc="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Christ?</a:t>
            </a:r>
            <a:endParaRPr lang="en-US" spc="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001000" cy="4343400"/>
          </a:xfrm>
        </p:spPr>
        <p:txBody>
          <a:bodyPr>
            <a:normAutofit/>
          </a:bodyPr>
          <a:lstStyle/>
          <a:p>
            <a:pPr marL="240030" indent="-514350">
              <a:buFont typeface="+mj-lt"/>
              <a:buAutoNum type="arabicPeriod" startAt="3"/>
            </a:pPr>
            <a:r>
              <a:rPr lang="en-US" sz="3200" dirty="0"/>
              <a:t>Because He rules over all nations</a:t>
            </a:r>
          </a:p>
          <a:p>
            <a:pPr lvl="1"/>
            <a:r>
              <a:rPr lang="en-US" sz="2400" dirty="0"/>
              <a:t>Revelation 12:5, “She bore a male Child who was to rule all nations with a rod of iron. And her Child was caught up to God and His throne.”</a:t>
            </a:r>
          </a:p>
          <a:p>
            <a:pPr lvl="2"/>
            <a:r>
              <a:rPr lang="en-US" sz="2200" dirty="0"/>
              <a:t>“Rule” – </a:t>
            </a:r>
            <a:r>
              <a:rPr lang="en-US" sz="2200" i="1" dirty="0"/>
              <a:t>to shepherd</a:t>
            </a:r>
          </a:p>
          <a:p>
            <a:pPr lvl="2"/>
            <a:r>
              <a:rPr lang="en-US" sz="2200" dirty="0"/>
              <a:t>“Rod” – to punish</a:t>
            </a:r>
          </a:p>
          <a:p>
            <a:pPr lvl="2"/>
            <a:r>
              <a:rPr lang="en-US" sz="2200" dirty="0"/>
              <a:t>“Shepherds were tender toward those under their care, but unmerciful toward those who would harm their flock” (Roper, David L., </a:t>
            </a:r>
            <a:r>
              <a:rPr lang="en-US" sz="2200" i="1" dirty="0"/>
              <a:t>Truth For Today Commentary</a:t>
            </a:r>
            <a:r>
              <a:rPr lang="en-US" sz="2200" dirty="0"/>
              <a:t>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819400" y="3962400"/>
            <a:ext cx="2133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23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To Get Back To 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of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300" spc="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Christ?</a:t>
            </a:r>
            <a:endParaRPr lang="en-US" spc="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001000" cy="4343400"/>
          </a:xfrm>
        </p:spPr>
        <p:txBody>
          <a:bodyPr>
            <a:normAutofit/>
          </a:bodyPr>
          <a:lstStyle/>
          <a:p>
            <a:pPr marL="240030" indent="-514350">
              <a:buFont typeface="+mj-lt"/>
              <a:buAutoNum type="arabicPeriod" startAt="3"/>
            </a:pPr>
            <a:r>
              <a:rPr lang="en-US" sz="3200" dirty="0"/>
              <a:t>Because He rules over all nations</a:t>
            </a:r>
          </a:p>
          <a:p>
            <a:pPr lvl="1"/>
            <a:r>
              <a:rPr lang="en-US" sz="2400" dirty="0"/>
              <a:t>Revelation 19:15, “Now out of His mouth goes a sharp sword, that with it He should strike the nations. And He Himself will rule them with a rod of iron. He Himself treads the winepress of the fierceness and wrath of Almighty God.”</a:t>
            </a:r>
          </a:p>
          <a:p>
            <a:pPr lvl="2"/>
            <a:r>
              <a:rPr lang="en-US" sz="2200" dirty="0"/>
              <a:t>“KING OF KINGS AND LORD OF LORDS” (19:16)</a:t>
            </a:r>
          </a:p>
          <a:p>
            <a:pPr lvl="1"/>
            <a:r>
              <a:rPr lang="en-US" sz="2400" dirty="0"/>
              <a:t>Psalm 2</a:t>
            </a:r>
            <a:endParaRPr lang="en-US" sz="2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4343400"/>
            <a:ext cx="3505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04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Jesus</a:t>
            </a:r>
            <a:r>
              <a:rPr lang="en-US" dirty="0"/>
              <a:t> Reigns!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214" y="1895782"/>
            <a:ext cx="7633742" cy="359359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IN OUR FREEWILL</a:t>
            </a:r>
          </a:p>
          <a:p>
            <a:pPr lvl="1"/>
            <a:r>
              <a:rPr lang="en-US" sz="2400" dirty="0"/>
              <a:t>While man is free to sin, he is not free to get away with 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OVER OUR EVIL</a:t>
            </a:r>
          </a:p>
          <a:p>
            <a:pPr lvl="1"/>
            <a:r>
              <a:rPr lang="en-US" sz="2400" dirty="0"/>
              <a:t>While God does not prevent evil, He is never defeated by 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IN OUR OBEDIENCE</a:t>
            </a:r>
          </a:p>
          <a:p>
            <a:pPr lvl="1"/>
            <a:r>
              <a:rPr lang="en-US" sz="2400" dirty="0"/>
              <a:t>Can make every good a greater good</a:t>
            </a:r>
          </a:p>
          <a:p>
            <a:pPr lvl="1"/>
            <a:r>
              <a:rPr lang="en-US" sz="2400" dirty="0"/>
              <a:t>Can turn loss into gain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8501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 Of Getting Back To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976642" cy="4571998"/>
          </a:xfrm>
        </p:spPr>
        <p:txBody>
          <a:bodyPr>
            <a:normAutofit/>
          </a:bodyPr>
          <a:lstStyle/>
          <a:p>
            <a:pPr marL="240030" indent="-514350">
              <a:buFont typeface="+mj-lt"/>
              <a:buAutoNum type="arabicPeriod"/>
            </a:pPr>
            <a:r>
              <a:rPr lang="en-US" sz="2400" u="sng" dirty="0"/>
              <a:t>Forward progress </a:t>
            </a:r>
            <a:r>
              <a:rPr lang="en-US" sz="2400" dirty="0"/>
              <a:t>is going “back” to the Bible </a:t>
            </a:r>
            <a:br>
              <a:rPr lang="en-US" sz="2400" dirty="0"/>
            </a:br>
            <a:r>
              <a:rPr lang="en-US" sz="2400" dirty="0"/>
              <a:t>   (Jer. 6:13-16; 7:23, 24)</a:t>
            </a:r>
          </a:p>
          <a:p>
            <a:pPr marL="240030" indent="-514350">
              <a:buFont typeface="+mj-lt"/>
              <a:buAutoNum type="arabicPeriod"/>
            </a:pPr>
            <a:r>
              <a:rPr lang="en-US" sz="2400" dirty="0"/>
              <a:t>Enlightenment (Prov. 6:23; Ps. 36:9; 119:98, 99, 105)</a:t>
            </a:r>
          </a:p>
          <a:p>
            <a:pPr marL="240030" indent="-514350">
              <a:buFont typeface="+mj-lt"/>
              <a:buAutoNum type="arabicPeriod"/>
            </a:pPr>
            <a:r>
              <a:rPr lang="en-US" sz="2400" dirty="0"/>
              <a:t>Objective standard right/wrong (Rom. 7:7; 2 Tim. 3:16, 17)</a:t>
            </a:r>
          </a:p>
          <a:p>
            <a:pPr marL="240030" indent="-514350">
              <a:buFont typeface="+mj-lt"/>
              <a:buAutoNum type="arabicPeriod"/>
            </a:pPr>
            <a:r>
              <a:rPr lang="en-US" sz="2400" dirty="0"/>
              <a:t>Purpose (Eccl. 12:13, 14; Acts 11:23)</a:t>
            </a:r>
          </a:p>
          <a:p>
            <a:pPr marL="240030" indent="-514350">
              <a:buFont typeface="+mj-lt"/>
              <a:buAutoNum type="arabicPeriod"/>
            </a:pPr>
            <a:r>
              <a:rPr lang="en-US" sz="2400" dirty="0"/>
              <a:t>Discovered hope (1 Cor. 15:19; Rom. 8:18; 1 Pet. 1:3; 3:15; </a:t>
            </a:r>
            <a:br>
              <a:rPr lang="en-US" sz="2400" dirty="0"/>
            </a:br>
            <a:r>
              <a:rPr lang="en-US" sz="2400" dirty="0"/>
              <a:t>   Heb. 6:19; 1 Tim. 1:1; Rom. 8:24, 25)</a:t>
            </a:r>
          </a:p>
          <a:p>
            <a:pPr marL="240030" indent="-514350">
              <a:buFont typeface="+mj-lt"/>
              <a:buAutoNum type="arabicPeriod"/>
            </a:pPr>
            <a:r>
              <a:rPr lang="en-US" sz="2400" dirty="0"/>
              <a:t>Eternal life (Jn. 5:39; Titus 1:2, 3)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/>
          <p:cNvSpPr/>
          <p:nvPr/>
        </p:nvSpPr>
        <p:spPr>
          <a:xfrm>
            <a:off x="3048000" y="6477000"/>
            <a:ext cx="3179134" cy="381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/>
          <p:cNvSpPr/>
          <p:nvPr/>
        </p:nvSpPr>
        <p:spPr>
          <a:xfrm>
            <a:off x="6379534" y="6172200"/>
            <a:ext cx="1143000" cy="3278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1646237"/>
            <a:ext cx="3200400" cy="3696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19:7-11</a:t>
            </a:r>
          </a:p>
        </p:txBody>
      </p:sp>
      <p:sp>
        <p:nvSpPr>
          <p:cNvPr id="5" name="Rectangle 4"/>
          <p:cNvSpPr/>
          <p:nvPr/>
        </p:nvSpPr>
        <p:spPr>
          <a:xfrm>
            <a:off x="4703135" y="1689687"/>
            <a:ext cx="1088065" cy="3696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27134" y="2015896"/>
            <a:ext cx="753582" cy="3696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2768710"/>
            <a:ext cx="838200" cy="3696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50538" y="3876788"/>
            <a:ext cx="866996" cy="3696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17783" y="4246447"/>
            <a:ext cx="701749" cy="3696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46237"/>
            <a:ext cx="7924800" cy="4830763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buNone/>
            </a:pPr>
            <a:r>
              <a:rPr lang="en-US" sz="2800" dirty="0"/>
              <a:t>7  The law of the LORD is perfect, converting the soul; The testimony of the LORD is sure, making wise the simple;</a:t>
            </a:r>
          </a:p>
          <a:p>
            <a:pPr>
              <a:lnSpc>
                <a:spcPts val="2700"/>
              </a:lnSpc>
              <a:buNone/>
            </a:pPr>
            <a:r>
              <a:rPr lang="en-US" sz="2800" dirty="0"/>
              <a:t>8  The statutes of the LORD are right, rejoicing the heart; The commandment of the LORD is pure, enlightening the eyes;</a:t>
            </a:r>
          </a:p>
          <a:p>
            <a:pPr>
              <a:lnSpc>
                <a:spcPts val="2700"/>
              </a:lnSpc>
              <a:buNone/>
            </a:pPr>
            <a:r>
              <a:rPr lang="en-US" sz="2800" dirty="0"/>
              <a:t>9  The fear of the LORD is clean, enduring forever; The judgments of the LORD are true and righteous altogether.</a:t>
            </a:r>
          </a:p>
          <a:p>
            <a:pPr>
              <a:lnSpc>
                <a:spcPts val="2700"/>
              </a:lnSpc>
              <a:buNone/>
            </a:pPr>
            <a:r>
              <a:rPr lang="en-US" sz="2800" dirty="0"/>
              <a:t>10  More to be desired are they than gold, Yea, than much fine gold; Sweeter also than honey and the honeycomb.</a:t>
            </a:r>
          </a:p>
          <a:p>
            <a:pPr>
              <a:lnSpc>
                <a:spcPts val="2700"/>
              </a:lnSpc>
              <a:buNone/>
            </a:pPr>
            <a:r>
              <a:rPr lang="en-US" sz="2800" dirty="0"/>
              <a:t>11  Moreover by them Your servant is warned, And in keeping them there is great reward.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1.85185E-6 L -0.17326 0.4824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3" y="2412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1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0" grpId="1" animBg="1"/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152400"/>
            <a:ext cx="7633742" cy="1492132"/>
          </a:xfrm>
        </p:spPr>
        <p:txBody>
          <a:bodyPr>
            <a:normAutofit/>
          </a:bodyPr>
          <a:lstStyle/>
          <a:p>
            <a:r>
              <a:rPr lang="en-US" dirty="0"/>
              <a:t>There Was A Time When The Bible Was Lost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1722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2 Kings 22; 23</a:t>
            </a:r>
          </a:p>
          <a:p>
            <a:r>
              <a:rPr lang="en-US" dirty="0"/>
              <a:t>It was lost and found (2 Kin. 22:1-8)</a:t>
            </a:r>
          </a:p>
          <a:p>
            <a:r>
              <a:rPr lang="en-US" dirty="0"/>
              <a:t>It was read to the king (2 Kin. 22:9, 10)</a:t>
            </a:r>
          </a:p>
          <a:p>
            <a:r>
              <a:rPr lang="en-US" dirty="0"/>
              <a:t>It brought about an inward awakening and sorrow (2 Kin. 22:11-20)</a:t>
            </a:r>
          </a:p>
          <a:p>
            <a:r>
              <a:rPr lang="en-US" dirty="0"/>
              <a:t>It brought about covenant building (2 Kin. 23:1-3)</a:t>
            </a:r>
          </a:p>
          <a:p>
            <a:r>
              <a:rPr lang="en-US" dirty="0"/>
              <a:t>It brought about a purging of the evil in society (2 King. 23:4-20)</a:t>
            </a:r>
          </a:p>
          <a:p>
            <a:pPr lvl="1"/>
            <a:r>
              <a:rPr lang="en-US" dirty="0"/>
              <a:t>False gods</a:t>
            </a:r>
          </a:p>
          <a:p>
            <a:pPr lvl="1"/>
            <a:r>
              <a:rPr lang="en-US" dirty="0"/>
              <a:t>Perverted persons</a:t>
            </a:r>
          </a:p>
          <a:p>
            <a:pPr lvl="1"/>
            <a:r>
              <a:rPr lang="en-US" dirty="0"/>
              <a:t>False places of worship</a:t>
            </a:r>
          </a:p>
          <a:p>
            <a:pPr lvl="1"/>
            <a:r>
              <a:rPr lang="en-US" dirty="0"/>
              <a:t>False priests</a:t>
            </a:r>
          </a:p>
          <a:p>
            <a:pPr lvl="1"/>
            <a:r>
              <a:rPr lang="en-US" dirty="0"/>
              <a:t>Mediums </a:t>
            </a:r>
          </a:p>
          <a:p>
            <a:r>
              <a:rPr lang="en-US" dirty="0"/>
              <a:t>It brought about a restoration of true worship (23:21; cf. Jas. 1:21)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0" y="1676400"/>
            <a:ext cx="2209800" cy="36625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Josiah’s Example: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Remorseful (v. 11)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Responsive (v. 13)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Recognized the Wrath of God (v. 13)</a:t>
            </a:r>
          </a:p>
        </p:txBody>
      </p:sp>
    </p:spTree>
    <p:extLst>
      <p:ext uri="{BB962C8B-B14F-4D97-AF65-F5344CB8AC3E}">
        <p14:creationId xmlns:p14="http://schemas.microsoft.com/office/powerpoint/2010/main" val="1526023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4"/>
            <a:ext cx="7633742" cy="1598815"/>
          </a:xfrm>
        </p:spPr>
        <p:txBody>
          <a:bodyPr>
            <a:normAutofit fontScale="90000"/>
          </a:bodyPr>
          <a:lstStyle/>
          <a:p>
            <a:r>
              <a:rPr lang="en-US" dirty="0"/>
              <a:t>When The Bible Was Found—TURNED TO THE LORD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2 Kings 23:25</a:t>
            </a:r>
          </a:p>
          <a:p>
            <a:pPr marL="457200" lvl="1" indent="0">
              <a:buNone/>
            </a:pPr>
            <a:r>
              <a:rPr lang="en-US" sz="3200" dirty="0"/>
              <a:t>“Now before him there was no king like him, who turned to the LORD with </a:t>
            </a:r>
            <a:r>
              <a:rPr lang="en-US" sz="3200" u="sng" dirty="0"/>
              <a:t>all</a:t>
            </a:r>
            <a:r>
              <a:rPr lang="en-US" sz="3200" dirty="0"/>
              <a:t> his heart, with </a:t>
            </a:r>
            <a:r>
              <a:rPr lang="en-US" sz="3200" u="sng" dirty="0"/>
              <a:t>all</a:t>
            </a:r>
            <a:r>
              <a:rPr lang="en-US" sz="3200" dirty="0"/>
              <a:t> his soul, and with </a:t>
            </a:r>
            <a:r>
              <a:rPr lang="en-US" sz="3200" u="sng" dirty="0"/>
              <a:t>all</a:t>
            </a:r>
            <a:r>
              <a:rPr lang="en-US" sz="3200" dirty="0"/>
              <a:t> his might, according to </a:t>
            </a:r>
            <a:r>
              <a:rPr lang="en-US" sz="3200" u="sng" dirty="0"/>
              <a:t>all</a:t>
            </a:r>
            <a:r>
              <a:rPr lang="en-US" sz="3200" dirty="0"/>
              <a:t> the Law of Moses; nor after him did any arise like him.”</a:t>
            </a:r>
          </a:p>
        </p:txBody>
      </p:sp>
    </p:spTree>
    <p:extLst>
      <p:ext uri="{BB962C8B-B14F-4D97-AF65-F5344CB8AC3E}">
        <p14:creationId xmlns:p14="http://schemas.microsoft.com/office/powerpoint/2010/main" val="9314206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Dangers IN Losing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 Direction</a:t>
            </a:r>
          </a:p>
          <a:p>
            <a:pPr lvl="1"/>
            <a:r>
              <a:rPr lang="en-US" dirty="0"/>
              <a:t>“O LORD, I know the way of man is not in himself; It is not in man who walks to direct his own steps” (Jer. 10:23)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Destruction</a:t>
            </a:r>
          </a:p>
          <a:p>
            <a:pPr lvl="1"/>
            <a:r>
              <a:rPr lang="en-US" dirty="0"/>
              <a:t>Personal and national (Hos. 4:6)</a:t>
            </a:r>
          </a:p>
          <a:p>
            <a:pPr lvl="1"/>
            <a:r>
              <a:rPr lang="en-US" dirty="0"/>
              <a:t>When the Bible was lost in Judah for such a long time, it carried with it an irrevocable fall (2 Kin. 23:26, 27; 2 Chon. 36:15, 16)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Death (Prov. 14:12)</a:t>
            </a:r>
          </a:p>
        </p:txBody>
      </p:sp>
    </p:spTree>
    <p:extLst>
      <p:ext uri="{BB962C8B-B14F-4D97-AF65-F5344CB8AC3E}">
        <p14:creationId xmlns:p14="http://schemas.microsoft.com/office/powerpoint/2010/main" val="2447016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effectLst/>
        </p:spPr>
      </p:sp>
      <p:sp>
        <p:nvSpPr>
          <p:cNvPr id="23" name="Freeform 6" title="scalloped circl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4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17" title="left edge borde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 descr="The image above is an image of Sodom and Gomorrah.)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7" r="31943" b="-1"/>
          <a:stretch/>
        </p:blipFill>
        <p:spPr>
          <a:xfrm>
            <a:off x="6272208" y="10"/>
            <a:ext cx="2871793" cy="6857990"/>
          </a:xfrm>
          <a:prstGeom prst="rect">
            <a:avLst/>
          </a:prstGeom>
        </p:spPr>
      </p:pic>
      <p:sp>
        <p:nvSpPr>
          <p:cNvPr id="26" name="Freeform 13" title="left scallop inlin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0" y="0"/>
            <a:ext cx="7355877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7" name="Rectangle 19" title="left edge borde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Freeform 16" title="left scallop inline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32479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7190" y="1098388"/>
            <a:ext cx="5895017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6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WE NEED TO GET BACK TO BIBLE AUTHORITY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77190" y="5563389"/>
            <a:ext cx="5895017" cy="74227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872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We Need To Get Back To Biblical Authority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114798"/>
          </a:xfrm>
        </p:spPr>
        <p:txBody>
          <a:bodyPr>
            <a:normAutofit lnSpcReduction="10000"/>
          </a:bodyPr>
          <a:lstStyle/>
          <a:p>
            <a:pPr marL="240030" indent="-514350">
              <a:buFont typeface="+mj-lt"/>
              <a:buAutoNum type="arabicPeriod"/>
            </a:pPr>
            <a:r>
              <a:rPr lang="en-US" sz="3200" dirty="0"/>
              <a:t>Because of all the books ever written, we will only be judged by one—the Bible (Jn. 12:48; 2 Thess. 1:8; Rev. 20:12)</a:t>
            </a:r>
          </a:p>
          <a:p>
            <a:pPr lvl="1"/>
            <a:r>
              <a:rPr lang="en-US" sz="2400" dirty="0"/>
              <a:t>“Now these things, brethren, I have figuratively transferred to myself and Apollos for your sakes, that you may learn in us </a:t>
            </a:r>
            <a:r>
              <a:rPr lang="en-US" sz="3200" b="1" u="sng" dirty="0"/>
              <a:t>not to think beyond what is written</a:t>
            </a:r>
            <a:r>
              <a:rPr lang="en-US" sz="2400" dirty="0"/>
              <a:t>, that none of you may be puffed up on behalf of one against the other” (1 Cor. 4:6)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We Need To Get Back To Biblical Authority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40030" indent="-514350">
              <a:buFont typeface="+mj-lt"/>
              <a:buAutoNum type="arabicPeriod" startAt="2"/>
            </a:pPr>
            <a:r>
              <a:rPr lang="en-US" sz="3200" dirty="0"/>
              <a:t>Because without Bible Authority, we can expect nothing but shame (2 Tim. 2:15)</a:t>
            </a:r>
          </a:p>
          <a:p>
            <a:pPr marL="697230" lvl="1" indent="-514350">
              <a:buFont typeface="Wingdings" panose="05000000000000000000" pitchFamily="2" charset="2"/>
              <a:buChar char="§"/>
            </a:pPr>
            <a:r>
              <a:rPr lang="en-US" sz="3000" dirty="0"/>
              <a:t>Psalm 119:31, “I cling to Your testimonies; O LORD, do not put me to shame!”</a:t>
            </a:r>
          </a:p>
          <a:p>
            <a:pPr marL="697230" lvl="1" indent="-514350">
              <a:buFont typeface="Wingdings" panose="05000000000000000000" pitchFamily="2" charset="2"/>
              <a:buChar char="§"/>
            </a:pPr>
            <a:r>
              <a:rPr lang="en-US" sz="3000" dirty="0"/>
              <a:t>Romans 10:11, “For the Scripture says, ‘Whoever believes on Him will not be put to shame.’”</a:t>
            </a:r>
          </a:p>
        </p:txBody>
      </p:sp>
    </p:spTree>
    <p:extLst>
      <p:ext uri="{BB962C8B-B14F-4D97-AF65-F5344CB8AC3E}">
        <p14:creationId xmlns:p14="http://schemas.microsoft.com/office/powerpoint/2010/main" val="310299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We Need To Get Back To Biblical Authority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40030" indent="-514350">
              <a:buFont typeface="+mj-lt"/>
              <a:buAutoNum type="arabicPeriod" startAt="2"/>
            </a:pPr>
            <a:r>
              <a:rPr lang="en-US" sz="3200" dirty="0"/>
              <a:t>Because without Bible Authority, we can expect nothing but shame (2 Tim. 2:15)</a:t>
            </a:r>
          </a:p>
          <a:p>
            <a:pPr marL="697230" lvl="1" indent="-514350">
              <a:buFont typeface="Wingdings" panose="05000000000000000000" pitchFamily="2" charset="2"/>
              <a:buChar char="§"/>
            </a:pPr>
            <a:r>
              <a:rPr lang="en-US" sz="3000" dirty="0"/>
              <a:t>1 John 2:28, “And now, little children, abide in Him, that when He appears, we may have confidence and not be 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</a:rPr>
              <a:t>ashamed</a:t>
            </a:r>
            <a:r>
              <a:rPr lang="en-US" sz="3000" dirty="0"/>
              <a:t> before Him at His coming.”</a:t>
            </a:r>
          </a:p>
        </p:txBody>
      </p:sp>
    </p:spTree>
    <p:extLst>
      <p:ext uri="{BB962C8B-B14F-4D97-AF65-F5344CB8AC3E}">
        <p14:creationId xmlns:p14="http://schemas.microsoft.com/office/powerpoint/2010/main" val="390973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001000" cy="3962400"/>
          </a:xfrm>
        </p:spPr>
        <p:txBody>
          <a:bodyPr>
            <a:normAutofit/>
          </a:bodyPr>
          <a:lstStyle/>
          <a:p>
            <a:pPr marL="240030" indent="-514350">
              <a:buFont typeface="+mj-lt"/>
              <a:buAutoNum type="arabicPeriod"/>
            </a:pPr>
            <a:r>
              <a:rPr lang="en-US" sz="3200" dirty="0"/>
              <a:t>Because He is God’s Son (Matt. 17:1-8)</a:t>
            </a:r>
          </a:p>
          <a:p>
            <a:pPr lvl="1"/>
            <a:r>
              <a:rPr lang="en-US" sz="2400" dirty="0"/>
              <a:t>“This is My beloved Son, in whom I am well pleased. Hear Him!” (17:5)</a:t>
            </a:r>
          </a:p>
          <a:p>
            <a:pPr lvl="1"/>
            <a:r>
              <a:rPr lang="en-US" sz="2400" dirty="0"/>
              <a:t>“When they had lifted up their eyes, they saw no one but Jesus only” (17:8)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To Get Back To 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of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300" spc="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Christ?</a:t>
            </a:r>
            <a:endParaRPr lang="en-US" spc="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1068</TotalTime>
  <Words>1025</Words>
  <Application>Microsoft Office PowerPoint</Application>
  <PresentationFormat>On-screen Show (4:3)</PresentationFormat>
  <Paragraphs>97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Gill Sans MT</vt:lpstr>
      <vt:lpstr>Wingdings</vt:lpstr>
      <vt:lpstr>Impact</vt:lpstr>
      <vt:lpstr>Arial Black</vt:lpstr>
      <vt:lpstr>Calibri</vt:lpstr>
      <vt:lpstr>Badge</vt:lpstr>
      <vt:lpstr>Get Back To The Bible</vt:lpstr>
      <vt:lpstr>There Was A Time When The Bible Was Lost</vt:lpstr>
      <vt:lpstr>When The Bible Was Found—TURNED TO THE LORD</vt:lpstr>
      <vt:lpstr>The Dangers IN Losing the Bible</vt:lpstr>
      <vt:lpstr>WHY WE NEED TO GET BACK TO BIBLE AUTHORITY</vt:lpstr>
      <vt:lpstr>Why We Need To Get Back To Biblical Authority </vt:lpstr>
      <vt:lpstr>Why We Need To Get Back To Biblical Authority </vt:lpstr>
      <vt:lpstr>Why We Need To Get Back To Biblical Authority </vt:lpstr>
      <vt:lpstr>Why Do We Need To Get Back To The Authority of Jesus Christ?</vt:lpstr>
      <vt:lpstr>Why Do We Need To Get Back To The Authority of Jesus Christ?</vt:lpstr>
      <vt:lpstr>Why Do We Need To Get Back To The Authority of Jesus Christ?</vt:lpstr>
      <vt:lpstr>Why Do We Need To Get Back To The Authority of Jesus Christ?</vt:lpstr>
      <vt:lpstr>Jesus Reigns!</vt:lpstr>
      <vt:lpstr>Benefits Of Getting Back To The Bible</vt:lpstr>
      <vt:lpstr>Psalm 19:7-11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The Bible</dc:title>
  <dc:creator>Steven J. Wallace</dc:creator>
  <cp:lastModifiedBy>Steven Wallace</cp:lastModifiedBy>
  <cp:revision>57</cp:revision>
  <dcterms:created xsi:type="dcterms:W3CDTF">2009-09-25T18:43:17Z</dcterms:created>
  <dcterms:modified xsi:type="dcterms:W3CDTF">2016-08-05T21:06:16Z</dcterms:modified>
</cp:coreProperties>
</file>