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80" r:id="rId1"/>
  </p:sldMasterIdLst>
  <p:notesMasterIdLst>
    <p:notesMasterId r:id="rId17"/>
  </p:notesMasterIdLst>
  <p:sldIdLst>
    <p:sldId id="256" r:id="rId2"/>
    <p:sldId id="277" r:id="rId3"/>
    <p:sldId id="290" r:id="rId4"/>
    <p:sldId id="278" r:id="rId5"/>
    <p:sldId id="283" r:id="rId6"/>
    <p:sldId id="268" r:id="rId7"/>
    <p:sldId id="284" r:id="rId8"/>
    <p:sldId id="285" r:id="rId9"/>
    <p:sldId id="269" r:id="rId10"/>
    <p:sldId id="286" r:id="rId11"/>
    <p:sldId id="287" r:id="rId12"/>
    <p:sldId id="288" r:id="rId13"/>
    <p:sldId id="289" r:id="rId14"/>
    <p:sldId id="259" r:id="rId15"/>
    <p:sldId id="270" r:id="rId16"/>
  </p:sldIdLst>
  <p:sldSz cx="9144000" cy="6858000" type="screen4x3"/>
  <p:notesSz cx="6858000" cy="9144000"/>
  <p:embeddedFontLst>
    <p:embeddedFont>
      <p:font typeface="Gill Sans MT" panose="020B0502020104020203" pitchFamily="34" charset="0"/>
      <p:regular r:id="rId18"/>
      <p:bold r:id="rId19"/>
      <p:italic r:id="rId20"/>
      <p:boldItalic r:id="rId21"/>
    </p:embeddedFont>
    <p:embeddedFont>
      <p:font typeface="Impact" panose="020B0806030902050204" pitchFamily="34" charset="0"/>
      <p:regular r:id="rId22"/>
    </p:embeddedFont>
    <p:embeddedFont>
      <p:font typeface="Arial Black" panose="020B0A04020102020204" pitchFamily="34" charset="0"/>
      <p:bold r:id="rId23"/>
    </p:embeddedFont>
    <p:embeddedFont>
      <p:font typeface="Calibri" panose="020F0502020204030204" pitchFamily="34" charset="0"/>
      <p:regular r:id="rId24"/>
      <p:bold r:id="rId25"/>
      <p:italic r:id="rId26"/>
      <p:boldItalic r:id="rId2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57" autoAdjust="0"/>
  </p:normalViewPr>
  <p:slideViewPr>
    <p:cSldViewPr>
      <p:cViewPr varScale="1">
        <p:scale>
          <a:sx n="72" d="100"/>
          <a:sy n="72" d="100"/>
        </p:scale>
        <p:origin x="1205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F37B6-9E9E-4009-AFFE-F6CD11976D01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C7C00-A8F9-4563-B1C1-99092A1577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3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C7C00-A8F9-4563-B1C1-99092A1577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C7C00-A8F9-4563-B1C1-99092A15778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C7C00-A8F9-4563-B1C1-99092A15778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32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AC7C00-A8F9-4563-B1C1-99092A157784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33648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C7C00-A8F9-4563-B1C1-99092A15778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22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C7C00-A8F9-4563-B1C1-99092A15778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43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C7C00-A8F9-4563-B1C1-99092A15778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26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AC7C00-A8F9-4563-B1C1-99092A157784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78296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C7C00-A8F9-4563-B1C1-99092A15778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11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AC7C00-A8F9-4563-B1C1-99092A157784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95803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C7C00-A8F9-4563-B1C1-99092A15778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06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363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2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4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832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0999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526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2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9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71415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604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E105350-EDAE-4408-A541-6BCB1EE631BB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4D07420-F6C3-45B6-A6AD-F87C579352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884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399"/>
            <a:ext cx="6400800" cy="1281289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en-US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A</a:t>
            </a:r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MERIC</a:t>
            </a:r>
            <a:r>
              <a:rPr lang="en-US" b="1" dirty="0">
                <a:ln w="13462">
                  <a:solidFill>
                    <a:schemeClr val="tx2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A</a:t>
            </a:r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</a:rPr>
              <a:t>!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350"/>
            <a:ext cx="7772400" cy="2609850"/>
          </a:xfrm>
        </p:spPr>
        <p:txBody>
          <a:bodyPr/>
          <a:lstStyle/>
          <a:p>
            <a:r>
              <a:rPr lang="en-US" sz="6000" spc="-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Get Back To The Bible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96031" y="6400800"/>
            <a:ext cx="751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Part 2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Need To Get Back To The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Authority of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300" spc="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Christ?</a:t>
            </a:r>
            <a:endParaRPr lang="en-US" spc="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8153400" cy="4191000"/>
          </a:xfrm>
        </p:spPr>
        <p:txBody>
          <a:bodyPr>
            <a:normAutofit/>
          </a:bodyPr>
          <a:lstStyle/>
          <a:p>
            <a:pPr marL="240030" indent="-514350">
              <a:buFont typeface="+mj-lt"/>
              <a:buAutoNum type="arabicPeriod" startAt="2"/>
            </a:pPr>
            <a:r>
              <a:rPr lang="en-US" sz="3200" dirty="0"/>
              <a:t>Because He has all authority (Matt. 28:18-20)</a:t>
            </a:r>
          </a:p>
          <a:p>
            <a:pPr lvl="1"/>
            <a:r>
              <a:rPr lang="en-US" sz="2400" dirty="0"/>
              <a:t>Not the president, professor, preacher, etc.</a:t>
            </a:r>
          </a:p>
          <a:p>
            <a:pPr lvl="1"/>
            <a:r>
              <a:rPr lang="en-US" sz="2400" dirty="0"/>
              <a:t>The need to be a man of the book (2 Tim. 4:2; 1 Pet. 4:11)</a:t>
            </a:r>
          </a:p>
          <a:p>
            <a:pPr lvl="1"/>
            <a:r>
              <a:rPr lang="en-US" sz="2400" dirty="0"/>
              <a:t>Christ’s authority is not subject to:</a:t>
            </a:r>
          </a:p>
          <a:p>
            <a:pPr lvl="2"/>
            <a:r>
              <a:rPr lang="en-US" sz="2400" dirty="0"/>
              <a:t>Human reasoning</a:t>
            </a:r>
          </a:p>
          <a:p>
            <a:pPr lvl="2"/>
            <a:r>
              <a:rPr lang="en-US" sz="2400" dirty="0"/>
              <a:t>Illustrations and personal stories</a:t>
            </a:r>
          </a:p>
          <a:p>
            <a:pPr lvl="2"/>
            <a:r>
              <a:rPr lang="en-US" sz="2400" dirty="0"/>
              <a:t>Cultural preferences</a:t>
            </a:r>
          </a:p>
          <a:p>
            <a:pPr lvl="2"/>
            <a:r>
              <a:rPr lang="en-US" sz="2400" dirty="0"/>
              <a:t>Political correctness</a:t>
            </a:r>
          </a:p>
        </p:txBody>
      </p:sp>
    </p:spTree>
    <p:extLst>
      <p:ext uri="{BB962C8B-B14F-4D97-AF65-F5344CB8AC3E}">
        <p14:creationId xmlns:p14="http://schemas.microsoft.com/office/powerpoint/2010/main" val="266585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594499" y="3200400"/>
            <a:ext cx="762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7862664" y="3200400"/>
            <a:ext cx="57427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Need To Get Back To The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Authority of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300" spc="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Christ?</a:t>
            </a:r>
            <a:endParaRPr lang="en-US" spc="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8001000" cy="4343400"/>
          </a:xfrm>
        </p:spPr>
        <p:txBody>
          <a:bodyPr>
            <a:normAutofit/>
          </a:bodyPr>
          <a:lstStyle/>
          <a:p>
            <a:pPr marL="240030" indent="-514350">
              <a:buFont typeface="+mj-lt"/>
              <a:buAutoNum type="arabicPeriod" startAt="3"/>
            </a:pPr>
            <a:r>
              <a:rPr lang="en-US" sz="3200" dirty="0"/>
              <a:t>Because He rules over all nations</a:t>
            </a:r>
          </a:p>
          <a:p>
            <a:pPr lvl="1"/>
            <a:r>
              <a:rPr lang="en-US" sz="2400" dirty="0"/>
              <a:t>Revelation 12:5, “She bore a male Child who was to rule all nations with a rod of iron. And her Child was caught up to God and His throne.”</a:t>
            </a:r>
          </a:p>
          <a:p>
            <a:pPr lvl="2"/>
            <a:r>
              <a:rPr lang="en-US" sz="2200" dirty="0"/>
              <a:t>“Rule” – </a:t>
            </a:r>
            <a:r>
              <a:rPr lang="en-US" sz="2200" i="1" dirty="0"/>
              <a:t>to shepherd</a:t>
            </a:r>
          </a:p>
          <a:p>
            <a:pPr lvl="2"/>
            <a:r>
              <a:rPr lang="en-US" sz="2200" dirty="0"/>
              <a:t>“Rod” – to punish</a:t>
            </a:r>
          </a:p>
          <a:p>
            <a:pPr lvl="2"/>
            <a:r>
              <a:rPr lang="en-US" sz="2200" dirty="0"/>
              <a:t>“Shepherds were tender toward those under their care, but unmerciful toward those who would harm their flock” (Roper, David L., </a:t>
            </a:r>
            <a:r>
              <a:rPr lang="en-US" sz="2200" i="1" dirty="0"/>
              <a:t>Truth For Today Commentary</a:t>
            </a:r>
            <a:r>
              <a:rPr lang="en-US" sz="2200" dirty="0"/>
              <a:t>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819400" y="3962400"/>
            <a:ext cx="21336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23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Need To Get Back To The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Authority of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300" spc="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Christ?</a:t>
            </a:r>
            <a:endParaRPr lang="en-US" spc="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8001000" cy="4343400"/>
          </a:xfrm>
        </p:spPr>
        <p:txBody>
          <a:bodyPr>
            <a:normAutofit/>
          </a:bodyPr>
          <a:lstStyle/>
          <a:p>
            <a:pPr marL="240030" indent="-514350">
              <a:buFont typeface="+mj-lt"/>
              <a:buAutoNum type="arabicPeriod" startAt="3"/>
            </a:pPr>
            <a:r>
              <a:rPr lang="en-US" sz="3200" dirty="0"/>
              <a:t>Because He rules over all nations</a:t>
            </a:r>
          </a:p>
          <a:p>
            <a:pPr lvl="1"/>
            <a:r>
              <a:rPr lang="en-US" sz="2400" dirty="0"/>
              <a:t>Revelation 19:15, “Now out of His mouth goes a sharp sword, that with it He should strike the nations. And He Himself will rule them with a rod of iron. He Himself treads the winepress of the fierceness and wrath of Almighty God.”</a:t>
            </a:r>
          </a:p>
          <a:p>
            <a:pPr lvl="2"/>
            <a:r>
              <a:rPr lang="en-US" sz="2200" dirty="0"/>
              <a:t>“KING OF KINGS AND LORD OF LORDS” (19:16)</a:t>
            </a:r>
          </a:p>
          <a:p>
            <a:pPr lvl="1"/>
            <a:r>
              <a:rPr lang="en-US" sz="2400" dirty="0"/>
              <a:t>Psalm 2</a:t>
            </a:r>
            <a:endParaRPr lang="en-US" sz="2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4343400"/>
            <a:ext cx="3505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04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Jesus</a:t>
            </a:r>
            <a:r>
              <a:rPr lang="en-US" dirty="0"/>
              <a:t> Reigns!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214" y="1895782"/>
            <a:ext cx="7633742" cy="359359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IN OUR FREEWILL</a:t>
            </a:r>
          </a:p>
          <a:p>
            <a:pPr lvl="1"/>
            <a:r>
              <a:rPr lang="en-US" sz="2400" dirty="0"/>
              <a:t>While man is free to sin, he is not free to get away with it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OVER OUR EVIL</a:t>
            </a:r>
          </a:p>
          <a:p>
            <a:pPr lvl="1"/>
            <a:r>
              <a:rPr lang="en-US" sz="2400" dirty="0"/>
              <a:t>While God does not prevent evil, He is never defeated by it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IN OUR OBEDIENCE</a:t>
            </a:r>
          </a:p>
          <a:p>
            <a:pPr lvl="1"/>
            <a:r>
              <a:rPr lang="en-US" sz="2400" dirty="0"/>
              <a:t>Can make every good a greater good</a:t>
            </a:r>
          </a:p>
          <a:p>
            <a:pPr lvl="1"/>
            <a:r>
              <a:rPr lang="en-US" sz="2400" dirty="0"/>
              <a:t>Can turn loss into gain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85015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Benefits Of Getting Back To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2286002"/>
            <a:ext cx="7976642" cy="4571998"/>
          </a:xfrm>
        </p:spPr>
        <p:txBody>
          <a:bodyPr>
            <a:normAutofit/>
          </a:bodyPr>
          <a:lstStyle/>
          <a:p>
            <a:pPr marL="240030" indent="-514350">
              <a:buFont typeface="+mj-lt"/>
              <a:buAutoNum type="arabicPeriod"/>
            </a:pPr>
            <a:r>
              <a:rPr lang="en-US" sz="2400" u="sng" dirty="0"/>
              <a:t>Forward progress </a:t>
            </a:r>
            <a:r>
              <a:rPr lang="en-US" sz="2400" dirty="0"/>
              <a:t>is going “back” to the Bible </a:t>
            </a:r>
            <a:br>
              <a:rPr lang="en-US" sz="2400" dirty="0"/>
            </a:br>
            <a:r>
              <a:rPr lang="en-US" sz="2400" dirty="0"/>
              <a:t>   (Jer. 6:13-16; 7:23, 24)</a:t>
            </a:r>
          </a:p>
          <a:p>
            <a:pPr marL="240030" indent="-514350">
              <a:buFont typeface="+mj-lt"/>
              <a:buAutoNum type="arabicPeriod"/>
            </a:pPr>
            <a:r>
              <a:rPr lang="en-US" sz="2400" dirty="0"/>
              <a:t>Enlightenment (Prov. 6:23; Ps. 36:9; 119:98, 99, 105)</a:t>
            </a:r>
          </a:p>
          <a:p>
            <a:pPr marL="240030" indent="-514350">
              <a:buFont typeface="+mj-lt"/>
              <a:buAutoNum type="arabicPeriod"/>
            </a:pPr>
            <a:r>
              <a:rPr lang="en-US" sz="2400" dirty="0"/>
              <a:t>Objective standard right/wrong (Rom. 7:7; 2 Tim. 3:16, 17)</a:t>
            </a:r>
          </a:p>
          <a:p>
            <a:pPr marL="240030" indent="-514350">
              <a:buFont typeface="+mj-lt"/>
              <a:buAutoNum type="arabicPeriod"/>
            </a:pPr>
            <a:r>
              <a:rPr lang="en-US" sz="2400" dirty="0"/>
              <a:t>Purpose (Eccl. 12:13, 14; Acts 11:23)</a:t>
            </a:r>
          </a:p>
          <a:p>
            <a:pPr marL="240030" indent="-514350">
              <a:buFont typeface="+mj-lt"/>
              <a:buAutoNum type="arabicPeriod"/>
            </a:pPr>
            <a:r>
              <a:rPr lang="en-US" sz="2400" dirty="0"/>
              <a:t>Discovered hope (1 Cor. 15:19; Rom. 8:18; 1 Pet. 1:3; 3:15; </a:t>
            </a:r>
            <a:br>
              <a:rPr lang="en-US" sz="2400" dirty="0"/>
            </a:br>
            <a:r>
              <a:rPr lang="en-US" sz="2400" dirty="0"/>
              <a:t>   Heb. 6:19; 1 Tim. 1:1; Rom. 8:24, 25)</a:t>
            </a:r>
          </a:p>
          <a:p>
            <a:pPr marL="240030" indent="-514350">
              <a:buFont typeface="+mj-lt"/>
              <a:buAutoNum type="arabicPeriod"/>
            </a:pPr>
            <a:r>
              <a:rPr lang="en-US" sz="2400" dirty="0"/>
              <a:t>Eternal life (Jn. 5:39; Titus 1:2, 3)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/>
          <p:cNvSpPr/>
          <p:nvPr/>
        </p:nvSpPr>
        <p:spPr>
          <a:xfrm>
            <a:off x="3048000" y="6477000"/>
            <a:ext cx="3179134" cy="381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/>
          <p:cNvSpPr/>
          <p:nvPr/>
        </p:nvSpPr>
        <p:spPr>
          <a:xfrm>
            <a:off x="6379534" y="6172200"/>
            <a:ext cx="1143000" cy="32783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1646237"/>
            <a:ext cx="3200400" cy="36965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19:7-11</a:t>
            </a:r>
          </a:p>
        </p:txBody>
      </p:sp>
      <p:sp>
        <p:nvSpPr>
          <p:cNvPr id="5" name="Rectangle 4"/>
          <p:cNvSpPr/>
          <p:nvPr/>
        </p:nvSpPr>
        <p:spPr>
          <a:xfrm>
            <a:off x="4703135" y="1689687"/>
            <a:ext cx="1088065" cy="36965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27134" y="2015896"/>
            <a:ext cx="753582" cy="36965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62600" y="2768710"/>
            <a:ext cx="838200" cy="36965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50538" y="3876788"/>
            <a:ext cx="866996" cy="36965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17783" y="4246447"/>
            <a:ext cx="701749" cy="36965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46237"/>
            <a:ext cx="7924800" cy="4830763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  <a:buNone/>
            </a:pPr>
            <a:r>
              <a:rPr lang="en-US" sz="2800" dirty="0"/>
              <a:t>7  The law of the LORD is perfect, converting the soul; The testimony of the LORD is sure, making wise the simple;</a:t>
            </a:r>
          </a:p>
          <a:p>
            <a:pPr>
              <a:lnSpc>
                <a:spcPts val="2700"/>
              </a:lnSpc>
              <a:buNone/>
            </a:pPr>
            <a:r>
              <a:rPr lang="en-US" sz="2800" dirty="0"/>
              <a:t>8  The statutes of the LORD are right, rejoicing the heart; The commandment of the LORD is pure, enlightening the eyes;</a:t>
            </a:r>
          </a:p>
          <a:p>
            <a:pPr>
              <a:lnSpc>
                <a:spcPts val="2700"/>
              </a:lnSpc>
              <a:buNone/>
            </a:pPr>
            <a:r>
              <a:rPr lang="en-US" sz="2800" dirty="0"/>
              <a:t>9  The fear of the LORD is clean, enduring forever; The judgments of the LORD are true and righteous altogether.</a:t>
            </a:r>
          </a:p>
          <a:p>
            <a:pPr>
              <a:lnSpc>
                <a:spcPts val="2700"/>
              </a:lnSpc>
              <a:buNone/>
            </a:pPr>
            <a:r>
              <a:rPr lang="en-US" sz="2800" dirty="0"/>
              <a:t>10  More to be desired are they than gold, Yea, than much fine gold; Sweeter also than honey and the honeycomb.</a:t>
            </a:r>
          </a:p>
          <a:p>
            <a:pPr>
              <a:lnSpc>
                <a:spcPts val="2700"/>
              </a:lnSpc>
              <a:buNone/>
            </a:pPr>
            <a:r>
              <a:rPr lang="en-US" sz="2800" dirty="0"/>
              <a:t>11  Moreover by them Your servant is warned, And in keeping them there is great reward.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1.85185E-6 L -0.17326 0.4824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33" y="2412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21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1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0" grpId="1" animBg="1"/>
      <p:bldP spid="4" grpId="0" animBg="1"/>
      <p:bldP spid="4" grpId="1" animBg="1"/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152400"/>
            <a:ext cx="7633742" cy="1492132"/>
          </a:xfrm>
        </p:spPr>
        <p:txBody>
          <a:bodyPr>
            <a:normAutofit/>
          </a:bodyPr>
          <a:lstStyle/>
          <a:p>
            <a:r>
              <a:rPr lang="en-US" dirty="0"/>
              <a:t>There Was A Time When The Bible Was Lost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61722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/>
              <a:t>2 Kings 22; 23</a:t>
            </a:r>
          </a:p>
          <a:p>
            <a:r>
              <a:rPr lang="en-US" dirty="0"/>
              <a:t>It was lost and found (2 Kin. 22:1-8)</a:t>
            </a:r>
          </a:p>
          <a:p>
            <a:r>
              <a:rPr lang="en-US" dirty="0"/>
              <a:t>It was read to the king (2 Kin. 22:9, 10)</a:t>
            </a:r>
          </a:p>
          <a:p>
            <a:r>
              <a:rPr lang="en-US" dirty="0"/>
              <a:t>It brought about an inward awakening and sorrow (2 Kin. 22:11-20)</a:t>
            </a:r>
          </a:p>
          <a:p>
            <a:r>
              <a:rPr lang="en-US" dirty="0"/>
              <a:t>It brought about covenant building (2 Kin. 23:1-3)</a:t>
            </a:r>
          </a:p>
          <a:p>
            <a:r>
              <a:rPr lang="en-US" dirty="0"/>
              <a:t>It brought about a purging of the evil in society (2 King. 23:4-20)</a:t>
            </a:r>
          </a:p>
          <a:p>
            <a:pPr lvl="1"/>
            <a:r>
              <a:rPr lang="en-US" dirty="0"/>
              <a:t>False gods</a:t>
            </a:r>
          </a:p>
          <a:p>
            <a:pPr lvl="1"/>
            <a:r>
              <a:rPr lang="en-US" dirty="0"/>
              <a:t>Perverted persons</a:t>
            </a:r>
          </a:p>
          <a:p>
            <a:pPr lvl="1"/>
            <a:r>
              <a:rPr lang="en-US" dirty="0"/>
              <a:t>False places of worship</a:t>
            </a:r>
          </a:p>
          <a:p>
            <a:pPr lvl="1"/>
            <a:r>
              <a:rPr lang="en-US" dirty="0"/>
              <a:t>False priests</a:t>
            </a:r>
          </a:p>
          <a:p>
            <a:pPr lvl="1"/>
            <a:r>
              <a:rPr lang="en-US" dirty="0"/>
              <a:t>Mediums </a:t>
            </a:r>
          </a:p>
          <a:p>
            <a:r>
              <a:rPr lang="en-US" dirty="0"/>
              <a:t>It brought about a restoration of true worship (23:21; cf. Jas. 1:21)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0" y="1676400"/>
            <a:ext cx="2209800" cy="36625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Josiah’s Example: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Remorseful (v. 11)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Responsive (v. 13)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Recognized the Wrath of God (v. 13)</a:t>
            </a:r>
          </a:p>
        </p:txBody>
      </p:sp>
    </p:spTree>
    <p:extLst>
      <p:ext uri="{BB962C8B-B14F-4D97-AF65-F5344CB8AC3E}">
        <p14:creationId xmlns:p14="http://schemas.microsoft.com/office/powerpoint/2010/main" val="1526023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382384"/>
            <a:ext cx="7633742" cy="1598815"/>
          </a:xfrm>
        </p:spPr>
        <p:txBody>
          <a:bodyPr>
            <a:normAutofit fontScale="90000"/>
          </a:bodyPr>
          <a:lstStyle/>
          <a:p>
            <a:r>
              <a:rPr lang="en-US" dirty="0"/>
              <a:t>When The Bible Was Found—TURNED TO THE LORD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2 Kings 23:25</a:t>
            </a:r>
          </a:p>
          <a:p>
            <a:pPr marL="457200" lvl="1" indent="0">
              <a:buNone/>
            </a:pPr>
            <a:r>
              <a:rPr lang="en-US" sz="3200" dirty="0"/>
              <a:t>“Now before him there was no king like him, who turned to the LORD with </a:t>
            </a:r>
            <a:r>
              <a:rPr lang="en-US" sz="3200" u="sng" dirty="0"/>
              <a:t>all</a:t>
            </a:r>
            <a:r>
              <a:rPr lang="en-US" sz="3200" dirty="0"/>
              <a:t> his heart, with </a:t>
            </a:r>
            <a:r>
              <a:rPr lang="en-US" sz="3200" u="sng" dirty="0"/>
              <a:t>all</a:t>
            </a:r>
            <a:r>
              <a:rPr lang="en-US" sz="3200" dirty="0"/>
              <a:t> his soul, and with </a:t>
            </a:r>
            <a:r>
              <a:rPr lang="en-US" sz="3200" u="sng" dirty="0"/>
              <a:t>all</a:t>
            </a:r>
            <a:r>
              <a:rPr lang="en-US" sz="3200" dirty="0"/>
              <a:t> his might, according to </a:t>
            </a:r>
            <a:r>
              <a:rPr lang="en-US" sz="3200" u="sng" dirty="0"/>
              <a:t>all</a:t>
            </a:r>
            <a:r>
              <a:rPr lang="en-US" sz="3200" dirty="0"/>
              <a:t> the Law of Moses; nor after him did any arise like him.”</a:t>
            </a:r>
          </a:p>
        </p:txBody>
      </p:sp>
    </p:spTree>
    <p:extLst>
      <p:ext uri="{BB962C8B-B14F-4D97-AF65-F5344CB8AC3E}">
        <p14:creationId xmlns:p14="http://schemas.microsoft.com/office/powerpoint/2010/main" val="9314206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Dangers IN Losing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No Direction</a:t>
            </a:r>
          </a:p>
          <a:p>
            <a:pPr lvl="1"/>
            <a:r>
              <a:rPr lang="en-US" dirty="0"/>
              <a:t>“O LORD, I know the way of man is not in himself; It is not in man who walks to direct his own steps” (Jer. 10:23)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Destruction</a:t>
            </a:r>
          </a:p>
          <a:p>
            <a:pPr lvl="1"/>
            <a:r>
              <a:rPr lang="en-US" dirty="0"/>
              <a:t>Personal and national (Hos. 4:6)</a:t>
            </a:r>
          </a:p>
          <a:p>
            <a:pPr lvl="1"/>
            <a:r>
              <a:rPr lang="en-US" dirty="0"/>
              <a:t>When the Bible was lost in Judah for such a long time, it carried with it an irrevocable fall (2 Kin. 23:26, 27; 2 Chon. 36:15, 16)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Death (Prov. 14:12)</a:t>
            </a:r>
          </a:p>
        </p:txBody>
      </p:sp>
    </p:spTree>
    <p:extLst>
      <p:ext uri="{BB962C8B-B14F-4D97-AF65-F5344CB8AC3E}">
        <p14:creationId xmlns:p14="http://schemas.microsoft.com/office/powerpoint/2010/main" val="24470161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/>
        </p:spPr>
      </p:sp>
      <p:sp>
        <p:nvSpPr>
          <p:cNvPr id="23" name="Freeform 6" title="scalloped circle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4" name="Rectangle 1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17" title="left edge borde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" name="Picture 1" descr="The image above is an image of Sodom and Gomorrah.)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57" r="31943" b="-1"/>
          <a:stretch/>
        </p:blipFill>
        <p:spPr>
          <a:xfrm>
            <a:off x="6272208" y="10"/>
            <a:ext cx="2871793" cy="6857990"/>
          </a:xfrm>
          <a:prstGeom prst="rect">
            <a:avLst/>
          </a:prstGeom>
        </p:spPr>
      </p:pic>
      <p:sp>
        <p:nvSpPr>
          <p:cNvPr id="26" name="Freeform 13" title="left scallop inline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0" y="0"/>
            <a:ext cx="7355877" cy="6858000"/>
          </a:xfrm>
          <a:custGeom>
            <a:avLst/>
            <a:gdLst>
              <a:gd name="connsiteX0" fmla="*/ 9807836 w 9807836"/>
              <a:gd name="connsiteY0" fmla="*/ 0 h 6858000"/>
              <a:gd name="connsiteX1" fmla="*/ 0 w 9807836"/>
              <a:gd name="connsiteY1" fmla="*/ 0 h 6858000"/>
              <a:gd name="connsiteX2" fmla="*/ 26987 w 9807836"/>
              <a:gd name="connsiteY2" fmla="*/ 87312 h 6858000"/>
              <a:gd name="connsiteX3" fmla="*/ 52387 w 9807836"/>
              <a:gd name="connsiteY3" fmla="*/ 174625 h 6858000"/>
              <a:gd name="connsiteX4" fmla="*/ 77787 w 9807836"/>
              <a:gd name="connsiteY4" fmla="*/ 263525 h 6858000"/>
              <a:gd name="connsiteX5" fmla="*/ 100012 w 9807836"/>
              <a:gd name="connsiteY5" fmla="*/ 354012 h 6858000"/>
              <a:gd name="connsiteX6" fmla="*/ 127000 w 9807836"/>
              <a:gd name="connsiteY6" fmla="*/ 441325 h 6858000"/>
              <a:gd name="connsiteX7" fmla="*/ 155575 w 9807836"/>
              <a:gd name="connsiteY7" fmla="*/ 525462 h 6858000"/>
              <a:gd name="connsiteX8" fmla="*/ 192087 w 9807836"/>
              <a:gd name="connsiteY8" fmla="*/ 604837 h 6858000"/>
              <a:gd name="connsiteX9" fmla="*/ 234950 w 9807836"/>
              <a:gd name="connsiteY9" fmla="*/ 677862 h 6858000"/>
              <a:gd name="connsiteX10" fmla="*/ 282575 w 9807836"/>
              <a:gd name="connsiteY10" fmla="*/ 739775 h 6858000"/>
              <a:gd name="connsiteX11" fmla="*/ 334962 w 9807836"/>
              <a:gd name="connsiteY11" fmla="*/ 798512 h 6858000"/>
              <a:gd name="connsiteX12" fmla="*/ 395287 w 9807836"/>
              <a:gd name="connsiteY12" fmla="*/ 852487 h 6858000"/>
              <a:gd name="connsiteX13" fmla="*/ 458787 w 9807836"/>
              <a:gd name="connsiteY13" fmla="*/ 906462 h 6858000"/>
              <a:gd name="connsiteX14" fmla="*/ 525462 w 9807836"/>
              <a:gd name="connsiteY14" fmla="*/ 957262 h 6858000"/>
              <a:gd name="connsiteX15" fmla="*/ 592137 w 9807836"/>
              <a:gd name="connsiteY15" fmla="*/ 1008062 h 6858000"/>
              <a:gd name="connsiteX16" fmla="*/ 660400 w 9807836"/>
              <a:gd name="connsiteY16" fmla="*/ 1060450 h 6858000"/>
              <a:gd name="connsiteX17" fmla="*/ 725487 w 9807836"/>
              <a:gd name="connsiteY17" fmla="*/ 1111250 h 6858000"/>
              <a:gd name="connsiteX18" fmla="*/ 787400 w 9807836"/>
              <a:gd name="connsiteY18" fmla="*/ 1165225 h 6858000"/>
              <a:gd name="connsiteX19" fmla="*/ 844550 w 9807836"/>
              <a:gd name="connsiteY19" fmla="*/ 1223962 h 6858000"/>
              <a:gd name="connsiteX20" fmla="*/ 896937 w 9807836"/>
              <a:gd name="connsiteY20" fmla="*/ 1282700 h 6858000"/>
              <a:gd name="connsiteX21" fmla="*/ 939800 w 9807836"/>
              <a:gd name="connsiteY21" fmla="*/ 1346200 h 6858000"/>
              <a:gd name="connsiteX22" fmla="*/ 976312 w 9807836"/>
              <a:gd name="connsiteY22" fmla="*/ 1417637 h 6858000"/>
              <a:gd name="connsiteX23" fmla="*/ 998537 w 9807836"/>
              <a:gd name="connsiteY23" fmla="*/ 1487487 h 6858000"/>
              <a:gd name="connsiteX24" fmla="*/ 1012825 w 9807836"/>
              <a:gd name="connsiteY24" fmla="*/ 1565275 h 6858000"/>
              <a:gd name="connsiteX25" fmla="*/ 1019175 w 9807836"/>
              <a:gd name="connsiteY25" fmla="*/ 1641475 h 6858000"/>
              <a:gd name="connsiteX26" fmla="*/ 1017587 w 9807836"/>
              <a:gd name="connsiteY26" fmla="*/ 1722437 h 6858000"/>
              <a:gd name="connsiteX27" fmla="*/ 1011237 w 9807836"/>
              <a:gd name="connsiteY27" fmla="*/ 1803400 h 6858000"/>
              <a:gd name="connsiteX28" fmla="*/ 1003300 w 9807836"/>
              <a:gd name="connsiteY28" fmla="*/ 1887537 h 6858000"/>
              <a:gd name="connsiteX29" fmla="*/ 992187 w 9807836"/>
              <a:gd name="connsiteY29" fmla="*/ 1971675 h 6858000"/>
              <a:gd name="connsiteX30" fmla="*/ 979487 w 9807836"/>
              <a:gd name="connsiteY30" fmla="*/ 2055812 h 6858000"/>
              <a:gd name="connsiteX31" fmla="*/ 969962 w 9807836"/>
              <a:gd name="connsiteY31" fmla="*/ 2139950 h 6858000"/>
              <a:gd name="connsiteX32" fmla="*/ 963612 w 9807836"/>
              <a:gd name="connsiteY32" fmla="*/ 2224087 h 6858000"/>
              <a:gd name="connsiteX33" fmla="*/ 958850 w 9807836"/>
              <a:gd name="connsiteY33" fmla="*/ 2305050 h 6858000"/>
              <a:gd name="connsiteX34" fmla="*/ 963612 w 9807836"/>
              <a:gd name="connsiteY34" fmla="*/ 2384425 h 6858000"/>
              <a:gd name="connsiteX35" fmla="*/ 973137 w 9807836"/>
              <a:gd name="connsiteY35" fmla="*/ 2462212 h 6858000"/>
              <a:gd name="connsiteX36" fmla="*/ 993775 w 9807836"/>
              <a:gd name="connsiteY36" fmla="*/ 2543175 h 6858000"/>
              <a:gd name="connsiteX37" fmla="*/ 1025525 w 9807836"/>
              <a:gd name="connsiteY37" fmla="*/ 2622550 h 6858000"/>
              <a:gd name="connsiteX38" fmla="*/ 1063625 w 9807836"/>
              <a:gd name="connsiteY38" fmla="*/ 2701925 h 6858000"/>
              <a:gd name="connsiteX39" fmla="*/ 1106487 w 9807836"/>
              <a:gd name="connsiteY39" fmla="*/ 2781300 h 6858000"/>
              <a:gd name="connsiteX40" fmla="*/ 1150937 w 9807836"/>
              <a:gd name="connsiteY40" fmla="*/ 2859087 h 6858000"/>
              <a:gd name="connsiteX41" fmla="*/ 1198562 w 9807836"/>
              <a:gd name="connsiteY41" fmla="*/ 2938462 h 6858000"/>
              <a:gd name="connsiteX42" fmla="*/ 1241425 w 9807836"/>
              <a:gd name="connsiteY42" fmla="*/ 3017837 h 6858000"/>
              <a:gd name="connsiteX43" fmla="*/ 1284288 w 9807836"/>
              <a:gd name="connsiteY43" fmla="*/ 3098800 h 6858000"/>
              <a:gd name="connsiteX44" fmla="*/ 1320800 w 9807836"/>
              <a:gd name="connsiteY44" fmla="*/ 3179762 h 6858000"/>
              <a:gd name="connsiteX45" fmla="*/ 1349375 w 9807836"/>
              <a:gd name="connsiteY45" fmla="*/ 3260725 h 6858000"/>
              <a:gd name="connsiteX46" fmla="*/ 1365250 w 9807836"/>
              <a:gd name="connsiteY46" fmla="*/ 3343275 h 6858000"/>
              <a:gd name="connsiteX47" fmla="*/ 1374775 w 9807836"/>
              <a:gd name="connsiteY47" fmla="*/ 3429000 h 6858000"/>
              <a:gd name="connsiteX48" fmla="*/ 1365250 w 9807836"/>
              <a:gd name="connsiteY48" fmla="*/ 3514725 h 6858000"/>
              <a:gd name="connsiteX49" fmla="*/ 1349375 w 9807836"/>
              <a:gd name="connsiteY49" fmla="*/ 3597275 h 6858000"/>
              <a:gd name="connsiteX50" fmla="*/ 1320800 w 9807836"/>
              <a:gd name="connsiteY50" fmla="*/ 3678237 h 6858000"/>
              <a:gd name="connsiteX51" fmla="*/ 1284288 w 9807836"/>
              <a:gd name="connsiteY51" fmla="*/ 3759200 h 6858000"/>
              <a:gd name="connsiteX52" fmla="*/ 1241425 w 9807836"/>
              <a:gd name="connsiteY52" fmla="*/ 3840162 h 6858000"/>
              <a:gd name="connsiteX53" fmla="*/ 1198562 w 9807836"/>
              <a:gd name="connsiteY53" fmla="*/ 3919537 h 6858000"/>
              <a:gd name="connsiteX54" fmla="*/ 1150937 w 9807836"/>
              <a:gd name="connsiteY54" fmla="*/ 3998912 h 6858000"/>
              <a:gd name="connsiteX55" fmla="*/ 1106487 w 9807836"/>
              <a:gd name="connsiteY55" fmla="*/ 4076700 h 6858000"/>
              <a:gd name="connsiteX56" fmla="*/ 1063625 w 9807836"/>
              <a:gd name="connsiteY56" fmla="*/ 4156075 h 6858000"/>
              <a:gd name="connsiteX57" fmla="*/ 1025525 w 9807836"/>
              <a:gd name="connsiteY57" fmla="*/ 4235450 h 6858000"/>
              <a:gd name="connsiteX58" fmla="*/ 993775 w 9807836"/>
              <a:gd name="connsiteY58" fmla="*/ 4314825 h 6858000"/>
              <a:gd name="connsiteX59" fmla="*/ 973137 w 9807836"/>
              <a:gd name="connsiteY59" fmla="*/ 4395787 h 6858000"/>
              <a:gd name="connsiteX60" fmla="*/ 963612 w 9807836"/>
              <a:gd name="connsiteY60" fmla="*/ 4473575 h 6858000"/>
              <a:gd name="connsiteX61" fmla="*/ 958850 w 9807836"/>
              <a:gd name="connsiteY61" fmla="*/ 4552950 h 6858000"/>
              <a:gd name="connsiteX62" fmla="*/ 963612 w 9807836"/>
              <a:gd name="connsiteY62" fmla="*/ 4633912 h 6858000"/>
              <a:gd name="connsiteX63" fmla="*/ 969962 w 9807836"/>
              <a:gd name="connsiteY63" fmla="*/ 4718050 h 6858000"/>
              <a:gd name="connsiteX64" fmla="*/ 979487 w 9807836"/>
              <a:gd name="connsiteY64" fmla="*/ 4802187 h 6858000"/>
              <a:gd name="connsiteX65" fmla="*/ 992187 w 9807836"/>
              <a:gd name="connsiteY65" fmla="*/ 4886325 h 6858000"/>
              <a:gd name="connsiteX66" fmla="*/ 1003300 w 9807836"/>
              <a:gd name="connsiteY66" fmla="*/ 4970462 h 6858000"/>
              <a:gd name="connsiteX67" fmla="*/ 1011237 w 9807836"/>
              <a:gd name="connsiteY67" fmla="*/ 5054600 h 6858000"/>
              <a:gd name="connsiteX68" fmla="*/ 1017587 w 9807836"/>
              <a:gd name="connsiteY68" fmla="*/ 5135562 h 6858000"/>
              <a:gd name="connsiteX69" fmla="*/ 1019175 w 9807836"/>
              <a:gd name="connsiteY69" fmla="*/ 5216525 h 6858000"/>
              <a:gd name="connsiteX70" fmla="*/ 1012825 w 9807836"/>
              <a:gd name="connsiteY70" fmla="*/ 5292725 h 6858000"/>
              <a:gd name="connsiteX71" fmla="*/ 998537 w 9807836"/>
              <a:gd name="connsiteY71" fmla="*/ 5370512 h 6858000"/>
              <a:gd name="connsiteX72" fmla="*/ 976312 w 9807836"/>
              <a:gd name="connsiteY72" fmla="*/ 5440362 h 6858000"/>
              <a:gd name="connsiteX73" fmla="*/ 939800 w 9807836"/>
              <a:gd name="connsiteY73" fmla="*/ 5511800 h 6858000"/>
              <a:gd name="connsiteX74" fmla="*/ 896937 w 9807836"/>
              <a:gd name="connsiteY74" fmla="*/ 5575300 h 6858000"/>
              <a:gd name="connsiteX75" fmla="*/ 844550 w 9807836"/>
              <a:gd name="connsiteY75" fmla="*/ 5634037 h 6858000"/>
              <a:gd name="connsiteX76" fmla="*/ 787400 w 9807836"/>
              <a:gd name="connsiteY76" fmla="*/ 5692775 h 6858000"/>
              <a:gd name="connsiteX77" fmla="*/ 725487 w 9807836"/>
              <a:gd name="connsiteY77" fmla="*/ 5746750 h 6858000"/>
              <a:gd name="connsiteX78" fmla="*/ 660400 w 9807836"/>
              <a:gd name="connsiteY78" fmla="*/ 5797550 h 6858000"/>
              <a:gd name="connsiteX79" fmla="*/ 592137 w 9807836"/>
              <a:gd name="connsiteY79" fmla="*/ 5849937 h 6858000"/>
              <a:gd name="connsiteX80" fmla="*/ 525462 w 9807836"/>
              <a:gd name="connsiteY80" fmla="*/ 5900737 h 6858000"/>
              <a:gd name="connsiteX81" fmla="*/ 458787 w 9807836"/>
              <a:gd name="connsiteY81" fmla="*/ 5951537 h 6858000"/>
              <a:gd name="connsiteX82" fmla="*/ 395287 w 9807836"/>
              <a:gd name="connsiteY82" fmla="*/ 6005512 h 6858000"/>
              <a:gd name="connsiteX83" fmla="*/ 334962 w 9807836"/>
              <a:gd name="connsiteY83" fmla="*/ 6059487 h 6858000"/>
              <a:gd name="connsiteX84" fmla="*/ 282575 w 9807836"/>
              <a:gd name="connsiteY84" fmla="*/ 6118225 h 6858000"/>
              <a:gd name="connsiteX85" fmla="*/ 234950 w 9807836"/>
              <a:gd name="connsiteY85" fmla="*/ 6180137 h 6858000"/>
              <a:gd name="connsiteX86" fmla="*/ 192087 w 9807836"/>
              <a:gd name="connsiteY86" fmla="*/ 6253162 h 6858000"/>
              <a:gd name="connsiteX87" fmla="*/ 155575 w 9807836"/>
              <a:gd name="connsiteY87" fmla="*/ 6332537 h 6858000"/>
              <a:gd name="connsiteX88" fmla="*/ 127000 w 9807836"/>
              <a:gd name="connsiteY88" fmla="*/ 6416675 h 6858000"/>
              <a:gd name="connsiteX89" fmla="*/ 100012 w 9807836"/>
              <a:gd name="connsiteY89" fmla="*/ 6503987 h 6858000"/>
              <a:gd name="connsiteX90" fmla="*/ 77787 w 9807836"/>
              <a:gd name="connsiteY90" fmla="*/ 6594475 h 6858000"/>
              <a:gd name="connsiteX91" fmla="*/ 52387 w 9807836"/>
              <a:gd name="connsiteY91" fmla="*/ 6683375 h 6858000"/>
              <a:gd name="connsiteX92" fmla="*/ 26987 w 9807836"/>
              <a:gd name="connsiteY92" fmla="*/ 6770687 h 6858000"/>
              <a:gd name="connsiteX93" fmla="*/ 0 w 9807836"/>
              <a:gd name="connsiteY93" fmla="*/ 6858000 h 6858000"/>
              <a:gd name="connsiteX94" fmla="*/ 9807836 w 9807836"/>
              <a:gd name="connsiteY94" fmla="*/ 6858000 h 6858000"/>
              <a:gd name="connsiteX95" fmla="*/ 9807836 w 9807836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807836" h="6858000">
                <a:moveTo>
                  <a:pt x="9807836" y="0"/>
                </a:moveTo>
                <a:lnTo>
                  <a:pt x="0" y="0"/>
                </a:lnTo>
                <a:lnTo>
                  <a:pt x="26987" y="87312"/>
                </a:lnTo>
                <a:lnTo>
                  <a:pt x="52387" y="174625"/>
                </a:lnTo>
                <a:lnTo>
                  <a:pt x="77787" y="263525"/>
                </a:lnTo>
                <a:lnTo>
                  <a:pt x="100012" y="354012"/>
                </a:lnTo>
                <a:lnTo>
                  <a:pt x="127000" y="441325"/>
                </a:lnTo>
                <a:lnTo>
                  <a:pt x="155575" y="525462"/>
                </a:lnTo>
                <a:lnTo>
                  <a:pt x="192087" y="604837"/>
                </a:lnTo>
                <a:lnTo>
                  <a:pt x="234950" y="677862"/>
                </a:lnTo>
                <a:lnTo>
                  <a:pt x="282575" y="739775"/>
                </a:lnTo>
                <a:lnTo>
                  <a:pt x="334962" y="798512"/>
                </a:lnTo>
                <a:lnTo>
                  <a:pt x="395287" y="852487"/>
                </a:lnTo>
                <a:lnTo>
                  <a:pt x="458787" y="906462"/>
                </a:lnTo>
                <a:lnTo>
                  <a:pt x="525462" y="957262"/>
                </a:lnTo>
                <a:lnTo>
                  <a:pt x="592137" y="1008062"/>
                </a:lnTo>
                <a:lnTo>
                  <a:pt x="660400" y="1060450"/>
                </a:lnTo>
                <a:lnTo>
                  <a:pt x="725487" y="1111250"/>
                </a:lnTo>
                <a:lnTo>
                  <a:pt x="787400" y="1165225"/>
                </a:lnTo>
                <a:lnTo>
                  <a:pt x="844550" y="1223962"/>
                </a:lnTo>
                <a:lnTo>
                  <a:pt x="896937" y="1282700"/>
                </a:lnTo>
                <a:lnTo>
                  <a:pt x="939800" y="1346200"/>
                </a:lnTo>
                <a:lnTo>
                  <a:pt x="976312" y="1417637"/>
                </a:lnTo>
                <a:lnTo>
                  <a:pt x="998537" y="1487487"/>
                </a:lnTo>
                <a:lnTo>
                  <a:pt x="1012825" y="1565275"/>
                </a:lnTo>
                <a:lnTo>
                  <a:pt x="1019175" y="1641475"/>
                </a:lnTo>
                <a:lnTo>
                  <a:pt x="1017587" y="1722437"/>
                </a:lnTo>
                <a:lnTo>
                  <a:pt x="1011237" y="1803400"/>
                </a:lnTo>
                <a:lnTo>
                  <a:pt x="1003300" y="1887537"/>
                </a:lnTo>
                <a:lnTo>
                  <a:pt x="992187" y="1971675"/>
                </a:lnTo>
                <a:lnTo>
                  <a:pt x="979487" y="2055812"/>
                </a:lnTo>
                <a:lnTo>
                  <a:pt x="969962" y="2139950"/>
                </a:lnTo>
                <a:lnTo>
                  <a:pt x="963612" y="2224087"/>
                </a:lnTo>
                <a:lnTo>
                  <a:pt x="958850" y="2305050"/>
                </a:lnTo>
                <a:lnTo>
                  <a:pt x="963612" y="2384425"/>
                </a:lnTo>
                <a:lnTo>
                  <a:pt x="973137" y="2462212"/>
                </a:lnTo>
                <a:lnTo>
                  <a:pt x="993775" y="2543175"/>
                </a:lnTo>
                <a:lnTo>
                  <a:pt x="1025525" y="2622550"/>
                </a:lnTo>
                <a:lnTo>
                  <a:pt x="1063625" y="2701925"/>
                </a:lnTo>
                <a:lnTo>
                  <a:pt x="1106487" y="2781300"/>
                </a:lnTo>
                <a:lnTo>
                  <a:pt x="1150937" y="2859087"/>
                </a:lnTo>
                <a:lnTo>
                  <a:pt x="1198562" y="2938462"/>
                </a:lnTo>
                <a:lnTo>
                  <a:pt x="1241425" y="3017837"/>
                </a:lnTo>
                <a:lnTo>
                  <a:pt x="1284288" y="3098800"/>
                </a:lnTo>
                <a:lnTo>
                  <a:pt x="1320800" y="3179762"/>
                </a:lnTo>
                <a:lnTo>
                  <a:pt x="1349375" y="3260725"/>
                </a:lnTo>
                <a:lnTo>
                  <a:pt x="1365250" y="3343275"/>
                </a:lnTo>
                <a:lnTo>
                  <a:pt x="1374775" y="3429000"/>
                </a:lnTo>
                <a:lnTo>
                  <a:pt x="1365250" y="3514725"/>
                </a:lnTo>
                <a:lnTo>
                  <a:pt x="1349375" y="3597275"/>
                </a:lnTo>
                <a:lnTo>
                  <a:pt x="1320800" y="3678237"/>
                </a:lnTo>
                <a:lnTo>
                  <a:pt x="1284288" y="3759200"/>
                </a:lnTo>
                <a:lnTo>
                  <a:pt x="1241425" y="3840162"/>
                </a:lnTo>
                <a:lnTo>
                  <a:pt x="1198562" y="3919537"/>
                </a:lnTo>
                <a:lnTo>
                  <a:pt x="1150937" y="3998912"/>
                </a:lnTo>
                <a:lnTo>
                  <a:pt x="1106487" y="4076700"/>
                </a:lnTo>
                <a:lnTo>
                  <a:pt x="1063625" y="4156075"/>
                </a:lnTo>
                <a:lnTo>
                  <a:pt x="1025525" y="4235450"/>
                </a:lnTo>
                <a:lnTo>
                  <a:pt x="993775" y="4314825"/>
                </a:lnTo>
                <a:lnTo>
                  <a:pt x="973137" y="4395787"/>
                </a:lnTo>
                <a:lnTo>
                  <a:pt x="963612" y="4473575"/>
                </a:lnTo>
                <a:lnTo>
                  <a:pt x="958850" y="4552950"/>
                </a:lnTo>
                <a:lnTo>
                  <a:pt x="963612" y="4633912"/>
                </a:lnTo>
                <a:lnTo>
                  <a:pt x="969962" y="4718050"/>
                </a:lnTo>
                <a:lnTo>
                  <a:pt x="979487" y="4802187"/>
                </a:lnTo>
                <a:lnTo>
                  <a:pt x="992187" y="4886325"/>
                </a:lnTo>
                <a:lnTo>
                  <a:pt x="1003300" y="4970462"/>
                </a:lnTo>
                <a:lnTo>
                  <a:pt x="1011237" y="5054600"/>
                </a:lnTo>
                <a:lnTo>
                  <a:pt x="1017587" y="5135562"/>
                </a:lnTo>
                <a:lnTo>
                  <a:pt x="1019175" y="5216525"/>
                </a:lnTo>
                <a:lnTo>
                  <a:pt x="1012825" y="5292725"/>
                </a:lnTo>
                <a:lnTo>
                  <a:pt x="998537" y="5370512"/>
                </a:lnTo>
                <a:lnTo>
                  <a:pt x="976312" y="5440362"/>
                </a:lnTo>
                <a:lnTo>
                  <a:pt x="939800" y="5511800"/>
                </a:lnTo>
                <a:lnTo>
                  <a:pt x="896937" y="5575300"/>
                </a:lnTo>
                <a:lnTo>
                  <a:pt x="844550" y="5634037"/>
                </a:lnTo>
                <a:lnTo>
                  <a:pt x="787400" y="5692775"/>
                </a:lnTo>
                <a:lnTo>
                  <a:pt x="725487" y="5746750"/>
                </a:lnTo>
                <a:lnTo>
                  <a:pt x="660400" y="5797550"/>
                </a:lnTo>
                <a:lnTo>
                  <a:pt x="592137" y="5849937"/>
                </a:lnTo>
                <a:lnTo>
                  <a:pt x="525462" y="5900737"/>
                </a:lnTo>
                <a:lnTo>
                  <a:pt x="458787" y="5951537"/>
                </a:lnTo>
                <a:lnTo>
                  <a:pt x="395287" y="6005512"/>
                </a:lnTo>
                <a:lnTo>
                  <a:pt x="334962" y="6059487"/>
                </a:lnTo>
                <a:lnTo>
                  <a:pt x="282575" y="6118225"/>
                </a:lnTo>
                <a:lnTo>
                  <a:pt x="234950" y="6180137"/>
                </a:lnTo>
                <a:lnTo>
                  <a:pt x="192087" y="6253162"/>
                </a:lnTo>
                <a:lnTo>
                  <a:pt x="155575" y="6332537"/>
                </a:lnTo>
                <a:lnTo>
                  <a:pt x="127000" y="6416675"/>
                </a:lnTo>
                <a:lnTo>
                  <a:pt x="100012" y="6503987"/>
                </a:lnTo>
                <a:lnTo>
                  <a:pt x="77787" y="6594475"/>
                </a:lnTo>
                <a:lnTo>
                  <a:pt x="52387" y="6683375"/>
                </a:lnTo>
                <a:lnTo>
                  <a:pt x="26987" y="6770687"/>
                </a:lnTo>
                <a:lnTo>
                  <a:pt x="0" y="6858000"/>
                </a:lnTo>
                <a:lnTo>
                  <a:pt x="9807836" y="6858000"/>
                </a:lnTo>
                <a:lnTo>
                  <a:pt x="980783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7" name="Rectangle 19" title="left edge borde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Freeform 16" title="left scallop inline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32479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7190" y="1098388"/>
            <a:ext cx="5895017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6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WE NEED TO GET BACK TO BIBLE AUTHORITY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77190" y="5563389"/>
            <a:ext cx="5895017" cy="74227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872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We Need To Get Back To Biblical Authority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2286002"/>
            <a:ext cx="7633742" cy="4114798"/>
          </a:xfrm>
        </p:spPr>
        <p:txBody>
          <a:bodyPr>
            <a:normAutofit lnSpcReduction="10000"/>
          </a:bodyPr>
          <a:lstStyle/>
          <a:p>
            <a:pPr marL="240030" indent="-514350">
              <a:buFont typeface="+mj-lt"/>
              <a:buAutoNum type="arabicPeriod"/>
            </a:pPr>
            <a:r>
              <a:rPr lang="en-US" sz="3200" dirty="0"/>
              <a:t>Because of all the books ever written, we will only be judged by one—the Bible (Jn. 12:48; 2 Thess. 1:8; Rev. 20:12)</a:t>
            </a:r>
          </a:p>
          <a:p>
            <a:pPr lvl="1"/>
            <a:r>
              <a:rPr lang="en-US" sz="2400" dirty="0"/>
              <a:t>“Now these things, brethren, I have figuratively transferred to myself and Apollos for your sakes, that you may learn in us </a:t>
            </a:r>
            <a:r>
              <a:rPr lang="en-US" sz="3200" b="1" u="sng" dirty="0"/>
              <a:t>not to think beyond what is written</a:t>
            </a:r>
            <a:r>
              <a:rPr lang="en-US" sz="2400" dirty="0"/>
              <a:t>, that none of you may be puffed up on behalf of one against the other” (1 Cor. 4:6)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We Need To Get Back To Biblical Authority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40030" indent="-514350">
              <a:buFont typeface="+mj-lt"/>
              <a:buAutoNum type="arabicPeriod" startAt="2"/>
            </a:pPr>
            <a:r>
              <a:rPr lang="en-US" sz="3200" dirty="0"/>
              <a:t>Because without Bible Authority, we can expect nothing but shame (2 Tim. 2:15)</a:t>
            </a:r>
          </a:p>
          <a:p>
            <a:pPr marL="697230" lvl="1" indent="-514350">
              <a:buFont typeface="Wingdings" panose="05000000000000000000" pitchFamily="2" charset="2"/>
              <a:buChar char="§"/>
            </a:pPr>
            <a:r>
              <a:rPr lang="en-US" sz="3000" dirty="0"/>
              <a:t>Psalm 119:31, “I cling to Your testimonies; O LORD, do not put me to shame!”</a:t>
            </a:r>
          </a:p>
          <a:p>
            <a:pPr marL="697230" lvl="1" indent="-514350">
              <a:buFont typeface="Wingdings" panose="05000000000000000000" pitchFamily="2" charset="2"/>
              <a:buChar char="§"/>
            </a:pPr>
            <a:r>
              <a:rPr lang="en-US" sz="3000" dirty="0"/>
              <a:t>Romans 10:11, “For the Scripture says, ‘Whoever believes on Him will not be put to shame.’”</a:t>
            </a:r>
          </a:p>
        </p:txBody>
      </p:sp>
    </p:spTree>
    <p:extLst>
      <p:ext uri="{BB962C8B-B14F-4D97-AF65-F5344CB8AC3E}">
        <p14:creationId xmlns:p14="http://schemas.microsoft.com/office/powerpoint/2010/main" val="310299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We Need To Get Back To Biblical Authority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40030" indent="-514350">
              <a:buFont typeface="+mj-lt"/>
              <a:buAutoNum type="arabicPeriod" startAt="2"/>
            </a:pPr>
            <a:r>
              <a:rPr lang="en-US" sz="3200" dirty="0"/>
              <a:t>Because without Bible Authority, we can expect nothing but shame (2 Tim. 2:15)</a:t>
            </a:r>
          </a:p>
          <a:p>
            <a:pPr marL="697230" lvl="1" indent="-514350">
              <a:buFont typeface="Wingdings" panose="05000000000000000000" pitchFamily="2" charset="2"/>
              <a:buChar char="§"/>
            </a:pPr>
            <a:r>
              <a:rPr lang="en-US" sz="3000" dirty="0"/>
              <a:t>1 John 2:28, “And now, little children, abide in Him, that when He appears, we may have confidence and not be </a:t>
            </a:r>
            <a:r>
              <a:rPr lang="en-US" sz="3000" b="1" dirty="0">
                <a:solidFill>
                  <a:schemeClr val="accent5">
                    <a:lumMod val="75000"/>
                  </a:schemeClr>
                </a:solidFill>
              </a:rPr>
              <a:t>ashamed</a:t>
            </a:r>
            <a:r>
              <a:rPr lang="en-US" sz="3000" dirty="0"/>
              <a:t> before Him at His coming.”</a:t>
            </a:r>
          </a:p>
        </p:txBody>
      </p:sp>
    </p:spTree>
    <p:extLst>
      <p:ext uri="{BB962C8B-B14F-4D97-AF65-F5344CB8AC3E}">
        <p14:creationId xmlns:p14="http://schemas.microsoft.com/office/powerpoint/2010/main" val="390973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8001000" cy="3962400"/>
          </a:xfrm>
        </p:spPr>
        <p:txBody>
          <a:bodyPr>
            <a:normAutofit/>
          </a:bodyPr>
          <a:lstStyle/>
          <a:p>
            <a:pPr marL="240030" indent="-514350">
              <a:buFont typeface="+mj-lt"/>
              <a:buAutoNum type="arabicPeriod"/>
            </a:pPr>
            <a:r>
              <a:rPr lang="en-US" sz="3200" dirty="0"/>
              <a:t>Because He is God’s Son (Matt. 17:1-8)</a:t>
            </a:r>
          </a:p>
          <a:p>
            <a:pPr lvl="1"/>
            <a:r>
              <a:rPr lang="en-US" sz="2400" dirty="0"/>
              <a:t>“This is My beloved Son, in whom I am well pleased. Hear Him!” (17:5)</a:t>
            </a:r>
          </a:p>
          <a:p>
            <a:pPr lvl="1"/>
            <a:r>
              <a:rPr lang="en-US" sz="2400" dirty="0"/>
              <a:t>“When they had lifted up their eyes, they saw no one but Jesus only” (17:8)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Need To Get Back To The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Authority of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300" spc="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Christ?</a:t>
            </a:r>
            <a:endParaRPr lang="en-US" spc="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1068</TotalTime>
  <Words>1025</Words>
  <Application>Microsoft Office PowerPoint</Application>
  <PresentationFormat>On-screen Show (4:3)</PresentationFormat>
  <Paragraphs>97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Gill Sans MT</vt:lpstr>
      <vt:lpstr>Wingdings</vt:lpstr>
      <vt:lpstr>Impact</vt:lpstr>
      <vt:lpstr>Arial Black</vt:lpstr>
      <vt:lpstr>Calibri</vt:lpstr>
      <vt:lpstr>Badge</vt:lpstr>
      <vt:lpstr>Get Back To The Bible</vt:lpstr>
      <vt:lpstr>There Was A Time When The Bible Was Lost</vt:lpstr>
      <vt:lpstr>When The Bible Was Found—TURNED TO THE LORD</vt:lpstr>
      <vt:lpstr>The Dangers IN Losing the Bible</vt:lpstr>
      <vt:lpstr>WHY WE NEED TO GET BACK TO BIBLE AUTHORITY</vt:lpstr>
      <vt:lpstr>Why We Need To Get Back To Biblical Authority </vt:lpstr>
      <vt:lpstr>Why We Need To Get Back To Biblical Authority </vt:lpstr>
      <vt:lpstr>Why We Need To Get Back To Biblical Authority </vt:lpstr>
      <vt:lpstr>Why Do We Need To Get Back To The Authority of Jesus Christ?</vt:lpstr>
      <vt:lpstr>Why Do We Need To Get Back To The Authority of Jesus Christ?</vt:lpstr>
      <vt:lpstr>Why Do We Need To Get Back To The Authority of Jesus Christ?</vt:lpstr>
      <vt:lpstr>Why Do We Need To Get Back To The Authority of Jesus Christ?</vt:lpstr>
      <vt:lpstr>Jesus Reigns!</vt:lpstr>
      <vt:lpstr>Benefits Of Getting Back To The Bible</vt:lpstr>
      <vt:lpstr>Psalm 19:7-11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The Bible</dc:title>
  <dc:creator>Steven J. Wallace</dc:creator>
  <cp:lastModifiedBy>Steven Wallace</cp:lastModifiedBy>
  <cp:revision>57</cp:revision>
  <dcterms:created xsi:type="dcterms:W3CDTF">2009-09-25T18:43:17Z</dcterms:created>
  <dcterms:modified xsi:type="dcterms:W3CDTF">2016-08-05T21:06:16Z</dcterms:modified>
</cp:coreProperties>
</file>