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0" r:id="rId1"/>
  </p:sldMasterIdLst>
  <p:notesMasterIdLst>
    <p:notesMasterId r:id="rId20"/>
  </p:notesMasterIdLst>
  <p:sldIdLst>
    <p:sldId id="256" r:id="rId2"/>
    <p:sldId id="274" r:id="rId3"/>
    <p:sldId id="258" r:id="rId4"/>
    <p:sldId id="261" r:id="rId5"/>
    <p:sldId id="279" r:id="rId6"/>
    <p:sldId id="271" r:id="rId7"/>
    <p:sldId id="280" r:id="rId8"/>
    <p:sldId id="272" r:id="rId9"/>
    <p:sldId id="281" r:id="rId10"/>
    <p:sldId id="267" r:id="rId11"/>
    <p:sldId id="262" r:id="rId12"/>
    <p:sldId id="282" r:id="rId13"/>
    <p:sldId id="263" r:id="rId14"/>
    <p:sldId id="273" r:id="rId15"/>
    <p:sldId id="264" r:id="rId16"/>
    <p:sldId id="265" r:id="rId17"/>
    <p:sldId id="276" r:id="rId18"/>
    <p:sldId id="290" r:id="rId19"/>
  </p:sldIdLst>
  <p:sldSz cx="9144000" cy="6858000" type="screen4x3"/>
  <p:notesSz cx="6858000" cy="9144000"/>
  <p:embeddedFontLst>
    <p:embeddedFont>
      <p:font typeface="Gill Sans MT" panose="020B0502020104020203" pitchFamily="34" charset="0"/>
      <p:regular r:id="rId21"/>
      <p:bold r:id="rId22"/>
      <p:italic r:id="rId23"/>
      <p:boldItalic r:id="rId24"/>
    </p:embeddedFont>
    <p:embeddedFont>
      <p:font typeface="Impact" panose="020B0806030902050204" pitchFamily="34" charset="0"/>
      <p:regular r:id="rId25"/>
    </p:embeddedFont>
    <p:embeddedFont>
      <p:font typeface="Arial Black" panose="020B0A04020102020204" pitchFamily="34" charset="0"/>
      <p:bold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7" autoAdjust="0"/>
  </p:normalViewPr>
  <p:slideViewPr>
    <p:cSldViewPr>
      <p:cViewPr varScale="1">
        <p:scale>
          <a:sx n="72" d="100"/>
          <a:sy n="72" d="100"/>
        </p:scale>
        <p:origin x="1762"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F37B6-9E9E-4009-AFFE-F6CD11976D01}" type="datetimeFigureOut">
              <a:rPr lang="en-US" smtClean="0"/>
              <a:pPr/>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C7C00-A8F9-4563-B1C1-99092A157784}" type="slidenum">
              <a:rPr lang="en-US" smtClean="0"/>
              <a:pPr/>
              <a:t>‹#›</a:t>
            </a:fld>
            <a:endParaRPr lang="en-US"/>
          </a:p>
        </p:txBody>
      </p:sp>
    </p:spTree>
    <p:extLst>
      <p:ext uri="{BB962C8B-B14F-4D97-AF65-F5344CB8AC3E}">
        <p14:creationId xmlns:p14="http://schemas.microsoft.com/office/powerpoint/2010/main" val="291092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C7C00-A8F9-4563-B1C1-99092A15778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C7C00-A8F9-4563-B1C1-99092A157784}" type="slidenum">
              <a:rPr lang="en-US" smtClean="0"/>
              <a:pPr/>
              <a:t>4</a:t>
            </a:fld>
            <a:endParaRPr lang="en-US"/>
          </a:p>
        </p:txBody>
      </p:sp>
    </p:spTree>
    <p:extLst>
      <p:ext uri="{BB962C8B-B14F-4D97-AF65-F5344CB8AC3E}">
        <p14:creationId xmlns:p14="http://schemas.microsoft.com/office/powerpoint/2010/main" val="296544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C7C00-A8F9-4563-B1C1-99092A157784}" type="slidenum">
              <a:rPr lang="en-US" smtClean="0"/>
              <a:pPr/>
              <a:t>5</a:t>
            </a:fld>
            <a:endParaRPr lang="en-US"/>
          </a:p>
        </p:txBody>
      </p:sp>
    </p:spTree>
    <p:extLst>
      <p:ext uri="{BB962C8B-B14F-4D97-AF65-F5344CB8AC3E}">
        <p14:creationId xmlns:p14="http://schemas.microsoft.com/office/powerpoint/2010/main" val="237311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C7C00-A8F9-4563-B1C1-99092A157784}" type="slidenum">
              <a:rPr lang="en-US" smtClean="0"/>
              <a:pPr/>
              <a:t>6</a:t>
            </a:fld>
            <a:endParaRPr lang="en-US"/>
          </a:p>
        </p:txBody>
      </p:sp>
    </p:spTree>
    <p:extLst>
      <p:ext uri="{BB962C8B-B14F-4D97-AF65-F5344CB8AC3E}">
        <p14:creationId xmlns:p14="http://schemas.microsoft.com/office/powerpoint/2010/main" val="419097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C7C00-A8F9-4563-B1C1-99092A157784}" type="slidenum">
              <a:rPr lang="en-US" smtClean="0"/>
              <a:pPr/>
              <a:t>7</a:t>
            </a:fld>
            <a:endParaRPr lang="en-US"/>
          </a:p>
        </p:txBody>
      </p:sp>
    </p:spTree>
    <p:extLst>
      <p:ext uri="{BB962C8B-B14F-4D97-AF65-F5344CB8AC3E}">
        <p14:creationId xmlns:p14="http://schemas.microsoft.com/office/powerpoint/2010/main" val="47423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C7C00-A8F9-4563-B1C1-99092A157784}"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AC7C00-A8F9-4563-B1C1-99092A15778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3747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C7C00-A8F9-4563-B1C1-99092A15778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C7C00-A8F9-4563-B1C1-99092A15778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8E105350-EDAE-4408-A541-6BCB1EE631BB}" type="datetimeFigureOut">
              <a:rPr lang="en-US" smtClean="0"/>
              <a:pPr/>
              <a:t>8/5/2016</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A4D07420-F6C3-45B6-A6AD-F87C5793523C}" type="slidenum">
              <a:rPr lang="en-US" smtClean="0"/>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3635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05350-EDAE-4408-A541-6BCB1EE631BB}"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07420-F6C3-45B6-A6AD-F87C5793523C}" type="slidenum">
              <a:rPr lang="en-US" smtClean="0"/>
              <a:pPr/>
              <a:t>‹#›</a:t>
            </a:fld>
            <a:endParaRPr lang="en-US"/>
          </a:p>
        </p:txBody>
      </p:sp>
    </p:spTree>
    <p:extLst>
      <p:ext uri="{BB962C8B-B14F-4D97-AF65-F5344CB8AC3E}">
        <p14:creationId xmlns:p14="http://schemas.microsoft.com/office/powerpoint/2010/main" val="208212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05350-EDAE-4408-A541-6BCB1EE631BB}"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07420-F6C3-45B6-A6AD-F87C5793523C}" type="slidenum">
              <a:rPr lang="en-US" smtClean="0"/>
              <a:pPr/>
              <a:t>‹#›</a:t>
            </a:fld>
            <a:endParaRPr lang="en-US"/>
          </a:p>
        </p:txBody>
      </p:sp>
    </p:spTree>
    <p:extLst>
      <p:ext uri="{BB962C8B-B14F-4D97-AF65-F5344CB8AC3E}">
        <p14:creationId xmlns:p14="http://schemas.microsoft.com/office/powerpoint/2010/main" val="236594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05350-EDAE-4408-A541-6BCB1EE631BB}" type="datetimeFigureOut">
              <a:rPr lang="en-US" smtClean="0"/>
              <a:pPr/>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07420-F6C3-45B6-A6AD-F87C5793523C}" type="slidenum">
              <a:rPr lang="en-US" smtClean="0"/>
              <a:pPr/>
              <a:t>‹#›</a:t>
            </a:fld>
            <a:endParaRPr lang="en-US"/>
          </a:p>
        </p:txBody>
      </p:sp>
    </p:spTree>
    <p:extLst>
      <p:ext uri="{BB962C8B-B14F-4D97-AF65-F5344CB8AC3E}">
        <p14:creationId xmlns:p14="http://schemas.microsoft.com/office/powerpoint/2010/main" val="29288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8E105350-EDAE-4408-A541-6BCB1EE631BB}" type="datetimeFigureOut">
              <a:rPr lang="en-US" smtClean="0"/>
              <a:pPr/>
              <a:t>8/5/2016</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A4D07420-F6C3-45B6-A6AD-F87C5793523C}" type="slidenum">
              <a:rPr lang="en-US" smtClean="0"/>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8324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05350-EDAE-4408-A541-6BCB1EE631BB}" type="datetimeFigureOut">
              <a:rPr lang="en-US" smtClean="0"/>
              <a:pPr/>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07420-F6C3-45B6-A6AD-F87C5793523C}" type="slidenum">
              <a:rPr lang="en-US" smtClean="0"/>
              <a:pPr/>
              <a:t>‹#›</a:t>
            </a:fld>
            <a:endParaRPr lang="en-US"/>
          </a:p>
        </p:txBody>
      </p:sp>
    </p:spTree>
    <p:extLst>
      <p:ext uri="{BB962C8B-B14F-4D97-AF65-F5344CB8AC3E}">
        <p14:creationId xmlns:p14="http://schemas.microsoft.com/office/powerpoint/2010/main" val="111140999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05350-EDAE-4408-A541-6BCB1EE631BB}" type="datetimeFigureOut">
              <a:rPr lang="en-US" smtClean="0"/>
              <a:pPr/>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07420-F6C3-45B6-A6AD-F87C5793523C}" type="slidenum">
              <a:rPr lang="en-US" smtClean="0"/>
              <a:pPr/>
              <a:t>‹#›</a:t>
            </a:fld>
            <a:endParaRPr lang="en-US"/>
          </a:p>
        </p:txBody>
      </p:sp>
    </p:spTree>
    <p:extLst>
      <p:ext uri="{BB962C8B-B14F-4D97-AF65-F5344CB8AC3E}">
        <p14:creationId xmlns:p14="http://schemas.microsoft.com/office/powerpoint/2010/main" val="16245526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05350-EDAE-4408-A541-6BCB1EE631BB}" type="datetimeFigureOut">
              <a:rPr lang="en-US" smtClean="0"/>
              <a:pPr/>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07420-F6C3-45B6-A6AD-F87C5793523C}" type="slidenum">
              <a:rPr lang="en-US" smtClean="0"/>
              <a:pPr/>
              <a:t>‹#›</a:t>
            </a:fld>
            <a:endParaRPr lang="en-US"/>
          </a:p>
        </p:txBody>
      </p:sp>
    </p:spTree>
    <p:extLst>
      <p:ext uri="{BB962C8B-B14F-4D97-AF65-F5344CB8AC3E}">
        <p14:creationId xmlns:p14="http://schemas.microsoft.com/office/powerpoint/2010/main" val="397812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05350-EDAE-4408-A541-6BCB1EE631BB}" type="datetimeFigureOut">
              <a:rPr lang="en-US" smtClean="0"/>
              <a:pPr/>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07420-F6C3-45B6-A6AD-F87C5793523C}" type="slidenum">
              <a:rPr lang="en-US" smtClean="0"/>
              <a:pPr/>
              <a:t>‹#›</a:t>
            </a:fld>
            <a:endParaRPr lang="en-US"/>
          </a:p>
        </p:txBody>
      </p:sp>
    </p:spTree>
    <p:extLst>
      <p:ext uri="{BB962C8B-B14F-4D97-AF65-F5344CB8AC3E}">
        <p14:creationId xmlns:p14="http://schemas.microsoft.com/office/powerpoint/2010/main" val="313449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fld id="{8E105350-EDAE-4408-A541-6BCB1EE631BB}" type="datetimeFigureOut">
              <a:rPr lang="en-US" smtClean="0"/>
              <a:pPr/>
              <a:t>8/5/2016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A4D07420-F6C3-45B6-A6AD-F87C5793523C}" type="slidenum">
              <a:rPr lang="en-US" smtClean="0"/>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7141571"/>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8E105350-EDAE-4408-A541-6BCB1EE631BB}" type="datetimeFigureOut">
              <a:rPr lang="en-US" smtClean="0"/>
              <a:pPr/>
              <a:t>8/5/2016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A4D07420-F6C3-45B6-A6AD-F87C5793523C}" type="slidenum">
              <a:rPr lang="en-US" smtClean="0"/>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604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8E105350-EDAE-4408-A541-6BCB1EE631BB}" type="datetimeFigureOut">
              <a:rPr lang="en-US" smtClean="0"/>
              <a:pPr/>
              <a:t>8/5/2016</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4D07420-F6C3-45B6-A6AD-F87C5793523C}" type="slidenum">
              <a:rPr lang="en-US" smtClean="0"/>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58848360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d/d2/Manhattan_at_Dusk_by_slonecker.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43399"/>
            <a:ext cx="6400800" cy="1281289"/>
          </a:xfrm>
        </p:spPr>
        <p:txBody>
          <a:bodyPr>
            <a:prstTxWarp prst="textPlain">
              <a:avLst/>
            </a:prstTxWarp>
          </a:bodyPr>
          <a:lstStyle/>
          <a:p>
            <a:r>
              <a:rPr lang="en-US" b="1" dirty="0">
                <a:ln w="13462">
                  <a:solidFill>
                    <a:schemeClr val="tx1"/>
                  </a:solidFill>
                  <a:prstDash val="solid"/>
                </a:ln>
                <a:solidFill>
                  <a:schemeClr val="accent5">
                    <a:lumMod val="75000"/>
                  </a:schemeClr>
                </a:solidFill>
                <a:effectLst>
                  <a:outerShdw dist="38100" dir="2700000" algn="bl" rotWithShape="0">
                    <a:schemeClr val="accent5"/>
                  </a:outerShdw>
                </a:effectLst>
                <a:latin typeface="+mj-lt"/>
              </a:rPr>
              <a:t>A</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MERIC</a:t>
            </a:r>
            <a:r>
              <a:rPr lang="en-US" b="1" dirty="0">
                <a:ln w="13462">
                  <a:solidFill>
                    <a:schemeClr val="tx2"/>
                  </a:solidFill>
                  <a:prstDash val="solid"/>
                </a:ln>
                <a:solidFill>
                  <a:srgbClr val="00B0F0"/>
                </a:solidFill>
                <a:effectLst>
                  <a:outerShdw dist="38100" dir="2700000" algn="bl" rotWithShape="0">
                    <a:schemeClr val="accent5"/>
                  </a:outerShdw>
                </a:effectLst>
                <a:latin typeface="+mj-lt"/>
              </a:rPr>
              <a:t>A</a:t>
            </a: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a:t>
            </a:r>
          </a:p>
        </p:txBody>
      </p:sp>
      <p:sp>
        <p:nvSpPr>
          <p:cNvPr id="2" name="Title 1"/>
          <p:cNvSpPr>
            <a:spLocks noGrp="1"/>
          </p:cNvSpPr>
          <p:nvPr>
            <p:ph type="ctrTitle"/>
          </p:nvPr>
        </p:nvSpPr>
        <p:spPr>
          <a:xfrm>
            <a:off x="685800" y="1657350"/>
            <a:ext cx="7772400" cy="2609850"/>
          </a:xfrm>
        </p:spPr>
        <p:txBody>
          <a:bodyPr/>
          <a:lstStyle/>
          <a:p>
            <a:r>
              <a:rPr lang="en-US" sz="6000" spc="-300" dirty="0">
                <a:effectLst>
                  <a:outerShdw blurRad="38100" dist="38100" dir="2700000" algn="tl">
                    <a:srgbClr val="000000">
                      <a:alpha val="43137"/>
                    </a:srgbClr>
                  </a:outerShdw>
                </a:effectLst>
                <a:latin typeface="Arial Black" pitchFamily="34" charset="0"/>
              </a:rPr>
              <a:t>Get Back To The Bible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981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n-US" sz="6000" dirty="0"/>
              <a:t>Disparaging Words:  </a:t>
            </a:r>
            <a:br>
              <a:rPr lang="en-US" dirty="0"/>
            </a:br>
            <a:r>
              <a:rPr lang="en-US" sz="2800" dirty="0"/>
              <a:t>Were Not Always Leveled At The Bible By People in Authority</a:t>
            </a:r>
            <a:endParaRPr lang="en-US" dirty="0"/>
          </a:p>
        </p:txBody>
      </p:sp>
      <p:sp>
        <p:nvSpPr>
          <p:cNvPr id="3" name="Content Placeholder 2"/>
          <p:cNvSpPr>
            <a:spLocks noGrp="1"/>
          </p:cNvSpPr>
          <p:nvPr>
            <p:ph idx="1"/>
          </p:nvPr>
        </p:nvSpPr>
        <p:spPr>
          <a:xfrm>
            <a:off x="762000" y="2255837"/>
            <a:ext cx="7924800" cy="4525963"/>
          </a:xfrm>
        </p:spPr>
        <p:txBody>
          <a:bodyPr>
            <a:normAutofit lnSpcReduction="10000"/>
          </a:bodyPr>
          <a:lstStyle/>
          <a:p>
            <a:r>
              <a:rPr lang="en-US" sz="2800" dirty="0"/>
              <a:t>"The Bible is worth more than all other books which have ever been printed" – Patrick Henry</a:t>
            </a:r>
          </a:p>
          <a:p>
            <a:r>
              <a:rPr lang="en-US" sz="2800" dirty="0"/>
              <a:t>"The Bible is the best book in the world" – John Adams</a:t>
            </a:r>
          </a:p>
          <a:p>
            <a:r>
              <a:rPr lang="en-US" sz="2800" dirty="0"/>
              <a:t>"A thorough knowledge of the Bible is worth more than a college education" – Theodore Roosevelt</a:t>
            </a:r>
          </a:p>
          <a:p>
            <a:r>
              <a:rPr lang="en-US" sz="2800" dirty="0"/>
              <a:t>"I believe the Bible is the best gift God has given to man" – Abraham Lincoln</a:t>
            </a:r>
          </a:p>
          <a:p>
            <a:pPr lvl="1"/>
            <a:r>
              <a:rPr lang="en-US" sz="2400" dirty="0"/>
              <a:t>Is it a “radical” gift filled with </a:t>
            </a:r>
            <a:r>
              <a:rPr lang="en-US" sz="2400" i="1" dirty="0"/>
              <a:t>obscurity</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Who Said?</a:t>
            </a:r>
          </a:p>
        </p:txBody>
      </p:sp>
      <p:sp>
        <p:nvSpPr>
          <p:cNvPr id="3" name="Content Placeholder 2"/>
          <p:cNvSpPr>
            <a:spLocks noGrp="1"/>
          </p:cNvSpPr>
          <p:nvPr>
            <p:ph idx="1"/>
          </p:nvPr>
        </p:nvSpPr>
        <p:spPr>
          <a:xfrm>
            <a:off x="685800" y="1752600"/>
            <a:ext cx="8001000" cy="4800600"/>
          </a:xfrm>
        </p:spPr>
        <p:txBody>
          <a:bodyPr>
            <a:normAutofit/>
          </a:bodyPr>
          <a:lstStyle/>
          <a:p>
            <a:pPr marL="0" indent="0">
              <a:buNone/>
            </a:pPr>
            <a:r>
              <a:rPr lang="en-US" sz="2800" dirty="0"/>
              <a:t>“Can we resolve to reach, learn, and try to heed the greatest message ever written</a:t>
            </a:r>
            <a:r>
              <a:rPr lang="en-US" sz="2800" dirty="0">
                <a:latin typeface="Arial" panose="020B0604020202020204" pitchFamily="34" charset="0"/>
                <a:cs typeface="Arial" panose="020B0604020202020204" pitchFamily="34" charset="0"/>
              </a:rPr>
              <a:t>—</a:t>
            </a:r>
            <a:r>
              <a:rPr lang="en-US" sz="2800" dirty="0"/>
              <a:t>God's word and the Holy Bible. Inside its pages lie all the answers to all the problems that man has ever known.” </a:t>
            </a:r>
          </a:p>
          <a:p>
            <a:pPr lvl="1"/>
            <a:r>
              <a:rPr lang="en-US" sz="2400" dirty="0"/>
              <a:t>COMPARE:  Now we are told it is radical and obscure!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Who Said?</a:t>
            </a:r>
          </a:p>
        </p:txBody>
      </p:sp>
      <p:sp>
        <p:nvSpPr>
          <p:cNvPr id="3" name="Content Placeholder 2"/>
          <p:cNvSpPr>
            <a:spLocks noGrp="1"/>
          </p:cNvSpPr>
          <p:nvPr>
            <p:ph idx="1"/>
          </p:nvPr>
        </p:nvSpPr>
        <p:spPr>
          <a:xfrm>
            <a:off x="685800" y="1752600"/>
            <a:ext cx="8001000" cy="4800600"/>
          </a:xfrm>
        </p:spPr>
        <p:txBody>
          <a:bodyPr>
            <a:normAutofit lnSpcReduction="10000"/>
          </a:bodyPr>
          <a:lstStyle/>
          <a:p>
            <a:pPr marL="0" indent="0">
              <a:buNone/>
            </a:pPr>
            <a:r>
              <a:rPr lang="en-US" sz="2800" dirty="0"/>
              <a:t>“We face great challenges in this country, but we've faced great challenges before and conquered them. What carried us through was a willingness to seek power and protection from One much greater than ourselves, to turn back to Him and to trust in His mercy. Without His help, America will not go forward.” </a:t>
            </a:r>
          </a:p>
          <a:p>
            <a:pPr lvl="1"/>
            <a:r>
              <a:rPr lang="en-US" sz="2800" dirty="0"/>
              <a:t>ANSWER:  President Ronald Reagan, Annual National Prayer Breakfast, Feb. 3, 1983</a:t>
            </a:r>
          </a:p>
          <a:p>
            <a:pPr lvl="1"/>
            <a:r>
              <a:rPr lang="en-US" sz="2800" dirty="0"/>
              <a:t>REAGAN WAS RIGHT!</a:t>
            </a:r>
          </a:p>
        </p:txBody>
      </p:sp>
    </p:spTree>
    <p:extLst>
      <p:ext uri="{BB962C8B-B14F-4D97-AF65-F5344CB8AC3E}">
        <p14:creationId xmlns:p14="http://schemas.microsoft.com/office/powerpoint/2010/main" val="430292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74638"/>
            <a:ext cx="2819400" cy="1143000"/>
          </a:xfrm>
        </p:spPr>
        <p:txBody>
          <a:bodyPr>
            <a:normAutofit fontScale="90000"/>
          </a:bodyPr>
          <a:lstStyle/>
          <a:p>
            <a:r>
              <a:rPr lang="en-US" dirty="0"/>
              <a:t>Public Law 97-280</a:t>
            </a:r>
          </a:p>
        </p:txBody>
      </p:sp>
      <p:pic>
        <p:nvPicPr>
          <p:cNvPr id="5" name="Picture 4" descr="scan_law_1_500.jpg"/>
          <p:cNvPicPr>
            <a:picLocks noChangeAspect="1"/>
          </p:cNvPicPr>
          <p:nvPr/>
        </p:nvPicPr>
        <p:blipFill>
          <a:blip r:embed="rId3" cstate="print"/>
          <a:stretch>
            <a:fillRect/>
          </a:stretch>
        </p:blipFill>
        <p:spPr>
          <a:xfrm>
            <a:off x="6078596" y="1676400"/>
            <a:ext cx="2836804" cy="367649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scan_law_1_500.jpg"/>
          <p:cNvPicPr>
            <a:picLocks noChangeAspect="1"/>
          </p:cNvPicPr>
          <p:nvPr/>
        </p:nvPicPr>
        <p:blipFill>
          <a:blip r:embed="rId3" cstate="print"/>
          <a:srcRect l="11765" t="38725" r="10294" b="5447"/>
          <a:stretch>
            <a:fillRect/>
          </a:stretch>
        </p:blipFill>
        <p:spPr>
          <a:xfrm>
            <a:off x="76200" y="152400"/>
            <a:ext cx="5832121" cy="647700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3733800" cy="1143000"/>
          </a:xfrm>
        </p:spPr>
        <p:txBody>
          <a:bodyPr>
            <a:normAutofit fontScale="90000"/>
          </a:bodyPr>
          <a:lstStyle/>
          <a:p>
            <a:r>
              <a:rPr lang="en-US" dirty="0"/>
              <a:t>Things Change</a:t>
            </a:r>
          </a:p>
        </p:txBody>
      </p:sp>
      <p:pic>
        <p:nvPicPr>
          <p:cNvPr id="1026" name="Picture 2" descr="File:Manhattan at Dusk by slonecker.jpg">
            <a:hlinkClick r:id="rId3"/>
          </p:cNvPr>
          <p:cNvPicPr>
            <a:picLocks noChangeAspect="1" noChangeArrowheads="1"/>
          </p:cNvPicPr>
          <p:nvPr/>
        </p:nvPicPr>
        <p:blipFill>
          <a:blip r:embed="rId4" cstate="print"/>
          <a:srcRect/>
          <a:stretch>
            <a:fillRect/>
          </a:stretch>
        </p:blipFill>
        <p:spPr bwMode="auto">
          <a:xfrm>
            <a:off x="4419600" y="990600"/>
            <a:ext cx="4572000" cy="5715000"/>
          </a:xfrm>
          <a:prstGeom prst="rect">
            <a:avLst/>
          </a:prstGeom>
          <a:noFill/>
        </p:spPr>
      </p:pic>
      <p:sp>
        <p:nvSpPr>
          <p:cNvPr id="4" name="TextBox 3"/>
          <p:cNvSpPr txBox="1"/>
          <p:nvPr/>
        </p:nvSpPr>
        <p:spPr>
          <a:xfrm>
            <a:off x="685800" y="1905000"/>
            <a:ext cx="3581400" cy="3046988"/>
          </a:xfrm>
          <a:prstGeom prst="rect">
            <a:avLst/>
          </a:prstGeom>
          <a:noFill/>
        </p:spPr>
        <p:txBody>
          <a:bodyPr wrap="square" rtlCol="0">
            <a:spAutoFit/>
          </a:bodyPr>
          <a:lstStyle/>
          <a:p>
            <a:r>
              <a:rPr lang="en-US" sz="2400" dirty="0"/>
              <a:t>Now our Empire State Building celebrates communism (Sept. 30</a:t>
            </a:r>
            <a:r>
              <a:rPr lang="en-US" sz="2400" baseline="30000" dirty="0"/>
              <a:t>th</a:t>
            </a:r>
            <a:r>
              <a:rPr lang="en-US" sz="2400" dirty="0"/>
              <a:t> 2009) by shining forth the colors red and yellow in honor of Communist China’s 60 year anniversary?</a:t>
            </a:r>
          </a:p>
        </p:txBody>
      </p:sp>
      <p:sp>
        <p:nvSpPr>
          <p:cNvPr id="6" name="Rectangle 5"/>
          <p:cNvSpPr/>
          <p:nvPr/>
        </p:nvSpPr>
        <p:spPr>
          <a:xfrm>
            <a:off x="4800600" y="2438400"/>
            <a:ext cx="3886200" cy="1447800"/>
          </a:xfrm>
          <a:prstGeom prst="rect">
            <a:avLst/>
          </a:prstGeom>
          <a:blipFill dpi="0" rotWithShape="1">
            <a:blip r:embed="rId5" cstate="print">
              <a:alphaModFix amt="6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8001000" cy="1143000"/>
          </a:xfrm>
        </p:spPr>
        <p:txBody>
          <a:bodyPr>
            <a:normAutofit fontScale="90000"/>
          </a:bodyPr>
          <a:lstStyle/>
          <a:p>
            <a:r>
              <a:rPr lang="en-US" dirty="0"/>
              <a:t>A Continued Shift From The Scriptures Is Taking Place!</a:t>
            </a:r>
          </a:p>
        </p:txBody>
      </p:sp>
      <p:sp>
        <p:nvSpPr>
          <p:cNvPr id="4" name="Content Placeholder 3"/>
          <p:cNvSpPr>
            <a:spLocks noGrp="1"/>
          </p:cNvSpPr>
          <p:nvPr>
            <p:ph idx="1"/>
          </p:nvPr>
        </p:nvSpPr>
        <p:spPr>
          <a:xfrm>
            <a:off x="685800" y="1371600"/>
            <a:ext cx="5791200" cy="5486400"/>
          </a:xfrm>
        </p:spPr>
        <p:txBody>
          <a:bodyPr>
            <a:normAutofit fontScale="85000" lnSpcReduction="20000"/>
          </a:bodyPr>
          <a:lstStyle/>
          <a:p>
            <a:r>
              <a:rPr lang="en-US" dirty="0"/>
              <a:t>“There is no doubt that the very nature of faith means that some of our beliefs will never be the same. We read from different texts. We follow different edicts. We subscribe to different accounts of how we came to be here and where we’re going next – and some subscribe to no faith at all. </a:t>
            </a:r>
            <a:br>
              <a:rPr lang="en-US" dirty="0"/>
            </a:br>
            <a:br>
              <a:rPr lang="en-US" dirty="0"/>
            </a:br>
            <a:r>
              <a:rPr lang="en-US" dirty="0"/>
              <a:t>But no matter what we choose to believe, let us remember that there is no religion whose central tenet is hate. </a:t>
            </a:r>
            <a:r>
              <a:rPr lang="en-US" b="1" u="sng" dirty="0"/>
              <a:t>There is no God who condones taking the life of an innocent human being. This much we know. </a:t>
            </a:r>
            <a:br>
              <a:rPr lang="en-US" dirty="0"/>
            </a:br>
            <a:br>
              <a:rPr lang="en-US" dirty="0"/>
            </a:br>
            <a:r>
              <a:rPr lang="en-US" i="1" dirty="0"/>
              <a:t>We know too that whatever our differences, there is one law that binds all great religions together. Jesus told us to “love thy neighbor as thyself.” The Torah commands, “That which is hateful to you, do not do to your fellow.” In Islam, there is a </a:t>
            </a:r>
            <a:r>
              <a:rPr lang="en-US" i="1" dirty="0" err="1"/>
              <a:t>hadith</a:t>
            </a:r>
            <a:r>
              <a:rPr lang="en-US" i="1" dirty="0"/>
              <a:t> that reads “None of you truly believes until he wishes for his brother what he wishes for himself.” And the same is true for Buddhists and Hindus; for followers of Confucius and for humanists. It is, of course, the Golden Rule – the call to love one another; to understand one another; to treat with dignity and respect those with whom we share a brief moment on this Earth” (Feb. 5</a:t>
            </a:r>
            <a:r>
              <a:rPr lang="en-US" i="1" baseline="30000" dirty="0"/>
              <a:t>th</a:t>
            </a:r>
            <a:r>
              <a:rPr lang="en-US" i="1" dirty="0"/>
              <a:t>, 2009).</a:t>
            </a:r>
            <a:br>
              <a:rPr lang="en-US" i="1" dirty="0"/>
            </a:br>
            <a:endParaRPr lang="en-US" dirty="0"/>
          </a:p>
        </p:txBody>
      </p:sp>
      <p:sp>
        <p:nvSpPr>
          <p:cNvPr id="5" name="TextBox 4"/>
          <p:cNvSpPr txBox="1"/>
          <p:nvPr/>
        </p:nvSpPr>
        <p:spPr>
          <a:xfrm>
            <a:off x="6629400" y="1447800"/>
            <a:ext cx="2209800" cy="4401205"/>
          </a:xfrm>
          <a:prstGeom prst="rect">
            <a:avLst/>
          </a:prstGeom>
          <a:noFill/>
        </p:spPr>
        <p:txBody>
          <a:bodyPr wrap="square" rtlCol="0">
            <a:spAutoFit/>
          </a:bodyPr>
          <a:lstStyle/>
          <a:p>
            <a:pPr algn="ctr"/>
            <a:r>
              <a:rPr lang="en-US" sz="2800" dirty="0"/>
              <a:t>Then why did President Obama lift the ban on federal funding for international groups promoting abortion?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2400"/>
            <a:ext cx="8001000" cy="1143000"/>
          </a:xfrm>
        </p:spPr>
        <p:txBody>
          <a:bodyPr>
            <a:normAutofit fontScale="90000"/>
          </a:bodyPr>
          <a:lstStyle/>
          <a:p>
            <a:r>
              <a:rPr lang="en-US" dirty="0"/>
              <a:t>A Continued Shift From The Scriptures Is Taking Place!</a:t>
            </a:r>
          </a:p>
        </p:txBody>
      </p:sp>
      <p:sp>
        <p:nvSpPr>
          <p:cNvPr id="4" name="Content Placeholder 3"/>
          <p:cNvSpPr>
            <a:spLocks noGrp="1"/>
          </p:cNvSpPr>
          <p:nvPr>
            <p:ph idx="1"/>
          </p:nvPr>
        </p:nvSpPr>
        <p:spPr>
          <a:xfrm>
            <a:off x="685800" y="1371600"/>
            <a:ext cx="6019800" cy="5486400"/>
          </a:xfrm>
        </p:spPr>
        <p:txBody>
          <a:bodyPr>
            <a:normAutofit fontScale="85000" lnSpcReduction="20000"/>
          </a:bodyPr>
          <a:lstStyle/>
          <a:p>
            <a:r>
              <a:rPr lang="en-US" dirty="0"/>
              <a:t>“There is no doubt that the very nature of faith means that some of our beliefs will never be the same. We read from different texts. We follow different edicts. We subscribe to different accounts of how we came to be here and where we’re going next – and some subscribe to no faith at all. </a:t>
            </a:r>
            <a:br>
              <a:rPr lang="en-US" dirty="0"/>
            </a:br>
            <a:br>
              <a:rPr lang="en-US" dirty="0"/>
            </a:br>
            <a:r>
              <a:rPr lang="en-US" dirty="0"/>
              <a:t>But no matter what we choose to believe, let us remember that there is no religion whose central tenet is hate. There is no God who condones taking the life of an innocent human being. This much we know. </a:t>
            </a:r>
            <a:br>
              <a:rPr lang="en-US" dirty="0"/>
            </a:br>
            <a:br>
              <a:rPr lang="en-US" dirty="0"/>
            </a:br>
            <a:r>
              <a:rPr lang="en-US" i="1" dirty="0"/>
              <a:t>We know too that whatever our differences, there is one law that binds all great religions together. Jesus told us to “love thy neighbor as thyself.” The Torah commands, “That which is hateful to you, do not do to your fellow.” </a:t>
            </a:r>
            <a:r>
              <a:rPr lang="en-US" b="1" i="1" u="sng" dirty="0"/>
              <a:t>In Islam, there is a </a:t>
            </a:r>
            <a:r>
              <a:rPr lang="en-US" b="1" i="1" u="sng" dirty="0" err="1"/>
              <a:t>hadith</a:t>
            </a:r>
            <a:r>
              <a:rPr lang="en-US" b="1" i="1" u="sng" dirty="0"/>
              <a:t> that reads “None of you truly believes until he wishes for his brother what he wishes for himself.”</a:t>
            </a:r>
            <a:r>
              <a:rPr lang="en-US" i="1" dirty="0"/>
              <a:t> And the same is true for Buddhists and Hindus; for followers of Confucius and for humanists. It is, of course, the Golden Rule – the call to love one another; to understand one another; to treat with dignity and respect those with whom we share a brief moment on this Earth.”</a:t>
            </a:r>
            <a:br>
              <a:rPr lang="en-US" i="1" dirty="0"/>
            </a:br>
            <a:r>
              <a:rPr lang="en-US" i="1" dirty="0"/>
              <a:t>(Feb. 5</a:t>
            </a:r>
            <a:r>
              <a:rPr lang="en-US" i="1" baseline="30000" dirty="0"/>
              <a:t>th</a:t>
            </a:r>
            <a:r>
              <a:rPr lang="en-US" i="1" dirty="0"/>
              <a:t>, 2009)</a:t>
            </a:r>
            <a:br>
              <a:rPr lang="en-US" i="1" dirty="0"/>
            </a:br>
            <a:endParaRPr lang="en-US" dirty="0"/>
          </a:p>
        </p:txBody>
      </p:sp>
      <p:sp>
        <p:nvSpPr>
          <p:cNvPr id="5" name="TextBox 4"/>
          <p:cNvSpPr txBox="1"/>
          <p:nvPr/>
        </p:nvSpPr>
        <p:spPr>
          <a:xfrm>
            <a:off x="6705600" y="2275344"/>
            <a:ext cx="2133600" cy="2677656"/>
          </a:xfrm>
          <a:prstGeom prst="rect">
            <a:avLst/>
          </a:prstGeom>
          <a:noFill/>
        </p:spPr>
        <p:txBody>
          <a:bodyPr wrap="square" rtlCol="0">
            <a:spAutoFit/>
          </a:bodyPr>
          <a:lstStyle/>
          <a:p>
            <a:pPr algn="ctr"/>
            <a:r>
              <a:rPr lang="en-US" sz="2800" dirty="0"/>
              <a:t>Places the New Testament teaching on par with Islam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a:t>
            </a:r>
          </a:p>
        </p:txBody>
      </p:sp>
      <p:sp>
        <p:nvSpPr>
          <p:cNvPr id="3" name="Content Placeholder 2"/>
          <p:cNvSpPr>
            <a:spLocks noGrp="1"/>
          </p:cNvSpPr>
          <p:nvPr>
            <p:ph idx="1"/>
          </p:nvPr>
        </p:nvSpPr>
        <p:spPr>
          <a:xfrm>
            <a:off x="938758" y="1874517"/>
            <a:ext cx="7633742" cy="4602483"/>
          </a:xfrm>
        </p:spPr>
        <p:txBody>
          <a:bodyPr>
            <a:normAutofit/>
          </a:bodyPr>
          <a:lstStyle/>
          <a:p>
            <a:r>
              <a:rPr lang="en-US" sz="2800" dirty="0"/>
              <a:t>Our nation has </a:t>
            </a:r>
            <a:r>
              <a:rPr lang="en-US" sz="2800" i="1" dirty="0"/>
              <a:t>fundamentally</a:t>
            </a:r>
            <a:r>
              <a:rPr lang="en-US" sz="2800" dirty="0"/>
              <a:t> changed!</a:t>
            </a:r>
            <a:endParaRPr lang="en-US" sz="2800" i="1" dirty="0"/>
          </a:p>
          <a:p>
            <a:pPr lvl="1"/>
            <a:r>
              <a:rPr lang="en-US" sz="2400" dirty="0"/>
              <a:t>“Therefore I exhort first of all that supplications, prayers, intercessions, and giving of thanks be made for all men, for kings and all who are in authority, that we may lead a quiet and peaceable life in all godliness and reverence” (1 Tim. 2:1, 2)</a:t>
            </a:r>
          </a:p>
          <a:p>
            <a:pPr lvl="1"/>
            <a:r>
              <a:rPr lang="en-US" sz="2400" dirty="0"/>
              <a:t>Song: “Faith Of Our Fathers”</a:t>
            </a:r>
          </a:p>
          <a:p>
            <a:pPr lvl="1"/>
            <a:r>
              <a:rPr lang="en-US" sz="2400" dirty="0"/>
              <a:t>Gird yourself with courage!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Lesson:</a:t>
            </a:r>
          </a:p>
        </p:txBody>
      </p:sp>
      <p:sp>
        <p:nvSpPr>
          <p:cNvPr id="3" name="Content Placeholder 2"/>
          <p:cNvSpPr>
            <a:spLocks noGrp="1"/>
          </p:cNvSpPr>
          <p:nvPr>
            <p:ph idx="1"/>
          </p:nvPr>
        </p:nvSpPr>
        <p:spPr/>
        <p:txBody>
          <a:bodyPr>
            <a:normAutofit/>
          </a:bodyPr>
          <a:lstStyle/>
          <a:p>
            <a:r>
              <a:rPr lang="en-US" sz="2400" dirty="0"/>
              <a:t>There was a time when the Bible was lost in Old Testament History</a:t>
            </a:r>
          </a:p>
          <a:p>
            <a:r>
              <a:rPr lang="en-US" sz="2400" dirty="0"/>
              <a:t>The dangers of losing the Bible</a:t>
            </a:r>
          </a:p>
          <a:p>
            <a:r>
              <a:rPr lang="en-US" sz="2400" dirty="0"/>
              <a:t>Reasons why we need to get back to the Bible</a:t>
            </a:r>
          </a:p>
          <a:p>
            <a:r>
              <a:rPr lang="en-US" sz="2400" dirty="0"/>
              <a:t>Why we need to honor the authority of Jesus Christ</a:t>
            </a:r>
          </a:p>
          <a:p>
            <a:r>
              <a:rPr lang="en-US" sz="2400" dirty="0"/>
              <a:t>The benefits of getting back to the Bible</a:t>
            </a:r>
          </a:p>
          <a:p>
            <a:endParaRPr lang="en-US" sz="2400" dirty="0"/>
          </a:p>
        </p:txBody>
      </p:sp>
    </p:spTree>
    <p:extLst>
      <p:ext uri="{BB962C8B-B14F-4D97-AF65-F5344CB8AC3E}">
        <p14:creationId xmlns:p14="http://schemas.microsoft.com/office/powerpoint/2010/main" val="41393996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accent1"/>
          </a:solidFill>
          <a:effectLst/>
        </p:spPr>
      </p:sp>
      <p:sp>
        <p:nvSpPr>
          <p:cNvPr id="23" name="Freeform 6" title="scalloped circl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4"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7" title="left edge borde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1" descr="The image above is an image of Sodom and Gomorrah.)"/>
          <p:cNvPicPr>
            <a:picLocks noChangeAspect="1"/>
          </p:cNvPicPr>
          <p:nvPr/>
        </p:nvPicPr>
        <p:blipFill rotWithShape="1">
          <a:blip r:embed="rId2">
            <a:extLst>
              <a:ext uri="{28A0092B-C50C-407E-A947-70E740481C1C}">
                <a14:useLocalDpi xmlns:a14="http://schemas.microsoft.com/office/drawing/2010/main" val="0"/>
              </a:ext>
            </a:extLst>
          </a:blip>
          <a:srcRect l="34557" r="31943" b="-1"/>
          <a:stretch/>
        </p:blipFill>
        <p:spPr>
          <a:xfrm>
            <a:off x="6272208" y="10"/>
            <a:ext cx="2871793" cy="6857990"/>
          </a:xfrm>
          <a:prstGeom prst="rect">
            <a:avLst/>
          </a:prstGeom>
        </p:spPr>
      </p:pic>
      <p:sp>
        <p:nvSpPr>
          <p:cNvPr id="26" name="Freeform 13" title="left scallop inlin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7355877"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7" name="Rectangle 19" title="left edge borde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Freeform 16" title="left scallop inlin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32479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
        <p:nvSpPr>
          <p:cNvPr id="4" name="Title 3"/>
          <p:cNvSpPr>
            <a:spLocks noGrp="1"/>
          </p:cNvSpPr>
          <p:nvPr>
            <p:ph type="title"/>
          </p:nvPr>
        </p:nvSpPr>
        <p:spPr>
          <a:xfrm>
            <a:off x="377190" y="1098388"/>
            <a:ext cx="5895017" cy="4394988"/>
          </a:xfrm>
        </p:spPr>
        <p:txBody>
          <a:bodyPr vert="horz" lIns="91440" tIns="45720" rIns="91440" bIns="45720" rtlCol="0" anchor="ctr">
            <a:normAutofit/>
          </a:bodyPr>
          <a:lstStyle/>
          <a:p>
            <a:pPr>
              <a:lnSpc>
                <a:spcPct val="80000"/>
              </a:lnSpc>
            </a:pPr>
            <a:r>
              <a:rPr lang="en-US" sz="6900" dirty="0">
                <a:effectLst>
                  <a:outerShdw blurRad="38100" dist="38100" dir="2700000" algn="tl">
                    <a:srgbClr val="000000">
                      <a:alpha val="43137"/>
                    </a:srgbClr>
                  </a:outerShdw>
                </a:effectLst>
              </a:rPr>
              <a:t>The Bible Is Available Today…But Is It Still Lost?</a:t>
            </a:r>
          </a:p>
        </p:txBody>
      </p:sp>
      <p:sp>
        <p:nvSpPr>
          <p:cNvPr id="5" name="Text Placeholder 4"/>
          <p:cNvSpPr>
            <a:spLocks noGrp="1"/>
          </p:cNvSpPr>
          <p:nvPr>
            <p:ph type="body" idx="1"/>
          </p:nvPr>
        </p:nvSpPr>
        <p:spPr>
          <a:xfrm>
            <a:off x="377190" y="5563389"/>
            <a:ext cx="5895017" cy="742279"/>
          </a:xfrm>
        </p:spPr>
        <p:txBody>
          <a:bodyPr vert="horz" lIns="91440" tIns="45720" rIns="91440" bIns="45720" rtlCol="0" anchor="t">
            <a:normAutofit/>
          </a:bodyPr>
          <a:lstStyle/>
          <a:p>
            <a:endParaRPr lang="en-US">
              <a:solidFill>
                <a:schemeClr val="bg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758" y="1874518"/>
            <a:ext cx="7633742" cy="4983482"/>
          </a:xfrm>
        </p:spPr>
        <p:txBody>
          <a:bodyPr>
            <a:normAutofit lnSpcReduction="10000"/>
          </a:bodyPr>
          <a:lstStyle/>
          <a:p>
            <a:r>
              <a:rPr lang="en-US" sz="2800" dirty="0"/>
              <a:t>In </a:t>
            </a:r>
            <a:r>
              <a:rPr lang="en-US" sz="2800" b="1" dirty="0"/>
              <a:t>churches</a:t>
            </a:r>
            <a:r>
              <a:rPr lang="en-US" sz="2800" dirty="0"/>
              <a:t> who, “TAKE THE BIBLE SERIOUSLY BUT NOT LITERALLY.”</a:t>
            </a:r>
          </a:p>
          <a:p>
            <a:r>
              <a:rPr lang="en-US" sz="2800" dirty="0"/>
              <a:t>By </a:t>
            </a:r>
            <a:r>
              <a:rPr lang="en-US" sz="2800" b="1" dirty="0"/>
              <a:t>preachers</a:t>
            </a:r>
            <a:r>
              <a:rPr lang="en-US" sz="2800" dirty="0"/>
              <a:t> who </a:t>
            </a:r>
            <a:r>
              <a:rPr lang="en-US" sz="2800" dirty="0">
                <a:solidFill>
                  <a:schemeClr val="accent5">
                    <a:lumMod val="75000"/>
                  </a:schemeClr>
                </a:solidFill>
              </a:rPr>
              <a:t>misapply it</a:t>
            </a:r>
            <a:r>
              <a:rPr lang="en-US" sz="2800" dirty="0"/>
              <a:t>, replace it with man’s ideas/wisdom, </a:t>
            </a:r>
            <a:r>
              <a:rPr lang="en-US" sz="2800" dirty="0">
                <a:solidFill>
                  <a:schemeClr val="tx1"/>
                </a:solidFill>
              </a:rPr>
              <a:t>ride hobbies…</a:t>
            </a:r>
            <a:endParaRPr lang="en-US" sz="2800" dirty="0"/>
          </a:p>
          <a:p>
            <a:pPr lvl="1"/>
            <a:r>
              <a:rPr lang="en-US" sz="2600" u="sng" dirty="0">
                <a:solidFill>
                  <a:schemeClr val="accent5">
                    <a:lumMod val="75000"/>
                  </a:schemeClr>
                </a:solidFill>
              </a:rPr>
              <a:t>Rom. 4:2, 3 </a:t>
            </a:r>
            <a:r>
              <a:rPr lang="en-US" sz="2600" dirty="0">
                <a:latin typeface="Arial" panose="020B0604020202020204" pitchFamily="34" charset="0"/>
                <a:cs typeface="Arial" panose="020B0604020202020204" pitchFamily="34" charset="0"/>
              </a:rPr>
              <a:t>→ </a:t>
            </a:r>
            <a:r>
              <a:rPr lang="en-US" sz="2600" dirty="0">
                <a:solidFill>
                  <a:schemeClr val="accent5">
                    <a:lumMod val="50000"/>
                  </a:schemeClr>
                </a:solidFill>
                <a:cs typeface="Arial" panose="020B0604020202020204" pitchFamily="34" charset="0"/>
              </a:rPr>
              <a:t>3:28; 4:9-12; Jas. 2:21, 23</a:t>
            </a:r>
          </a:p>
          <a:p>
            <a:pPr lvl="1"/>
            <a:r>
              <a:rPr lang="en-US" sz="2600" dirty="0">
                <a:solidFill>
                  <a:schemeClr val="tx1"/>
                </a:solidFill>
                <a:cs typeface="Arial" panose="020B0604020202020204" pitchFamily="34" charset="0"/>
              </a:rPr>
              <a:t>Acts 20:26, 27</a:t>
            </a:r>
            <a:endParaRPr lang="en-US" sz="2600" dirty="0">
              <a:solidFill>
                <a:schemeClr val="tx1"/>
              </a:solidFill>
            </a:endParaRPr>
          </a:p>
          <a:p>
            <a:r>
              <a:rPr lang="en-US" sz="2800" dirty="0"/>
              <a:t>In “</a:t>
            </a:r>
            <a:r>
              <a:rPr lang="en-US" sz="2800" b="1" dirty="0"/>
              <a:t>believers</a:t>
            </a:r>
            <a:r>
              <a:rPr lang="en-US" sz="2800" dirty="0"/>
              <a:t>” when it is not practiced</a:t>
            </a:r>
          </a:p>
          <a:p>
            <a:pPr lvl="1"/>
            <a:r>
              <a:rPr lang="en-US" sz="2600" dirty="0">
                <a:solidFill>
                  <a:schemeClr val="tx1"/>
                </a:solidFill>
              </a:rPr>
              <a:t>Jas. 2:24</a:t>
            </a:r>
          </a:p>
          <a:p>
            <a:r>
              <a:rPr lang="en-US" sz="2800" dirty="0"/>
              <a:t>In the </a:t>
            </a:r>
            <a:r>
              <a:rPr lang="en-US" sz="2800" b="1" dirty="0"/>
              <a:t>family</a:t>
            </a:r>
            <a:r>
              <a:rPr lang="en-US" sz="2800" dirty="0"/>
              <a:t> where it is nudged out by “things”</a:t>
            </a:r>
          </a:p>
          <a:p>
            <a:pPr lvl="1"/>
            <a:r>
              <a:rPr lang="en-US" sz="2600" dirty="0">
                <a:solidFill>
                  <a:schemeClr val="tx1"/>
                </a:solidFill>
              </a:rPr>
              <a:t>Eph. 6:4</a:t>
            </a:r>
          </a:p>
        </p:txBody>
      </p:sp>
      <p:sp>
        <p:nvSpPr>
          <p:cNvPr id="5" name="Title 1"/>
          <p:cNvSpPr>
            <a:spLocks noGrp="1"/>
          </p:cNvSpPr>
          <p:nvPr>
            <p:ph type="title"/>
          </p:nvPr>
        </p:nvSpPr>
        <p:spPr/>
        <p:txBody>
          <a:bodyPr>
            <a:prstTxWarp prst="textPlain">
              <a:avLst/>
            </a:prstTxWarp>
            <a:noAutofit/>
          </a:bodyPr>
          <a:lstStyle/>
          <a:p>
            <a:r>
              <a:rPr lang="en-US" sz="13800" b="1" cap="none" spc="0" dirty="0">
                <a:ln w="6600">
                  <a:solidFill>
                    <a:schemeClr val="accent2"/>
                  </a:solidFill>
                  <a:prstDash val="solid"/>
                </a:ln>
                <a:solidFill>
                  <a:srgbClr val="2A1A00"/>
                </a:solidFill>
                <a:effectLst>
                  <a:outerShdw dist="38100" dir="2700000" algn="tl" rotWithShape="0">
                    <a:schemeClr val="accent2"/>
                  </a:outerShdw>
                </a:effectLst>
              </a:rPr>
              <a:t>LOST</a:t>
            </a:r>
            <a:endParaRPr lang="en-US" sz="6000" b="1" cap="none" spc="0" dirty="0">
              <a:ln w="6600">
                <a:solidFill>
                  <a:schemeClr val="accent2"/>
                </a:solidFill>
                <a:prstDash val="solid"/>
              </a:ln>
              <a:solidFill>
                <a:srgbClr val="2A1A00"/>
              </a:solidFill>
              <a:effectLst>
                <a:outerShdw dist="38100" dir="2700000" algn="tl" rotWithShape="0">
                  <a:schemeClr val="accent2"/>
                </a:outerShdw>
              </a:effectLs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81200"/>
            <a:ext cx="7924800" cy="4648200"/>
          </a:xfrm>
        </p:spPr>
        <p:txBody>
          <a:bodyPr>
            <a:normAutofit/>
          </a:bodyPr>
          <a:lstStyle/>
          <a:p>
            <a:r>
              <a:rPr lang="en-US" sz="2800" dirty="0"/>
              <a:t>In our </a:t>
            </a:r>
            <a:r>
              <a:rPr lang="en-US" sz="2800" b="1" dirty="0"/>
              <a:t>schools</a:t>
            </a:r>
          </a:p>
          <a:p>
            <a:pPr lvl="1"/>
            <a:r>
              <a:rPr lang="en-US" sz="2400" dirty="0"/>
              <a:t>A New Jersey school having young children chant a song of praise to President Obama (2009)</a:t>
            </a:r>
          </a:p>
          <a:p>
            <a:pPr lvl="1"/>
            <a:r>
              <a:rPr lang="en-US" sz="2400" dirty="0"/>
              <a:t>Pennsylvania ruling to not allow the Bible in “Show And Tell” time</a:t>
            </a:r>
          </a:p>
        </p:txBody>
      </p:sp>
      <p:sp>
        <p:nvSpPr>
          <p:cNvPr id="5" name="Title 1"/>
          <p:cNvSpPr>
            <a:spLocks noGrp="1"/>
          </p:cNvSpPr>
          <p:nvPr>
            <p:ph type="title"/>
          </p:nvPr>
        </p:nvSpPr>
        <p:spPr/>
        <p:txBody>
          <a:bodyPr>
            <a:prstTxWarp prst="textPlain">
              <a:avLst/>
            </a:prstTxWarp>
            <a:noAutofit/>
          </a:bodyPr>
          <a:lstStyle/>
          <a:p>
            <a:r>
              <a:rPr lang="en-US" sz="13800" b="1" cap="none" spc="0" dirty="0">
                <a:ln w="6600">
                  <a:solidFill>
                    <a:schemeClr val="accent2"/>
                  </a:solidFill>
                  <a:prstDash val="solid"/>
                </a:ln>
                <a:solidFill>
                  <a:srgbClr val="2A1A00"/>
                </a:solidFill>
                <a:effectLst>
                  <a:outerShdw dist="38100" dir="2700000" algn="tl" rotWithShape="0">
                    <a:schemeClr val="accent2"/>
                  </a:outerShdw>
                </a:effectLst>
              </a:rPr>
              <a:t>LOST</a:t>
            </a:r>
            <a:endParaRPr lang="en-US" sz="6000" b="1" cap="none" spc="0" dirty="0">
              <a:ln w="6600">
                <a:solidFill>
                  <a:schemeClr val="accent2"/>
                </a:solidFill>
                <a:prstDash val="solid"/>
              </a:ln>
              <a:solidFill>
                <a:srgbClr val="2A1A00"/>
              </a:solidFill>
              <a:effectLst>
                <a:outerShdw dist="38100" dir="2700000" algn="tl" rotWithShape="0">
                  <a:schemeClr val="accent2"/>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Plain">
              <a:avLst/>
            </a:prstTxWarp>
            <a:noAutofit/>
          </a:bodyPr>
          <a:lstStyle/>
          <a:p>
            <a:r>
              <a:rPr lang="en-US" sz="13800" b="1" cap="none" spc="0" dirty="0">
                <a:ln w="6600">
                  <a:solidFill>
                    <a:schemeClr val="accent2"/>
                  </a:solidFill>
                  <a:prstDash val="solid"/>
                </a:ln>
                <a:solidFill>
                  <a:srgbClr val="2A1A00"/>
                </a:solidFill>
                <a:effectLst>
                  <a:outerShdw dist="38100" dir="2700000" algn="tl" rotWithShape="0">
                    <a:schemeClr val="accent2"/>
                  </a:outerShdw>
                </a:effectLst>
              </a:rPr>
              <a:t>LOST</a:t>
            </a:r>
            <a:endParaRPr lang="en-US" sz="6000" b="1" cap="none" spc="0" dirty="0">
              <a:ln w="6600">
                <a:solidFill>
                  <a:schemeClr val="accent2"/>
                </a:solidFill>
                <a:prstDash val="solid"/>
              </a:ln>
              <a:solidFill>
                <a:srgbClr val="2A1A00"/>
              </a:solidFill>
              <a:effectLst>
                <a:outerShdw dist="38100" dir="2700000" algn="tl" rotWithShape="0">
                  <a:schemeClr val="accent2"/>
                </a:outerShdw>
              </a:effectLst>
            </a:endParaRPr>
          </a:p>
        </p:txBody>
      </p:sp>
      <p:sp>
        <p:nvSpPr>
          <p:cNvPr id="3" name="Content Placeholder 2"/>
          <p:cNvSpPr>
            <a:spLocks noGrp="1"/>
          </p:cNvSpPr>
          <p:nvPr>
            <p:ph idx="1"/>
          </p:nvPr>
        </p:nvSpPr>
        <p:spPr>
          <a:xfrm>
            <a:off x="938758" y="2438400"/>
            <a:ext cx="6071642" cy="3441194"/>
          </a:xfrm>
        </p:spPr>
        <p:txBody>
          <a:bodyPr>
            <a:noAutofit/>
          </a:bodyPr>
          <a:lstStyle/>
          <a:p>
            <a:r>
              <a:rPr lang="en-US" sz="2800" dirty="0"/>
              <a:t>In our </a:t>
            </a:r>
            <a:r>
              <a:rPr lang="en-US" sz="2800" b="1" dirty="0"/>
              <a:t>political leaders</a:t>
            </a:r>
            <a:r>
              <a:rPr lang="en-US" sz="2800" dirty="0"/>
              <a:t>:</a:t>
            </a:r>
          </a:p>
          <a:p>
            <a:pPr lvl="1"/>
            <a:r>
              <a:rPr lang="en-US" sz="2400" dirty="0"/>
              <a:t>Disgrace it/use it for personal gain</a:t>
            </a:r>
          </a:p>
          <a:p>
            <a:pPr lvl="1"/>
            <a:r>
              <a:rPr lang="en-US" sz="2400" dirty="0"/>
              <a:t>Quote it out of context or malign it</a:t>
            </a:r>
          </a:p>
          <a:p>
            <a:pPr lvl="2"/>
            <a:r>
              <a:rPr lang="en-US" sz="2200" dirty="0"/>
              <a:t>Tom Daschle quoting Isaiah 9:10 on 9/12/01</a:t>
            </a:r>
          </a:p>
          <a:p>
            <a:pPr lvl="1"/>
            <a:r>
              <a:rPr lang="en-US" sz="2400" dirty="0"/>
              <a:t>Ridicule those who appeal to it (as “legalist,” “fundamentalists,” “intolerant,” “bigoted,” etc.</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18489" y="132489"/>
            <a:ext cx="2021022" cy="20210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732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21"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914400"/>
          </a:xfrm>
        </p:spPr>
        <p:txBody>
          <a:bodyPr>
            <a:normAutofit/>
          </a:bodyPr>
          <a:lstStyle/>
          <a:p>
            <a:r>
              <a:rPr lang="en-US" dirty="0"/>
              <a:t>Ridiculed!</a:t>
            </a:r>
          </a:p>
        </p:txBody>
      </p:sp>
      <p:sp>
        <p:nvSpPr>
          <p:cNvPr id="3" name="Content Placeholder 2"/>
          <p:cNvSpPr>
            <a:spLocks noGrp="1"/>
          </p:cNvSpPr>
          <p:nvPr>
            <p:ph idx="1"/>
          </p:nvPr>
        </p:nvSpPr>
        <p:spPr>
          <a:xfrm>
            <a:off x="914400" y="990600"/>
            <a:ext cx="8001000" cy="5867400"/>
          </a:xfrm>
        </p:spPr>
        <p:txBody>
          <a:bodyPr>
            <a:normAutofit/>
          </a:bodyPr>
          <a:lstStyle/>
          <a:p>
            <a:pPr marL="0" indent="0">
              <a:buNone/>
            </a:pPr>
            <a:r>
              <a:rPr lang="en-US" sz="2400" dirty="0"/>
              <a:t>“And even if we did have only Christians in our midst, if we expelled every non-Christian from the United States of America, whose Christianity would we teach in the schools? Would we go with James Dobson’s, or Al Sharpton’s? Which passages of Scripture should guide our public policy? Should we go with Leviticus, which suggests slavery is ok and that eating shellfish is an abomination? How about Deuteronomy, which suggests stoning your child if he strays from the faith? Or should we just stick to the Sermon on the Mount – a passage that is so radical that it’s doubtful that our own Defense Department would survive its application? So before we get carried away, let’s read our bibles. Folks haven’t been reading their bibles” (Barack Obama,  “Call To Renewal,” June 28</a:t>
            </a:r>
            <a:r>
              <a:rPr lang="en-US" sz="2400" baseline="30000" dirty="0"/>
              <a:t>th</a:t>
            </a:r>
            <a:r>
              <a:rPr lang="en-US" sz="2400" dirty="0"/>
              <a:t>, 2006)</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758" y="228600"/>
            <a:ext cx="7633742" cy="6629400"/>
          </a:xfrm>
        </p:spPr>
        <p:txBody>
          <a:bodyPr>
            <a:normAutofit/>
          </a:bodyPr>
          <a:lstStyle/>
          <a:p>
            <a:pPr marL="457200" indent="-457200">
              <a:buFont typeface="+mj-lt"/>
              <a:buAutoNum type="arabicPeriod"/>
            </a:pPr>
            <a:r>
              <a:rPr lang="en-US" sz="2800" dirty="0"/>
              <a:t>The Bible regulates slavery…it doesn’t </a:t>
            </a:r>
            <a:r>
              <a:rPr lang="en-US" sz="2800" i="1" dirty="0"/>
              <a:t>endorse</a:t>
            </a:r>
            <a:r>
              <a:rPr lang="en-US" sz="2800" dirty="0"/>
              <a:t> it as something that is good</a:t>
            </a:r>
          </a:p>
          <a:p>
            <a:pPr marL="457200" indent="-457200">
              <a:buFont typeface="+mj-lt"/>
              <a:buAutoNum type="arabicPeriod"/>
            </a:pPr>
            <a:r>
              <a:rPr lang="en-US" sz="2800" dirty="0"/>
              <a:t>Deuteronomy and Leviticus were given to one nation, Israel</a:t>
            </a:r>
          </a:p>
          <a:p>
            <a:pPr lvl="1"/>
            <a:r>
              <a:rPr lang="en-US" sz="2400" dirty="0"/>
              <a:t>Served a purpose to bring men to Christ (Gal. 3:24; 2 Tim. 3:15)</a:t>
            </a:r>
          </a:p>
          <a:p>
            <a:pPr lvl="1"/>
            <a:r>
              <a:rPr lang="en-US" sz="2400" dirty="0"/>
              <a:t>Showed the problem of sin (Gal. 3:19)</a:t>
            </a:r>
          </a:p>
          <a:p>
            <a:pPr lvl="1"/>
            <a:r>
              <a:rPr lang="en-US" sz="2400" dirty="0"/>
              <a:t>Were done away by Jesus’ death (Eph. 2:15).</a:t>
            </a:r>
          </a:p>
          <a:p>
            <a:pPr marL="457200" indent="-457200">
              <a:buFont typeface="+mj-lt"/>
              <a:buAutoNum type="arabicPeriod"/>
            </a:pPr>
            <a:r>
              <a:rPr lang="en-US" sz="2800" dirty="0"/>
              <a:t>The </a:t>
            </a:r>
            <a:r>
              <a:rPr lang="en-US" sz="2800" u="sng" dirty="0"/>
              <a:t>Sermon on the Mount </a:t>
            </a:r>
            <a:r>
              <a:rPr lang="en-US" sz="2800" dirty="0"/>
              <a:t>was not given to a </a:t>
            </a:r>
            <a:r>
              <a:rPr lang="en-US" sz="2800" i="1" dirty="0"/>
              <a:t>government’s</a:t>
            </a:r>
            <a:r>
              <a:rPr lang="en-US" sz="2800" dirty="0"/>
              <a:t> defense department but to </a:t>
            </a:r>
            <a:r>
              <a:rPr lang="en-US" sz="2800" i="1" dirty="0"/>
              <a:t>individuals</a:t>
            </a:r>
            <a:r>
              <a:rPr lang="en-US" sz="2800" dirty="0"/>
              <a:t> who should be willing to suffer for righteousness and win others to Christ. </a:t>
            </a:r>
          </a:p>
        </p:txBody>
      </p:sp>
    </p:spTree>
    <p:extLst>
      <p:ext uri="{BB962C8B-B14F-4D97-AF65-F5344CB8AC3E}">
        <p14:creationId xmlns:p14="http://schemas.microsoft.com/office/powerpoint/2010/main" val="4525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990600"/>
          </a:xfrm>
        </p:spPr>
        <p:txBody>
          <a:bodyPr>
            <a:normAutofit fontScale="90000"/>
          </a:bodyPr>
          <a:lstStyle/>
          <a:p>
            <a:r>
              <a:rPr lang="en-US" b="1" dirty="0"/>
              <a:t>Romans</a:t>
            </a:r>
            <a:r>
              <a:rPr lang="en-US" dirty="0"/>
              <a:t>=obscure; </a:t>
            </a:r>
            <a:r>
              <a:rPr lang="en-US" b="1" dirty="0"/>
              <a:t>Sermon on the Mount</a:t>
            </a:r>
            <a:r>
              <a:rPr lang="en-US" dirty="0"/>
              <a:t>=Central?</a:t>
            </a:r>
            <a:br>
              <a:rPr lang="en-US" dirty="0"/>
            </a:br>
            <a:endParaRPr lang="en-US" dirty="0"/>
          </a:p>
        </p:txBody>
      </p:sp>
      <p:sp>
        <p:nvSpPr>
          <p:cNvPr id="3" name="Content Placeholder 2"/>
          <p:cNvSpPr>
            <a:spLocks noGrp="1"/>
          </p:cNvSpPr>
          <p:nvPr>
            <p:ph idx="1"/>
          </p:nvPr>
        </p:nvSpPr>
        <p:spPr>
          <a:xfrm>
            <a:off x="685800" y="1295400"/>
            <a:ext cx="8229600" cy="5486400"/>
          </a:xfrm>
        </p:spPr>
        <p:txBody>
          <a:bodyPr>
            <a:normAutofit fontScale="92500" lnSpcReduction="10000"/>
          </a:bodyPr>
          <a:lstStyle/>
          <a:p>
            <a:pPr marL="0" indent="0">
              <a:buNone/>
            </a:pPr>
            <a:r>
              <a:rPr lang="en-US" sz="2800" dirty="0"/>
              <a:t>“I will tell you that I don't believe in gay marriage, but I do think that people who are gay and lesbian should be treated with dignity and respect and that the state should not discriminate against them. So, I believe in civil unions that allow a same-sex couple to visit each other in a hospital or transfer property to each other. I don't think it should be called marriage, but I think that it is a legal right that they should have that is recognized by the state. If people find that controversial then I would just refer them to the Sermon on the Mount, which I think is, in my mind, for my faith, more central than an obscure passage in Romans. That's my view. But we can have a respectful disagreement on that” (Barack Obama, November 2</a:t>
            </a:r>
            <a:r>
              <a:rPr lang="en-US" sz="2800" baseline="30000" dirty="0"/>
              <a:t>,</a:t>
            </a:r>
            <a:r>
              <a:rPr lang="en-US" sz="2800" dirty="0"/>
              <a:t> 2008).</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1000" cy="990600"/>
          </a:xfrm>
        </p:spPr>
        <p:txBody>
          <a:bodyPr>
            <a:normAutofit fontScale="90000"/>
          </a:bodyPr>
          <a:lstStyle/>
          <a:p>
            <a:r>
              <a:rPr lang="en-US" b="1" dirty="0"/>
              <a:t>Romans</a:t>
            </a:r>
            <a:r>
              <a:rPr lang="en-US" dirty="0"/>
              <a:t>=obscure; </a:t>
            </a:r>
            <a:r>
              <a:rPr lang="en-US" b="1" dirty="0"/>
              <a:t>Sermon on the Mount</a:t>
            </a:r>
            <a:r>
              <a:rPr lang="en-US" dirty="0"/>
              <a:t>=Central?</a:t>
            </a:r>
            <a:br>
              <a:rPr lang="en-US" dirty="0"/>
            </a:br>
            <a:endParaRPr lang="en-US" dirty="0"/>
          </a:p>
        </p:txBody>
      </p:sp>
      <p:sp>
        <p:nvSpPr>
          <p:cNvPr id="3" name="Content Placeholder 2"/>
          <p:cNvSpPr>
            <a:spLocks noGrp="1"/>
          </p:cNvSpPr>
          <p:nvPr>
            <p:ph idx="1"/>
          </p:nvPr>
        </p:nvSpPr>
        <p:spPr>
          <a:xfrm>
            <a:off x="685800" y="1295400"/>
            <a:ext cx="4800600" cy="5486400"/>
          </a:xfrm>
        </p:spPr>
        <p:txBody>
          <a:bodyPr>
            <a:normAutofit fontScale="92500"/>
          </a:bodyPr>
          <a:lstStyle/>
          <a:p>
            <a:pPr marL="0" indent="0">
              <a:buNone/>
            </a:pPr>
            <a:r>
              <a:rPr lang="en-US" sz="2800" dirty="0"/>
              <a:t>“I will tell you that I don't believe in gay marriage…”</a:t>
            </a:r>
          </a:p>
          <a:p>
            <a:r>
              <a:rPr lang="en-US" sz="2400" dirty="0"/>
              <a:t>But lit up the white house in rainbow colors to support the Supreme Court’s pro homosexual marriage decision June 26, 2015</a:t>
            </a:r>
          </a:p>
          <a:p>
            <a:r>
              <a:rPr lang="en-US" sz="2400" dirty="0"/>
              <a:t>Previously asserted that the Sermon on the Mount is radical, then confesses it is more central to his faith?</a:t>
            </a:r>
          </a:p>
          <a:p>
            <a:r>
              <a:rPr lang="en-US" sz="2400" dirty="0"/>
              <a:t>Isaiah 9:16, “For the leaders of this people cause them to err, And those who are led by them are destroyed.”</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7800" y="2133599"/>
            <a:ext cx="3614195" cy="36605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959908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Badge</Template>
  <TotalTime>942</TotalTime>
  <Words>1240</Words>
  <Application>Microsoft Office PowerPoint</Application>
  <PresentationFormat>On-screen Show (4:3)</PresentationFormat>
  <Paragraphs>79</Paragraphs>
  <Slides>18</Slides>
  <Notes>9</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Gill Sans MT</vt:lpstr>
      <vt:lpstr>Impact</vt:lpstr>
      <vt:lpstr>Arial Black</vt:lpstr>
      <vt:lpstr>Calibri</vt:lpstr>
      <vt:lpstr>Badge</vt:lpstr>
      <vt:lpstr>Get Back To The Bible</vt:lpstr>
      <vt:lpstr>The Bible Is Available Today…But Is It Still Lost?</vt:lpstr>
      <vt:lpstr>LOST</vt:lpstr>
      <vt:lpstr>LOST</vt:lpstr>
      <vt:lpstr>LOST</vt:lpstr>
      <vt:lpstr>Ridiculed!</vt:lpstr>
      <vt:lpstr>PowerPoint Presentation</vt:lpstr>
      <vt:lpstr>Romans=obscure; Sermon on the Mount=Central? </vt:lpstr>
      <vt:lpstr>Romans=obscure; Sermon on the Mount=Central? </vt:lpstr>
      <vt:lpstr>Disparaging Words:   Were Not Always Leveled At The Bible By People in Authority</vt:lpstr>
      <vt:lpstr>Who Said?</vt:lpstr>
      <vt:lpstr>Who Said?</vt:lpstr>
      <vt:lpstr>Public Law 97-280</vt:lpstr>
      <vt:lpstr>Things Change</vt:lpstr>
      <vt:lpstr>A Continued Shift From The Scriptures Is Taking Place!</vt:lpstr>
      <vt:lpstr>A Continued Shift From The Scriptures Is Taking Place!</vt:lpstr>
      <vt:lpstr>Well…</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The Bible</dc:title>
  <dc:creator>Steven J. Wallace</dc:creator>
  <cp:lastModifiedBy>Steven Wallace</cp:lastModifiedBy>
  <cp:revision>54</cp:revision>
  <dcterms:created xsi:type="dcterms:W3CDTF">2009-09-25T18:43:17Z</dcterms:created>
  <dcterms:modified xsi:type="dcterms:W3CDTF">2016-08-05T21:07:10Z</dcterms:modified>
</cp:coreProperties>
</file>