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8"/>
  </p:notesMasterIdLst>
  <p:sldIdLst>
    <p:sldId id="256" r:id="rId2"/>
    <p:sldId id="266" r:id="rId3"/>
    <p:sldId id="257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76025" autoAdjust="0"/>
  </p:normalViewPr>
  <p:slideViewPr>
    <p:cSldViewPr snapToGrid="0">
      <p:cViewPr varScale="1">
        <p:scale>
          <a:sx n="42" d="100"/>
          <a:sy n="42" d="100"/>
        </p:scale>
        <p:origin x="167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169F5A-19AC-4485-B9DE-3B0AC8901D5C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12910-1ADD-4CF4-907A-C5798A6FC4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90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12910-1ADD-4CF4-907A-C5798A6FC4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21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12910-1ADD-4CF4-907A-C5798A6FC4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31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12910-1ADD-4CF4-907A-C5798A6FC4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71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0C12910-1ADD-4CF4-907A-C5798A6FC44D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80621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64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75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8005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605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5078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715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2176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69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414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943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1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63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91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155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19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0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he image above is an image of Sodom and Gomorrah.)"/>
          <p:cNvPicPr>
            <a:picLocks noChangeAspect="1"/>
          </p:cNvPicPr>
          <p:nvPr/>
        </p:nvPicPr>
        <p:blipFill rotWithShape="1">
          <a:blip r:embed="rId2"/>
          <a:srcRect l="9091" t="8597" r="1" b="6217"/>
          <a:stretch/>
        </p:blipFill>
        <p:spPr>
          <a:xfrm>
            <a:off x="-4271" y="10"/>
            <a:ext cx="9148271" cy="6857990"/>
          </a:xfrm>
          <a:prstGeom prst="rect">
            <a:avLst/>
          </a:prstGeom>
        </p:spPr>
      </p:pic>
      <p:sp>
        <p:nvSpPr>
          <p:cNvPr id="17" name="Parallelogram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00350" y="0"/>
            <a:ext cx="5493582" cy="6858000"/>
          </a:xfrm>
          <a:prstGeom prst="parallelogram">
            <a:avLst>
              <a:gd name="adj" fmla="val 14073"/>
            </a:avLst>
          </a:prstGeom>
          <a:solidFill>
            <a:schemeClr val="bg1">
              <a:alpha val="9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6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130830" y="4175605"/>
            <a:ext cx="4022475" cy="268239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7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042707" y="0"/>
            <a:ext cx="1219200" cy="6858000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Freeform 3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91896" y="1"/>
            <a:ext cx="2269442" cy="6866466"/>
          </a:xfrm>
          <a:custGeom>
            <a:avLst/>
            <a:gdLst/>
            <a:ahLst/>
            <a:cxnLst/>
            <a:rect l="l" t="t" r="r" b="b"/>
            <a:pathLst>
              <a:path w="2269442" h="6866466">
                <a:moveTo>
                  <a:pt x="2023534" y="0"/>
                </a:moveTo>
                <a:lnTo>
                  <a:pt x="0" y="6858000"/>
                </a:lnTo>
                <a:lnTo>
                  <a:pt x="2269067" y="6866466"/>
                </a:lnTo>
                <a:cubicBezTo>
                  <a:pt x="2271889" y="4580466"/>
                  <a:pt x="2257778" y="2294466"/>
                  <a:pt x="2260600" y="8466"/>
                </a:cubicBezTo>
                <a:lnTo>
                  <a:pt x="2023534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Freeform 3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05158" y="-8467"/>
            <a:ext cx="1948147" cy="6866467"/>
          </a:xfrm>
          <a:custGeom>
            <a:avLst/>
            <a:gdLst/>
            <a:ahLst/>
            <a:cxnLst/>
            <a:rect l="l" t="t" r="r" b="b"/>
            <a:pathLst>
              <a:path w="1948147" h="6866467">
                <a:moveTo>
                  <a:pt x="0" y="0"/>
                </a:moveTo>
                <a:lnTo>
                  <a:pt x="1202267" y="6866467"/>
                </a:lnTo>
                <a:lnTo>
                  <a:pt x="1947333" y="6866467"/>
                </a:lnTo>
                <a:cubicBezTo>
                  <a:pt x="1944511" y="4577645"/>
                  <a:pt x="1950155" y="2288822"/>
                  <a:pt x="1947333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Freeform 3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37896" y="3920066"/>
            <a:ext cx="2513565" cy="2937933"/>
          </a:xfrm>
          <a:custGeom>
            <a:avLst/>
            <a:gdLst/>
            <a:ahLst/>
            <a:cxnLst/>
            <a:rect l="l" t="t" r="r" b="b"/>
            <a:pathLst>
              <a:path w="3259667" h="3810000">
                <a:moveTo>
                  <a:pt x="0" y="3810000"/>
                </a:moveTo>
                <a:lnTo>
                  <a:pt x="3251200" y="0"/>
                </a:lnTo>
                <a:cubicBezTo>
                  <a:pt x="3254022" y="1270000"/>
                  <a:pt x="3256845" y="2540000"/>
                  <a:pt x="3259667" y="3810000"/>
                </a:cubicBezTo>
                <a:lnTo>
                  <a:pt x="0" y="3810000"/>
                </a:lnTo>
                <a:close/>
              </a:path>
            </a:pathLst>
          </a:cu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3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10429" y="-8467"/>
            <a:ext cx="2142876" cy="6866467"/>
          </a:xfrm>
          <a:custGeom>
            <a:avLst/>
            <a:gdLst/>
            <a:ahLst/>
            <a:cxnLst/>
            <a:rect l="l" t="t" r="r" b="b"/>
            <a:pathLst>
              <a:path w="2853267" h="6866467">
                <a:moveTo>
                  <a:pt x="0" y="0"/>
                </a:moveTo>
                <a:lnTo>
                  <a:pt x="2472267" y="6866467"/>
                </a:lnTo>
                <a:lnTo>
                  <a:pt x="2853267" y="6858000"/>
                </a:lnTo>
                <a:lnTo>
                  <a:pt x="285326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 3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95776" y="-8467"/>
            <a:ext cx="857530" cy="6866467"/>
          </a:xfrm>
          <a:custGeom>
            <a:avLst/>
            <a:gdLst/>
            <a:ahLst/>
            <a:cxnLst/>
            <a:rect l="l" t="t" r="r" b="b"/>
            <a:pathLst>
              <a:path w="1286933" h="6866467">
                <a:moveTo>
                  <a:pt x="1016000" y="0"/>
                </a:moveTo>
                <a:lnTo>
                  <a:pt x="0" y="6866467"/>
                </a:lnTo>
                <a:lnTo>
                  <a:pt x="1286933" y="6866467"/>
                </a:lnTo>
                <a:cubicBezTo>
                  <a:pt x="1284111" y="4577645"/>
                  <a:pt x="1281288" y="2288822"/>
                  <a:pt x="1278466" y="0"/>
                </a:cubicBezTo>
                <a:lnTo>
                  <a:pt x="1016000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Freeform 3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7231" y="-8468"/>
            <a:ext cx="1066770" cy="6866467"/>
          </a:xfrm>
          <a:custGeom>
            <a:avLst/>
            <a:gdLst/>
            <a:ahLst/>
            <a:cxnLst/>
            <a:rect l="l" t="t" r="r" b="b"/>
            <a:pathLst>
              <a:path w="1270244" h="6866467">
                <a:moveTo>
                  <a:pt x="0" y="0"/>
                </a:moveTo>
                <a:lnTo>
                  <a:pt x="1117600" y="6866467"/>
                </a:lnTo>
                <a:lnTo>
                  <a:pt x="1270000" y="6866467"/>
                </a:lnTo>
                <a:cubicBezTo>
                  <a:pt x="1272822" y="4574822"/>
                  <a:pt x="1250245" y="2291645"/>
                  <a:pt x="1253067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3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0297" y="4893733"/>
            <a:ext cx="1094086" cy="1964267"/>
          </a:xfrm>
          <a:custGeom>
            <a:avLst/>
            <a:gdLst/>
            <a:ahLst/>
            <a:cxnLst/>
            <a:rect l="l" t="t" r="r" b="b"/>
            <a:pathLst>
              <a:path w="1820333" h="3268133">
                <a:moveTo>
                  <a:pt x="0" y="3268133"/>
                </a:moveTo>
                <a:lnTo>
                  <a:pt x="1811866" y="0"/>
                </a:lnTo>
                <a:cubicBezTo>
                  <a:pt x="1814688" y="1086555"/>
                  <a:pt x="1817511" y="2173111"/>
                  <a:pt x="1820333" y="3259666"/>
                </a:cubicBezTo>
                <a:lnTo>
                  <a:pt x="0" y="3268133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Isosceles Tri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4272" y="0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7569" y="2082276"/>
            <a:ext cx="3377934" cy="2389036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Lucida Calligraphy" panose="03010101010101010101" pitchFamily="66" charset="0"/>
              </a:rPr>
              <a:t>“Bible Musts”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5188" y="4474397"/>
            <a:ext cx="3380313" cy="1096899"/>
          </a:xfrm>
        </p:spPr>
        <p:txBody>
          <a:bodyPr>
            <a:normAutofit/>
          </a:bodyPr>
          <a:lstStyle/>
          <a:p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12730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“Must Worship In Spirit And Truth” (Jn. 4:24)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564301"/>
          </a:xfrm>
        </p:spPr>
        <p:txBody>
          <a:bodyPr>
            <a:normAutofit/>
          </a:bodyPr>
          <a:lstStyle/>
          <a:p>
            <a:r>
              <a:rPr lang="en-US" sz="2400" b="1" dirty="0"/>
              <a:t>God only desires worship from true worshipers (Jn. 4:23)</a:t>
            </a:r>
          </a:p>
          <a:p>
            <a:r>
              <a:rPr lang="en-US" sz="2400" b="1" dirty="0"/>
              <a:t>These comply in spirit (attitude) and truth (the word)</a:t>
            </a:r>
          </a:p>
          <a:p>
            <a:pPr lvl="1"/>
            <a:r>
              <a:rPr lang="en-US" sz="2000" dirty="0"/>
              <a:t>Bible preaching/teaching</a:t>
            </a:r>
          </a:p>
          <a:p>
            <a:pPr lvl="1"/>
            <a:r>
              <a:rPr lang="en-US" sz="2000" dirty="0"/>
              <a:t>Spiritual songs from the heart</a:t>
            </a:r>
          </a:p>
          <a:p>
            <a:pPr lvl="1"/>
            <a:r>
              <a:rPr lang="en-US" sz="2000" dirty="0"/>
              <a:t>Memorial of the body and blood of Christ</a:t>
            </a:r>
          </a:p>
          <a:p>
            <a:pPr lvl="1"/>
            <a:r>
              <a:rPr lang="en-US" sz="2000" dirty="0"/>
              <a:t>Freewill giving on the first day of the week</a:t>
            </a:r>
          </a:p>
          <a:p>
            <a:pPr lvl="1"/>
            <a:r>
              <a:rPr lang="en-US" sz="2000" dirty="0"/>
              <a:t>Prayer according to His name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12910" y="609600"/>
            <a:ext cx="11528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30617099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“Things Which Must Shortly Take Place” (Rev. 1:1)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599" y="2160590"/>
            <a:ext cx="6347714" cy="4541424"/>
          </a:xfrm>
        </p:spPr>
        <p:txBody>
          <a:bodyPr>
            <a:normAutofit/>
          </a:bodyPr>
          <a:lstStyle/>
          <a:p>
            <a:r>
              <a:rPr lang="en-US" sz="2800" dirty="0"/>
              <a:t>The time is near (1:3)</a:t>
            </a:r>
          </a:p>
          <a:p>
            <a:r>
              <a:rPr lang="en-US" sz="2800" dirty="0"/>
              <a:t>A bombshell for the </a:t>
            </a:r>
            <a:r>
              <a:rPr lang="en-US" sz="2800" u="sng" dirty="0"/>
              <a:t>Futurist</a:t>
            </a:r>
            <a:r>
              <a:rPr lang="en-US" sz="2800" dirty="0"/>
              <a:t> and </a:t>
            </a:r>
            <a:r>
              <a:rPr lang="en-US" sz="2800" u="sng" dirty="0"/>
              <a:t>Continuous-Historical</a:t>
            </a:r>
            <a:r>
              <a:rPr lang="en-US" sz="2800" dirty="0"/>
              <a:t> Approaches</a:t>
            </a:r>
          </a:p>
          <a:p>
            <a:pPr lvl="1"/>
            <a:r>
              <a:rPr lang="en-US" sz="2400" b="1" dirty="0"/>
              <a:t>Continuous-Historica</a:t>
            </a:r>
            <a:r>
              <a:rPr lang="en-US" sz="2400" dirty="0"/>
              <a:t>l: Revelation is a symbolic picture of the events of the church from Pentecost to the end of time.</a:t>
            </a:r>
          </a:p>
          <a:p>
            <a:pPr lvl="1"/>
            <a:r>
              <a:rPr lang="en-US" sz="2400" b="1" dirty="0"/>
              <a:t>Futurist</a:t>
            </a:r>
            <a:r>
              <a:rPr lang="en-US" sz="2400" dirty="0"/>
              <a:t>: Most of the events in Revelation are immediately before the second coming of Christ.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12910" y="609600"/>
            <a:ext cx="11528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4277566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Futurist 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Premillennialism is the foremost brand of the Futurist Approach</a:t>
            </a:r>
          </a:p>
          <a:p>
            <a:pPr lvl="1"/>
            <a:r>
              <a:rPr lang="en-US" sz="2200" dirty="0"/>
              <a:t>“Pre” (before)</a:t>
            </a:r>
          </a:p>
          <a:p>
            <a:pPr lvl="1"/>
            <a:r>
              <a:rPr lang="en-US" sz="2200" dirty="0"/>
              <a:t>“Millennium” (one thousand years)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/>
              <a:t>The earthly return of Jesus followed by a 1000 year reign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000" dirty="0"/>
              <a:t>Followed by a judgment to heaven or hell</a:t>
            </a:r>
          </a:p>
          <a:p>
            <a:pPr lvl="2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84569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>
          <a:xfrm flipV="1">
            <a:off x="609599" y="2912519"/>
            <a:ext cx="6319291" cy="24310"/>
          </a:xfrm>
          <a:prstGeom prst="straightConnector1">
            <a:avLst/>
          </a:prstGeom>
          <a:ln w="57150">
            <a:tailEnd type="triangle" w="lg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5804" y="3334861"/>
            <a:ext cx="10390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Church</a:t>
            </a:r>
            <a:br>
              <a:rPr lang="en-US" sz="2000" b="1" dirty="0"/>
            </a:br>
            <a:r>
              <a:rPr lang="en-US" sz="2000" b="1" dirty="0"/>
              <a:t>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9885" y="3119609"/>
            <a:ext cx="492443" cy="202959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dirty="0"/>
              <a:t>Jewish Rejection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04715" y="3121397"/>
            <a:ext cx="492443" cy="2730876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 Coming in </a:t>
            </a:r>
            <a:r>
              <a:rPr lang="en-US" sz="2000" i="1" dirty="0"/>
              <a:t>presence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12898" y="3334861"/>
            <a:ext cx="1236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Rapture/</a:t>
            </a:r>
            <a:br>
              <a:rPr lang="en-US" sz="2000" b="1" dirty="0"/>
            </a:br>
            <a:r>
              <a:rPr lang="en-US" sz="2000" b="1" dirty="0"/>
              <a:t>Trib.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13514" y="3334861"/>
            <a:ext cx="1314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1000 yrs.</a:t>
            </a:r>
          </a:p>
          <a:p>
            <a:pPr algn="ctr"/>
            <a:r>
              <a:rPr lang="en-US" sz="2000" b="1" dirty="0"/>
              <a:t>Reign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66367" y="3098529"/>
            <a:ext cx="492443" cy="3320781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dirty="0"/>
              <a:t>2</a:t>
            </a:r>
            <a:r>
              <a:rPr lang="en-US" sz="2000" baseline="30000" dirty="0"/>
              <a:t>nd</a:t>
            </a:r>
            <a:r>
              <a:rPr lang="en-US" sz="2000" dirty="0"/>
              <a:t> Coming in </a:t>
            </a:r>
            <a:r>
              <a:rPr lang="en-US" sz="2000" i="1" dirty="0"/>
              <a:t>manifestation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274797" y="2334402"/>
            <a:ext cx="1422402" cy="570155"/>
            <a:chOff x="2274797" y="2334402"/>
            <a:chExt cx="1422402" cy="570155"/>
          </a:xfrm>
        </p:grpSpPr>
        <p:sp>
          <p:nvSpPr>
            <p:cNvPr id="22" name="Freeform 21"/>
            <p:cNvSpPr/>
            <p:nvPr/>
          </p:nvSpPr>
          <p:spPr>
            <a:xfrm>
              <a:off x="2274797" y="2334402"/>
              <a:ext cx="1422402" cy="570155"/>
            </a:xfrm>
            <a:custGeom>
              <a:avLst/>
              <a:gdLst>
                <a:gd name="connsiteX0" fmla="*/ 0 w 1247887"/>
                <a:gd name="connsiteY0" fmla="*/ 570155 h 570155"/>
                <a:gd name="connsiteX1" fmla="*/ 161365 w 1247887"/>
                <a:gd name="connsiteY1" fmla="*/ 0 h 570155"/>
                <a:gd name="connsiteX2" fmla="*/ 1054250 w 1247887"/>
                <a:gd name="connsiteY2" fmla="*/ 0 h 570155"/>
                <a:gd name="connsiteX3" fmla="*/ 1247887 w 1247887"/>
                <a:gd name="connsiteY3" fmla="*/ 559397 h 570155"/>
                <a:gd name="connsiteX4" fmla="*/ 1247887 w 1247887"/>
                <a:gd name="connsiteY4" fmla="*/ 559397 h 570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7887" h="570155">
                  <a:moveTo>
                    <a:pt x="0" y="570155"/>
                  </a:moveTo>
                  <a:lnTo>
                    <a:pt x="161365" y="0"/>
                  </a:lnTo>
                  <a:lnTo>
                    <a:pt x="1054250" y="0"/>
                  </a:lnTo>
                  <a:lnTo>
                    <a:pt x="1247887" y="559397"/>
                  </a:lnTo>
                  <a:lnTo>
                    <a:pt x="1247887" y="559397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07529" y="2441949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1"/>
                  </a:solidFill>
                </a:rPr>
                <a:t>7 yrs.</a:t>
              </a: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5252141" y="3086450"/>
            <a:ext cx="492443" cy="1217641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000" dirty="0"/>
              <a:t>Judgment</a:t>
            </a:r>
            <a:endParaRPr lang="en-US" sz="20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5776009" y="3334861"/>
            <a:ext cx="1152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Eternity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609599" y="1635771"/>
            <a:ext cx="6319291" cy="514166"/>
            <a:chOff x="609599" y="1404271"/>
            <a:chExt cx="6319291" cy="514166"/>
          </a:xfrm>
        </p:grpSpPr>
        <p:cxnSp>
          <p:nvCxnSpPr>
            <p:cNvPr id="30" name="Straight Arrow Connector 29"/>
            <p:cNvCxnSpPr/>
            <p:nvPr/>
          </p:nvCxnSpPr>
          <p:spPr>
            <a:xfrm flipV="1">
              <a:off x="609599" y="1893347"/>
              <a:ext cx="1541337" cy="1"/>
            </a:xfrm>
            <a:prstGeom prst="straightConnector1">
              <a:avLst/>
            </a:prstGeom>
            <a:ln w="28575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31504" y="1404271"/>
              <a:ext cx="1497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Chapters 1-3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2332635" y="1893347"/>
              <a:ext cx="1306725" cy="2"/>
            </a:xfrm>
            <a:prstGeom prst="straightConnector1">
              <a:avLst/>
            </a:prstGeom>
            <a:ln w="28575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668442" y="1404271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4-19</a:t>
              </a: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3842964" y="1404271"/>
              <a:ext cx="1901620" cy="514166"/>
              <a:chOff x="4010116" y="1404271"/>
              <a:chExt cx="1734468" cy="514166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>
                <a:off x="4010116" y="1905893"/>
                <a:ext cx="1734468" cy="12544"/>
              </a:xfrm>
              <a:prstGeom prst="straightConnector1">
                <a:avLst/>
              </a:prstGeom>
              <a:ln w="28575" cap="flat" cmpd="sng" algn="ctr">
                <a:solidFill>
                  <a:schemeClr val="accent2"/>
                </a:solidFill>
                <a:prstDash val="solid"/>
                <a:round/>
                <a:headEnd type="arrow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4663188" y="1404271"/>
                <a:ext cx="4283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20</a:t>
                </a:r>
              </a:p>
            </p:txBody>
          </p:sp>
        </p:grpSp>
        <p:cxnSp>
          <p:nvCxnSpPr>
            <p:cNvPr id="39" name="Straight Arrow Connector 38"/>
            <p:cNvCxnSpPr/>
            <p:nvPr/>
          </p:nvCxnSpPr>
          <p:spPr>
            <a:xfrm flipV="1">
              <a:off x="5947128" y="1905893"/>
              <a:ext cx="981762" cy="2"/>
            </a:xfrm>
            <a:prstGeom prst="straightConnector1">
              <a:avLst/>
            </a:prstGeom>
            <a:ln w="28575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6059540" y="1404271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21-22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58570" y="249134"/>
            <a:ext cx="7108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/>
              <a:t>“Things which must shortly take place?”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835585" y="866451"/>
            <a:ext cx="175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Revelation 1:1</a:t>
            </a: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832" y="6288120"/>
            <a:ext cx="2950720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8351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27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>
          <a:xfrm flipV="1">
            <a:off x="609599" y="2912519"/>
            <a:ext cx="6319291" cy="24310"/>
          </a:xfrm>
          <a:prstGeom prst="straightConnector1">
            <a:avLst/>
          </a:prstGeom>
          <a:ln w="57150">
            <a:tailEnd type="triangle" w="lg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65804" y="3334861"/>
            <a:ext cx="10390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Church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Age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9885" y="3119609"/>
            <a:ext cx="492443" cy="202959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Jewish Rejection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904716" y="3121397"/>
            <a:ext cx="492443" cy="2730876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  <a:r>
              <a:rPr kumimoji="0" lang="en-US" sz="2000" b="0" i="0" u="none" strike="noStrike" kern="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Coming in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presence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12898" y="3334861"/>
            <a:ext cx="1236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Rapture/</a:t>
            </a: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</a:b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Trib.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13514" y="3334861"/>
            <a:ext cx="1314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1000 yrs.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Reign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66368" y="3098529"/>
            <a:ext cx="492443" cy="3320781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  <a:r>
              <a:rPr kumimoji="0" lang="en-US" sz="2000" b="0" i="0" u="none" strike="noStrike" kern="0" cap="none" spc="0" normalizeH="0" baseline="3000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nd</a:t>
            </a: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Coming in </a:t>
            </a:r>
            <a:r>
              <a:rPr kumimoji="0" lang="en-US" sz="2000" b="0" i="1" u="none" strike="noStrike" kern="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manifestation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274797" y="2334402"/>
            <a:ext cx="1422402" cy="570155"/>
            <a:chOff x="2274797" y="2334402"/>
            <a:chExt cx="1422402" cy="570155"/>
          </a:xfrm>
        </p:grpSpPr>
        <p:sp>
          <p:nvSpPr>
            <p:cNvPr id="22" name="Freeform 21"/>
            <p:cNvSpPr/>
            <p:nvPr/>
          </p:nvSpPr>
          <p:spPr>
            <a:xfrm>
              <a:off x="2274797" y="2334402"/>
              <a:ext cx="1422402" cy="570155"/>
            </a:xfrm>
            <a:custGeom>
              <a:avLst/>
              <a:gdLst>
                <a:gd name="connsiteX0" fmla="*/ 0 w 1247887"/>
                <a:gd name="connsiteY0" fmla="*/ 570155 h 570155"/>
                <a:gd name="connsiteX1" fmla="*/ 161365 w 1247887"/>
                <a:gd name="connsiteY1" fmla="*/ 0 h 570155"/>
                <a:gd name="connsiteX2" fmla="*/ 1054250 w 1247887"/>
                <a:gd name="connsiteY2" fmla="*/ 0 h 570155"/>
                <a:gd name="connsiteX3" fmla="*/ 1247887 w 1247887"/>
                <a:gd name="connsiteY3" fmla="*/ 559397 h 570155"/>
                <a:gd name="connsiteX4" fmla="*/ 1247887 w 1247887"/>
                <a:gd name="connsiteY4" fmla="*/ 559397 h 570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7887" h="570155">
                  <a:moveTo>
                    <a:pt x="0" y="570155"/>
                  </a:moveTo>
                  <a:lnTo>
                    <a:pt x="161365" y="0"/>
                  </a:lnTo>
                  <a:lnTo>
                    <a:pt x="1054250" y="0"/>
                  </a:lnTo>
                  <a:lnTo>
                    <a:pt x="1247887" y="559397"/>
                  </a:lnTo>
                  <a:lnTo>
                    <a:pt x="1247887" y="559397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607529" y="2441949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</a:rPr>
                <a:t>7 yrs.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689271" y="4746841"/>
            <a:ext cx="461665" cy="975588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parousia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235534" y="4746841"/>
            <a:ext cx="461665" cy="1235275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epiphaneia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52141" y="3086450"/>
            <a:ext cx="492443" cy="1217641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Judgment</a:t>
            </a:r>
            <a:endParaRPr kumimoji="0" lang="en-US" sz="20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76009" y="3334861"/>
            <a:ext cx="11528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Eternity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09599" y="1635771"/>
            <a:ext cx="6319291" cy="514166"/>
            <a:chOff x="609599" y="1404271"/>
            <a:chExt cx="6319291" cy="514166"/>
          </a:xfrm>
        </p:grpSpPr>
        <p:cxnSp>
          <p:nvCxnSpPr>
            <p:cNvPr id="30" name="Straight Arrow Connector 29"/>
            <p:cNvCxnSpPr/>
            <p:nvPr/>
          </p:nvCxnSpPr>
          <p:spPr>
            <a:xfrm flipV="1">
              <a:off x="609599" y="1893347"/>
              <a:ext cx="1541337" cy="1"/>
            </a:xfrm>
            <a:prstGeom prst="straightConnector1">
              <a:avLst/>
            </a:prstGeom>
            <a:ln w="28575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631504" y="1404271"/>
              <a:ext cx="14975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Chapters 1-3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2332635" y="1893347"/>
              <a:ext cx="1306725" cy="2"/>
            </a:xfrm>
            <a:prstGeom prst="straightConnector1">
              <a:avLst/>
            </a:prstGeom>
            <a:ln w="28575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668442" y="1404271"/>
              <a:ext cx="6351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4-19</a:t>
              </a:r>
            </a:p>
          </p:txBody>
        </p:sp>
        <p:grpSp>
          <p:nvGrpSpPr>
            <p:cNvPr id="51" name="Group 50"/>
            <p:cNvGrpSpPr/>
            <p:nvPr/>
          </p:nvGrpSpPr>
          <p:grpSpPr>
            <a:xfrm>
              <a:off x="3842964" y="1404271"/>
              <a:ext cx="1901620" cy="514166"/>
              <a:chOff x="4010116" y="1404271"/>
              <a:chExt cx="1734468" cy="514166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>
                <a:off x="4010116" y="1905893"/>
                <a:ext cx="1734468" cy="12544"/>
              </a:xfrm>
              <a:prstGeom prst="straightConnector1">
                <a:avLst/>
              </a:prstGeom>
              <a:ln w="28575" cap="flat" cmpd="sng" algn="ctr">
                <a:solidFill>
                  <a:schemeClr val="accent2"/>
                </a:solidFill>
                <a:prstDash val="solid"/>
                <a:round/>
                <a:headEnd type="arrow" w="med" len="med"/>
                <a:tailEnd type="arrow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4663188" y="1404271"/>
                <a:ext cx="4283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</a:rPr>
                  <a:t>20</a:t>
                </a:r>
              </a:p>
            </p:txBody>
          </p:sp>
        </p:grpSp>
        <p:cxnSp>
          <p:nvCxnSpPr>
            <p:cNvPr id="39" name="Straight Arrow Connector 38"/>
            <p:cNvCxnSpPr/>
            <p:nvPr/>
          </p:nvCxnSpPr>
          <p:spPr>
            <a:xfrm flipV="1">
              <a:off x="5947128" y="1905893"/>
              <a:ext cx="981762" cy="2"/>
            </a:xfrm>
            <a:prstGeom prst="straightConnector1">
              <a:avLst/>
            </a:prstGeom>
            <a:ln w="28575" cap="flat" cmpd="sng" algn="ctr">
              <a:solidFill>
                <a:schemeClr val="accent2"/>
              </a:solidFill>
              <a:prstDash val="solid"/>
              <a:round/>
              <a:headEnd type="arrow" w="med" len="med"/>
              <a:tailEnd type="arrow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6059540" y="1404271"/>
              <a:ext cx="7569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21-22</a:t>
              </a:r>
            </a:p>
          </p:txBody>
        </p:sp>
      </p:grpSp>
      <p:sp>
        <p:nvSpPr>
          <p:cNvPr id="42" name="TextBox 41"/>
          <p:cNvSpPr txBox="1"/>
          <p:nvPr/>
        </p:nvSpPr>
        <p:spPr>
          <a:xfrm>
            <a:off x="158570" y="249134"/>
            <a:ext cx="7108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“Things which must shortly take place?”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2835585" y="866451"/>
            <a:ext cx="17540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Revelation 1:1</a:t>
            </a:r>
          </a:p>
        </p:txBody>
      </p:sp>
      <p:pic>
        <p:nvPicPr>
          <p:cNvPr id="46" name="Picture 4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832" y="6288120"/>
            <a:ext cx="2950720" cy="536494"/>
          </a:xfrm>
          <a:prstGeom prst="rect">
            <a:avLst/>
          </a:prstGeom>
        </p:spPr>
      </p:pic>
      <p:pic>
        <p:nvPicPr>
          <p:cNvPr id="31" name="Picture 30" descr="フリーイラスト素材] クリップアート, 爆発, 煙 ...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250" r="100000">
                        <a14:foregroundMark x1="6667" y1="25833" x2="6667" y2="25833"/>
                        <a14:backgroundMark x1="27917" y1="6250" x2="27917" y2="6250"/>
                        <a14:backgroundMark x1="17917" y1="5833" x2="17917" y2="583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22027" y="3829480"/>
            <a:ext cx="1055247" cy="1055247"/>
          </a:xfrm>
          <a:prstGeom prst="rect">
            <a:avLst/>
          </a:prstGeom>
        </p:spPr>
      </p:pic>
      <p:pic>
        <p:nvPicPr>
          <p:cNvPr id="34" name="Picture 33" descr="フリーイラスト素材] クリップアート, 爆発, 煙 ...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250" r="100000">
                        <a14:foregroundMark x1="6667" y1="25833" x2="6667" y2="25833"/>
                        <a14:backgroundMark x1="27917" y1="6250" x2="27917" y2="6250"/>
                        <a14:backgroundMark x1="17917" y1="5833" x2="17917" y2="583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88087" y="3408496"/>
            <a:ext cx="1109754" cy="11097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28574" y="4942390"/>
            <a:ext cx="3294428" cy="1384995"/>
          </a:xfrm>
          <a:prstGeom prst="wedgeRectCallout">
            <a:avLst>
              <a:gd name="adj1" fmla="val -80140"/>
              <a:gd name="adj2" fmla="val -112809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/>
              <a:t>2 Thessalonians 2:8</a:t>
            </a:r>
          </a:p>
          <a:p>
            <a:r>
              <a:rPr lang="en-US" sz="2800" dirty="0"/>
              <a:t>2 Timothy 4:1</a:t>
            </a:r>
          </a:p>
          <a:p>
            <a:r>
              <a:rPr lang="en-US" sz="2800" dirty="0"/>
              <a:t>2 Peter 3:10</a:t>
            </a:r>
          </a:p>
        </p:txBody>
      </p:sp>
      <p:pic>
        <p:nvPicPr>
          <p:cNvPr id="2" name="Picture 1" descr="フリーイラスト素材] クリップアート, 爆発, 煙 ...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250" r="100000">
                        <a14:foregroundMark x1="6667" y1="25833" x2="6667" y2="25833"/>
                        <a14:backgroundMark x1="27917" y1="6250" x2="27917" y2="6250"/>
                        <a14:backgroundMark x1="17917" y1="5833" x2="17917" y2="583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976653" y="2157139"/>
            <a:ext cx="1924940" cy="1924940"/>
          </a:xfrm>
          <a:prstGeom prst="rect">
            <a:avLst/>
          </a:prstGeom>
        </p:spPr>
      </p:pic>
      <p:pic>
        <p:nvPicPr>
          <p:cNvPr id="35" name="Picture 34" descr="フリーイラスト素材] クリップアート, 爆発, 煙 ...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250" r="100000">
                        <a14:foregroundMark x1="6667" y1="25833" x2="6667" y2="25833"/>
                        <a14:backgroundMark x1="27917" y1="6250" x2="27917" y2="6250"/>
                        <a14:backgroundMark x1="17917" y1="5833" x2="17917" y2="583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15717" y="2283695"/>
            <a:ext cx="808887" cy="80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535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28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250"/>
                            </p:stCondLst>
                            <p:childTnLst>
                              <p:par>
                                <p:cTn id="14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1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4" grpId="1"/>
      <p:bldP spid="25" grpId="0"/>
      <p:bldP spid="25" grpId="1"/>
      <p:bldP spid="3" grpId="0" uiExpand="1" build="p" bldLvl="2" animBg="1"/>
    </p:bldLst>
  </p:timing>
</p:sld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2550</TotalTime>
  <Words>276</Words>
  <Application>Microsoft Office PowerPoint</Application>
  <PresentationFormat>On-screen Show (4:3)</PresentationFormat>
  <Paragraphs>63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Lucida Calligraphy</vt:lpstr>
      <vt:lpstr>Trebuchet MS</vt:lpstr>
      <vt:lpstr>Wingdings</vt:lpstr>
      <vt:lpstr>Wingdings 3</vt:lpstr>
      <vt:lpstr>Facet</vt:lpstr>
      <vt:lpstr>“Bible Musts”</vt:lpstr>
      <vt:lpstr>“Must Worship In Spirit And Truth” (Jn. 4:24) </vt:lpstr>
      <vt:lpstr>“Things Which Must Shortly Take Place” (Rev. 1:1)</vt:lpstr>
      <vt:lpstr>Futurist Approach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Bible Musts</dc:title>
  <dc:creator>Steven Wallace</dc:creator>
  <cp:lastModifiedBy>Steven Wallace</cp:lastModifiedBy>
  <cp:revision>41</cp:revision>
  <dcterms:created xsi:type="dcterms:W3CDTF">2016-06-16T23:55:56Z</dcterms:created>
  <dcterms:modified xsi:type="dcterms:W3CDTF">2016-06-20T16:51:00Z</dcterms:modified>
</cp:coreProperties>
</file>