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8"/>
  </p:notesMasterIdLst>
  <p:sldIdLst>
    <p:sldId id="256" r:id="rId2"/>
    <p:sldId id="266" r:id="rId3"/>
    <p:sldId id="257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6025" autoAdjust="0"/>
  </p:normalViewPr>
  <p:slideViewPr>
    <p:cSldViewPr snapToGrid="0">
      <p:cViewPr varScale="1">
        <p:scale>
          <a:sx n="42" d="100"/>
          <a:sy n="42" d="100"/>
        </p:scale>
        <p:origin x="16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69F5A-19AC-4485-B9DE-3B0AC8901D5C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12910-1ADD-4CF4-907A-C5798A6F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9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2910-1ADD-4CF4-907A-C5798A6FC4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2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2910-1ADD-4CF4-907A-C5798A6FC4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31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2910-1ADD-4CF4-907A-C5798A6FC4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71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C12910-1ADD-4CF4-907A-C5798A6FC44D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8062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00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05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078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15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17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1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3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1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5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9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0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image above is an image of Sodom and Gomorrah.)"/>
          <p:cNvPicPr>
            <a:picLocks noChangeAspect="1"/>
          </p:cNvPicPr>
          <p:nvPr/>
        </p:nvPicPr>
        <p:blipFill rotWithShape="1">
          <a:blip r:embed="rId2"/>
          <a:srcRect l="9091" t="8597" r="1" b="6217"/>
          <a:stretch/>
        </p:blipFill>
        <p:spPr>
          <a:xfrm>
            <a:off x="-4271" y="10"/>
            <a:ext cx="9148271" cy="6857990"/>
          </a:xfrm>
          <a:prstGeom prst="rect">
            <a:avLst/>
          </a:prstGeom>
        </p:spPr>
      </p:pic>
      <p:sp>
        <p:nvSpPr>
          <p:cNvPr id="17" name="Parallelogram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0350" y="0"/>
            <a:ext cx="5493582" cy="6858000"/>
          </a:xfrm>
          <a:prstGeom prst="parallelogram">
            <a:avLst>
              <a:gd name="adj" fmla="val 14073"/>
            </a:avLst>
          </a:prstGeom>
          <a:solidFill>
            <a:schemeClr val="bg1">
              <a:alpha val="9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1896" y="1"/>
            <a:ext cx="2269442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5158" y="-8467"/>
            <a:ext cx="1948147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Freeform 3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7896" y="3920066"/>
            <a:ext cx="2513565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3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0429" y="-8467"/>
            <a:ext cx="2142876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95776" y="-8467"/>
            <a:ext cx="857530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 3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31" y="-8468"/>
            <a:ext cx="1066770" cy="6866467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3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297" y="4893733"/>
            <a:ext cx="1094086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Isosceles Tri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272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569" y="2082276"/>
            <a:ext cx="3377934" cy="2389036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Calligraphy" panose="03010101010101010101" pitchFamily="66" charset="0"/>
              </a:rPr>
              <a:t>“Bible Musts”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5188" y="4474397"/>
            <a:ext cx="3380313" cy="1096899"/>
          </a:xfrm>
        </p:spPr>
        <p:txBody>
          <a:bodyPr>
            <a:norm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12730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“Must Worship In Spirit And Truth” (Jn. 4:24)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64301"/>
          </a:xfrm>
        </p:spPr>
        <p:txBody>
          <a:bodyPr>
            <a:normAutofit/>
          </a:bodyPr>
          <a:lstStyle/>
          <a:p>
            <a:r>
              <a:rPr lang="en-US" sz="2400" b="1" dirty="0"/>
              <a:t>God only desires worship from true worshipers (Jn. 4:23)</a:t>
            </a:r>
          </a:p>
          <a:p>
            <a:r>
              <a:rPr lang="en-US" sz="2400" b="1" dirty="0"/>
              <a:t>These comply in spirit (attitude) and truth (the word)</a:t>
            </a:r>
          </a:p>
          <a:p>
            <a:pPr lvl="1"/>
            <a:r>
              <a:rPr lang="en-US" sz="2000" dirty="0"/>
              <a:t>Bible preaching/teaching</a:t>
            </a:r>
          </a:p>
          <a:p>
            <a:pPr lvl="1"/>
            <a:r>
              <a:rPr lang="en-US" sz="2000" dirty="0"/>
              <a:t>Spiritual songs from the heart</a:t>
            </a:r>
          </a:p>
          <a:p>
            <a:pPr lvl="1"/>
            <a:r>
              <a:rPr lang="en-US" sz="2000" dirty="0"/>
              <a:t>Memorial of the body and blood of Christ</a:t>
            </a:r>
          </a:p>
          <a:p>
            <a:pPr lvl="1"/>
            <a:r>
              <a:rPr lang="en-US" sz="2000" dirty="0"/>
              <a:t>Freewill giving on the first day of the week</a:t>
            </a:r>
          </a:p>
          <a:p>
            <a:pPr lvl="1"/>
            <a:r>
              <a:rPr lang="en-US" sz="2000" dirty="0"/>
              <a:t>Prayer according to His name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2910" y="609600"/>
            <a:ext cx="11528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061709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“Things Which Must Shortly Take Place” (Rev. 1:1)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41424"/>
          </a:xfrm>
        </p:spPr>
        <p:txBody>
          <a:bodyPr>
            <a:normAutofit/>
          </a:bodyPr>
          <a:lstStyle/>
          <a:p>
            <a:r>
              <a:rPr lang="en-US" sz="2800" dirty="0"/>
              <a:t>The time is near (1:3)</a:t>
            </a:r>
          </a:p>
          <a:p>
            <a:r>
              <a:rPr lang="en-US" sz="2800" dirty="0"/>
              <a:t>A bombshell for the </a:t>
            </a:r>
            <a:r>
              <a:rPr lang="en-US" sz="2800" u="sng" dirty="0"/>
              <a:t>Futurist</a:t>
            </a:r>
            <a:r>
              <a:rPr lang="en-US" sz="2800" dirty="0"/>
              <a:t> and </a:t>
            </a:r>
            <a:r>
              <a:rPr lang="en-US" sz="2800" u="sng" dirty="0"/>
              <a:t>Continuous-Historical</a:t>
            </a:r>
            <a:r>
              <a:rPr lang="en-US" sz="2800" dirty="0"/>
              <a:t> Approaches</a:t>
            </a:r>
          </a:p>
          <a:p>
            <a:pPr lvl="1"/>
            <a:r>
              <a:rPr lang="en-US" sz="2400" b="1" dirty="0"/>
              <a:t>Continuous-Historica</a:t>
            </a:r>
            <a:r>
              <a:rPr lang="en-US" sz="2400" dirty="0"/>
              <a:t>l: Revelation is a symbolic picture of the events of the church from Pentecost to the end of time.</a:t>
            </a:r>
          </a:p>
          <a:p>
            <a:pPr lvl="1"/>
            <a:r>
              <a:rPr lang="en-US" sz="2400" b="1" dirty="0"/>
              <a:t>Futurist</a:t>
            </a:r>
            <a:r>
              <a:rPr lang="en-US" sz="2400" dirty="0"/>
              <a:t>: Most of the events in Revelation are immediately before the second coming of Christ.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2910" y="609600"/>
            <a:ext cx="11528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427756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Futurist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Premillennialism is the foremost brand of the Futurist Approach</a:t>
            </a:r>
          </a:p>
          <a:p>
            <a:pPr lvl="1"/>
            <a:r>
              <a:rPr lang="en-US" sz="2200" dirty="0"/>
              <a:t>“Pre” (before)</a:t>
            </a:r>
          </a:p>
          <a:p>
            <a:pPr lvl="1"/>
            <a:r>
              <a:rPr lang="en-US" sz="2200" dirty="0"/>
              <a:t>“Millennium” (one thousand years)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The earthly return of Jesus followed by a 1000 year reign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Followed by a judgment to heaven or hell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84569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609599" y="2912519"/>
            <a:ext cx="6319291" cy="24310"/>
          </a:xfrm>
          <a:prstGeom prst="straightConnector1">
            <a:avLst/>
          </a:prstGeom>
          <a:ln w="57150"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65804" y="3334861"/>
            <a:ext cx="10390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Church</a:t>
            </a:r>
            <a:br>
              <a:rPr lang="en-US" sz="2000" b="1" dirty="0"/>
            </a:br>
            <a:r>
              <a:rPr lang="en-US" sz="2000" b="1" dirty="0"/>
              <a:t>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885" y="3119609"/>
            <a:ext cx="492443" cy="202959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000" dirty="0"/>
              <a:t>Jewish Rejection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4715" y="3121397"/>
            <a:ext cx="492443" cy="2730876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Coming in </a:t>
            </a:r>
            <a:r>
              <a:rPr lang="en-US" sz="2000" i="1" dirty="0"/>
              <a:t>presence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12898" y="3334861"/>
            <a:ext cx="1236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Rapture/</a:t>
            </a:r>
            <a:br>
              <a:rPr lang="en-US" sz="2000" b="1" dirty="0"/>
            </a:br>
            <a:r>
              <a:rPr lang="en-US" sz="2000" b="1" dirty="0"/>
              <a:t>Trib.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3514" y="3334861"/>
            <a:ext cx="1314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1000 yrs.</a:t>
            </a:r>
          </a:p>
          <a:p>
            <a:pPr algn="ctr"/>
            <a:r>
              <a:rPr lang="en-US" sz="2000" b="1" dirty="0"/>
              <a:t>Reign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6367" y="3098529"/>
            <a:ext cx="492443" cy="332078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Coming in </a:t>
            </a:r>
            <a:r>
              <a:rPr lang="en-US" sz="2000" i="1" dirty="0"/>
              <a:t>manifestation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74797" y="2334402"/>
            <a:ext cx="1422402" cy="570155"/>
            <a:chOff x="2274797" y="2334402"/>
            <a:chExt cx="1422402" cy="570155"/>
          </a:xfrm>
        </p:grpSpPr>
        <p:sp>
          <p:nvSpPr>
            <p:cNvPr id="22" name="Freeform 21"/>
            <p:cNvSpPr/>
            <p:nvPr/>
          </p:nvSpPr>
          <p:spPr>
            <a:xfrm>
              <a:off x="2274797" y="2334402"/>
              <a:ext cx="1422402" cy="570155"/>
            </a:xfrm>
            <a:custGeom>
              <a:avLst/>
              <a:gdLst>
                <a:gd name="connsiteX0" fmla="*/ 0 w 1247887"/>
                <a:gd name="connsiteY0" fmla="*/ 570155 h 570155"/>
                <a:gd name="connsiteX1" fmla="*/ 161365 w 1247887"/>
                <a:gd name="connsiteY1" fmla="*/ 0 h 570155"/>
                <a:gd name="connsiteX2" fmla="*/ 1054250 w 1247887"/>
                <a:gd name="connsiteY2" fmla="*/ 0 h 570155"/>
                <a:gd name="connsiteX3" fmla="*/ 1247887 w 1247887"/>
                <a:gd name="connsiteY3" fmla="*/ 559397 h 570155"/>
                <a:gd name="connsiteX4" fmla="*/ 1247887 w 1247887"/>
                <a:gd name="connsiteY4" fmla="*/ 559397 h 57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7887" h="570155">
                  <a:moveTo>
                    <a:pt x="0" y="570155"/>
                  </a:moveTo>
                  <a:lnTo>
                    <a:pt x="161365" y="0"/>
                  </a:lnTo>
                  <a:lnTo>
                    <a:pt x="1054250" y="0"/>
                  </a:lnTo>
                  <a:lnTo>
                    <a:pt x="1247887" y="559397"/>
                  </a:lnTo>
                  <a:lnTo>
                    <a:pt x="1247887" y="55939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07529" y="2441949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1"/>
                  </a:solidFill>
                </a:rPr>
                <a:t>7 yrs.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252141" y="3086450"/>
            <a:ext cx="492443" cy="121764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000" dirty="0"/>
              <a:t>Judgment</a:t>
            </a:r>
            <a:endParaRPr lang="en-US" sz="20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76009" y="3334861"/>
            <a:ext cx="1152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Eternity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09599" y="1635771"/>
            <a:ext cx="6319291" cy="514166"/>
            <a:chOff x="609599" y="1404271"/>
            <a:chExt cx="6319291" cy="514166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609599" y="1893347"/>
              <a:ext cx="1541337" cy="1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31504" y="1404271"/>
              <a:ext cx="1497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Chapters 1-3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2332635" y="1893347"/>
              <a:ext cx="1306725" cy="2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668442" y="1404271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4-19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842964" y="1404271"/>
              <a:ext cx="1901620" cy="514166"/>
              <a:chOff x="4010116" y="1404271"/>
              <a:chExt cx="1734468" cy="514166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>
                <a:off x="4010116" y="1905893"/>
                <a:ext cx="1734468" cy="12544"/>
              </a:xfrm>
              <a:prstGeom prst="straightConnector1">
                <a:avLst/>
              </a:prstGeom>
              <a:ln w="28575" cap="flat" cmpd="sng" algn="ctr">
                <a:solidFill>
                  <a:schemeClr val="accent2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4663188" y="1404271"/>
                <a:ext cx="4283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20</a:t>
                </a:r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V="1">
              <a:off x="5947128" y="1905893"/>
              <a:ext cx="981762" cy="2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059540" y="140427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21-22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8570" y="249134"/>
            <a:ext cx="7108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“Things which must shortly take place?”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35585" y="866451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Revelation 1:1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32" y="6288120"/>
            <a:ext cx="2950720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35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609599" y="2912519"/>
            <a:ext cx="6319291" cy="24310"/>
          </a:xfrm>
          <a:prstGeom prst="straightConnector1">
            <a:avLst/>
          </a:prstGeom>
          <a:ln w="57150"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65804" y="3334861"/>
            <a:ext cx="10390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Church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885" y="3119609"/>
            <a:ext cx="492443" cy="202959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Jewish Rejection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4716" y="3121397"/>
            <a:ext cx="492443" cy="2730876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Coming in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presence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12898" y="3334861"/>
            <a:ext cx="1236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Rapture/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Trib.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3514" y="3334861"/>
            <a:ext cx="1314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1000 yrs.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Reign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6368" y="3098529"/>
            <a:ext cx="492443" cy="332078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Coming in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manifestation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74797" y="2334402"/>
            <a:ext cx="1422402" cy="570155"/>
            <a:chOff x="2274797" y="2334402"/>
            <a:chExt cx="1422402" cy="570155"/>
          </a:xfrm>
        </p:grpSpPr>
        <p:sp>
          <p:nvSpPr>
            <p:cNvPr id="22" name="Freeform 21"/>
            <p:cNvSpPr/>
            <p:nvPr/>
          </p:nvSpPr>
          <p:spPr>
            <a:xfrm>
              <a:off x="2274797" y="2334402"/>
              <a:ext cx="1422402" cy="570155"/>
            </a:xfrm>
            <a:custGeom>
              <a:avLst/>
              <a:gdLst>
                <a:gd name="connsiteX0" fmla="*/ 0 w 1247887"/>
                <a:gd name="connsiteY0" fmla="*/ 570155 h 570155"/>
                <a:gd name="connsiteX1" fmla="*/ 161365 w 1247887"/>
                <a:gd name="connsiteY1" fmla="*/ 0 h 570155"/>
                <a:gd name="connsiteX2" fmla="*/ 1054250 w 1247887"/>
                <a:gd name="connsiteY2" fmla="*/ 0 h 570155"/>
                <a:gd name="connsiteX3" fmla="*/ 1247887 w 1247887"/>
                <a:gd name="connsiteY3" fmla="*/ 559397 h 570155"/>
                <a:gd name="connsiteX4" fmla="*/ 1247887 w 1247887"/>
                <a:gd name="connsiteY4" fmla="*/ 559397 h 57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7887" h="570155">
                  <a:moveTo>
                    <a:pt x="0" y="570155"/>
                  </a:moveTo>
                  <a:lnTo>
                    <a:pt x="161365" y="0"/>
                  </a:lnTo>
                  <a:lnTo>
                    <a:pt x="1054250" y="0"/>
                  </a:lnTo>
                  <a:lnTo>
                    <a:pt x="1247887" y="559397"/>
                  </a:lnTo>
                  <a:lnTo>
                    <a:pt x="1247887" y="55939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07529" y="2441949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7 yrs.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689271" y="4746841"/>
            <a:ext cx="461665" cy="97558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parousia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35534" y="4746841"/>
            <a:ext cx="461665" cy="123527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epiphaneia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2141" y="3086450"/>
            <a:ext cx="492443" cy="121764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Judgment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76009" y="3334861"/>
            <a:ext cx="1152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Eternity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9599" y="1635771"/>
            <a:ext cx="6319291" cy="514166"/>
            <a:chOff x="609599" y="1404271"/>
            <a:chExt cx="6319291" cy="514166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609599" y="1893347"/>
              <a:ext cx="1541337" cy="1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31504" y="1404271"/>
              <a:ext cx="1497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Chapters 1-3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2332635" y="1893347"/>
              <a:ext cx="1306725" cy="2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668442" y="1404271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4-19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842964" y="1404271"/>
              <a:ext cx="1901620" cy="514166"/>
              <a:chOff x="4010116" y="1404271"/>
              <a:chExt cx="1734468" cy="514166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>
                <a:off x="4010116" y="1905893"/>
                <a:ext cx="1734468" cy="12544"/>
              </a:xfrm>
              <a:prstGeom prst="straightConnector1">
                <a:avLst/>
              </a:prstGeom>
              <a:ln w="28575" cap="flat" cmpd="sng" algn="ctr">
                <a:solidFill>
                  <a:schemeClr val="accent2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4663188" y="1404271"/>
                <a:ext cx="4283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20</a:t>
                </a:r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V="1">
              <a:off x="5947128" y="1905893"/>
              <a:ext cx="981762" cy="2"/>
            </a:xfrm>
            <a:prstGeom prst="straightConnector1">
              <a:avLst/>
            </a:prstGeom>
            <a:ln w="2857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059540" y="140427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21-22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58570" y="249134"/>
            <a:ext cx="7108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“Things which must shortly take place?”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35585" y="866451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Revelation 1:1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32" y="6288120"/>
            <a:ext cx="2950720" cy="536494"/>
          </a:xfrm>
          <a:prstGeom prst="rect">
            <a:avLst/>
          </a:prstGeom>
        </p:spPr>
      </p:pic>
      <p:pic>
        <p:nvPicPr>
          <p:cNvPr id="31" name="Picture 30" descr="フリーイラスト素材] クリップアート, 爆発, 煙 ...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250" r="100000">
                        <a14:foregroundMark x1="6667" y1="25833" x2="6667" y2="25833"/>
                        <a14:backgroundMark x1="27917" y1="6250" x2="27917" y2="6250"/>
                        <a14:backgroundMark x1="17917" y1="5833" x2="17917" y2="58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22027" y="3829480"/>
            <a:ext cx="1055247" cy="1055247"/>
          </a:xfrm>
          <a:prstGeom prst="rect">
            <a:avLst/>
          </a:prstGeom>
        </p:spPr>
      </p:pic>
      <p:pic>
        <p:nvPicPr>
          <p:cNvPr id="34" name="Picture 33" descr="フリーイラスト素材] クリップアート, 爆発, 煙 ...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250" r="100000">
                        <a14:foregroundMark x1="6667" y1="25833" x2="6667" y2="25833"/>
                        <a14:backgroundMark x1="27917" y1="6250" x2="27917" y2="6250"/>
                        <a14:backgroundMark x1="17917" y1="5833" x2="17917" y2="58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8087" y="3408496"/>
            <a:ext cx="1109754" cy="1109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8574" y="4942390"/>
            <a:ext cx="3294428" cy="1384995"/>
          </a:xfrm>
          <a:prstGeom prst="wedgeRectCallout">
            <a:avLst>
              <a:gd name="adj1" fmla="val -80140"/>
              <a:gd name="adj2" fmla="val -11280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2 Thessalonians 2:8</a:t>
            </a:r>
          </a:p>
          <a:p>
            <a:r>
              <a:rPr lang="en-US" sz="2800" dirty="0"/>
              <a:t>2 Timothy 4:1</a:t>
            </a:r>
          </a:p>
          <a:p>
            <a:r>
              <a:rPr lang="en-US" sz="2800" dirty="0"/>
              <a:t>2 Peter 3:10</a:t>
            </a:r>
          </a:p>
        </p:txBody>
      </p:sp>
      <p:pic>
        <p:nvPicPr>
          <p:cNvPr id="2" name="Picture 1" descr="フリーイラスト素材] クリップアート, 爆発, 煙 ...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250" r="100000">
                        <a14:foregroundMark x1="6667" y1="25833" x2="6667" y2="25833"/>
                        <a14:backgroundMark x1="27917" y1="6250" x2="27917" y2="6250"/>
                        <a14:backgroundMark x1="17917" y1="5833" x2="17917" y2="58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76653" y="2157139"/>
            <a:ext cx="1924940" cy="1924940"/>
          </a:xfrm>
          <a:prstGeom prst="rect">
            <a:avLst/>
          </a:prstGeom>
        </p:spPr>
      </p:pic>
      <p:pic>
        <p:nvPicPr>
          <p:cNvPr id="35" name="Picture 34" descr="フリーイラスト素材] クリップアート, 爆発, 煙 ...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250" r="100000">
                        <a14:foregroundMark x1="6667" y1="25833" x2="6667" y2="25833"/>
                        <a14:backgroundMark x1="27917" y1="6250" x2="27917" y2="6250"/>
                        <a14:backgroundMark x1="17917" y1="5833" x2="17917" y2="58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15717" y="2283695"/>
            <a:ext cx="808887" cy="80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3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3" grpId="0" uiExpand="1" build="p" bldLvl="2" animBg="1"/>
    </p:bldLst>
  </p:timing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2550</TotalTime>
  <Words>276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Calligraphy</vt:lpstr>
      <vt:lpstr>Trebuchet MS</vt:lpstr>
      <vt:lpstr>Wingdings</vt:lpstr>
      <vt:lpstr>Wingdings 3</vt:lpstr>
      <vt:lpstr>Facet</vt:lpstr>
      <vt:lpstr>“Bible Musts”</vt:lpstr>
      <vt:lpstr>“Must Worship In Spirit And Truth” (Jn. 4:24) </vt:lpstr>
      <vt:lpstr>“Things Which Must Shortly Take Place” (Rev. 1:1)</vt:lpstr>
      <vt:lpstr>Futurist Approach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Musts</dc:title>
  <dc:creator>Steven Wallace</dc:creator>
  <cp:lastModifiedBy>Steven Wallace</cp:lastModifiedBy>
  <cp:revision>41</cp:revision>
  <dcterms:created xsi:type="dcterms:W3CDTF">2016-06-16T23:55:56Z</dcterms:created>
  <dcterms:modified xsi:type="dcterms:W3CDTF">2016-06-20T16:51:00Z</dcterms:modified>
</cp:coreProperties>
</file>