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Override1.xml" ContentType="application/vnd.openxmlformats-officedocument.themeOverride+xml"/>
  <Override PartName="/ppt/notesSlides/notesSlide5.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6.xml" ContentType="application/vnd.openxmlformats-officedocument.presentationml.notesSlide+xml"/>
  <Override PartName="/ppt/tags/tag5.xml" ContentType="application/vnd.openxmlformats-officedocument.presentationml.tags+xml"/>
  <Override PartName="/ppt/notesSlides/notesSlide7.xml" ContentType="application/vnd.openxmlformats-officedocument.presentationml.notesSlide+xml"/>
  <Override PartName="/ppt/tags/tag6.xml" ContentType="application/vnd.openxmlformats-officedocument.presentationml.tags+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 id="2147483672" r:id="rId3"/>
  </p:sldMasterIdLst>
  <p:notesMasterIdLst>
    <p:notesMasterId r:id="rId29"/>
  </p:notesMasterIdLst>
  <p:handoutMasterIdLst>
    <p:handoutMasterId r:id="rId30"/>
  </p:handoutMasterIdLst>
  <p:sldIdLst>
    <p:sldId id="256" r:id="rId4"/>
    <p:sldId id="257" r:id="rId5"/>
    <p:sldId id="280"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Lst>
  <p:sldSz cx="9144000" cy="6858000" type="screen4x3"/>
  <p:notesSz cx="9144000" cy="6858000"/>
  <p:embeddedFontLst>
    <p:embeddedFont>
      <p:font typeface="Rage Italic" pitchFamily="66" charset="0"/>
      <p:regular r:id="rId31"/>
    </p:embeddedFont>
    <p:embeddedFont>
      <p:font typeface="Gill Sans MT Condensed" pitchFamily="34" charset="0"/>
      <p:regular r:id="rId32"/>
    </p:embeddedFont>
    <p:embeddedFont>
      <p:font typeface="Forte" pitchFamily="66" charset="0"/>
      <p:regular r:id="rId33"/>
    </p:embeddedFont>
    <p:embeddedFont>
      <p:font typeface="Calibri" pitchFamily="34" charset="0"/>
      <p:regular r:id="rId34"/>
      <p:bold r:id="rId35"/>
      <p:italic r:id="rId36"/>
      <p:boldItalic r:id="rId37"/>
    </p:embeddedFont>
    <p:embeddedFont>
      <p:font typeface="Gill Sans Ultra Bold" pitchFamily="34" charset="0"/>
      <p:regular r:id="rId38"/>
    </p:embeddedFont>
    <p:embeddedFont>
      <p:font typeface="Arial Black" pitchFamily="34" charset="0"/>
      <p:bold r:id="rId39"/>
    </p:embeddedFont>
    <p:embeddedFont>
      <p:font typeface="Trebuchet MS" pitchFamily="34" charset="0"/>
      <p:regular r:id="rId40"/>
      <p:bold r:id="rId41"/>
      <p:italic r:id="rId42"/>
      <p:boldItalic r:id="rId43"/>
    </p:embeddedFont>
    <p:embeddedFont>
      <p:font typeface="Mistral" pitchFamily="66" charset="0"/>
      <p:regular r:id="rId44"/>
    </p:embeddedFont>
    <p:embeddedFont>
      <p:font typeface="Arial Narrow" pitchFamily="34" charset="0"/>
      <p:regular r:id="rId45"/>
      <p:bold r:id="rId46"/>
      <p:italic r:id="rId47"/>
      <p:boldItalic r:id="rId48"/>
    </p:embeddedFont>
  </p:embeddedFontLst>
  <p:defaultTextStyle>
    <a:defPPr>
      <a:defRPr lang="en-US"/>
    </a:defPPr>
    <a:lvl1pPr algn="ctr" rtl="0" fontAlgn="base">
      <a:spcBef>
        <a:spcPct val="0"/>
      </a:spcBef>
      <a:spcAft>
        <a:spcPct val="0"/>
      </a:spcAft>
      <a:defRPr sz="2800" kern="1200">
        <a:solidFill>
          <a:schemeClr val="tx1"/>
        </a:solidFill>
        <a:latin typeface="Rage Italic" pitchFamily="66" charset="0"/>
        <a:ea typeface="+mn-ea"/>
        <a:cs typeface="+mn-cs"/>
      </a:defRPr>
    </a:lvl1pPr>
    <a:lvl2pPr marL="457200" algn="ctr" rtl="0" fontAlgn="base">
      <a:spcBef>
        <a:spcPct val="0"/>
      </a:spcBef>
      <a:spcAft>
        <a:spcPct val="0"/>
      </a:spcAft>
      <a:defRPr sz="2800" kern="1200">
        <a:solidFill>
          <a:schemeClr val="tx1"/>
        </a:solidFill>
        <a:latin typeface="Rage Italic" pitchFamily="66" charset="0"/>
        <a:ea typeface="+mn-ea"/>
        <a:cs typeface="+mn-cs"/>
      </a:defRPr>
    </a:lvl2pPr>
    <a:lvl3pPr marL="914400" algn="ctr" rtl="0" fontAlgn="base">
      <a:spcBef>
        <a:spcPct val="0"/>
      </a:spcBef>
      <a:spcAft>
        <a:spcPct val="0"/>
      </a:spcAft>
      <a:defRPr sz="2800" kern="1200">
        <a:solidFill>
          <a:schemeClr val="tx1"/>
        </a:solidFill>
        <a:latin typeface="Rage Italic" pitchFamily="66" charset="0"/>
        <a:ea typeface="+mn-ea"/>
        <a:cs typeface="+mn-cs"/>
      </a:defRPr>
    </a:lvl3pPr>
    <a:lvl4pPr marL="1371600" algn="ctr" rtl="0" fontAlgn="base">
      <a:spcBef>
        <a:spcPct val="0"/>
      </a:spcBef>
      <a:spcAft>
        <a:spcPct val="0"/>
      </a:spcAft>
      <a:defRPr sz="2800" kern="1200">
        <a:solidFill>
          <a:schemeClr val="tx1"/>
        </a:solidFill>
        <a:latin typeface="Rage Italic" pitchFamily="66" charset="0"/>
        <a:ea typeface="+mn-ea"/>
        <a:cs typeface="+mn-cs"/>
      </a:defRPr>
    </a:lvl4pPr>
    <a:lvl5pPr marL="1828800" algn="ctr" rtl="0" fontAlgn="base">
      <a:spcBef>
        <a:spcPct val="0"/>
      </a:spcBef>
      <a:spcAft>
        <a:spcPct val="0"/>
      </a:spcAft>
      <a:defRPr sz="2800" kern="1200">
        <a:solidFill>
          <a:schemeClr val="tx1"/>
        </a:solidFill>
        <a:latin typeface="Rage Italic" pitchFamily="66" charset="0"/>
        <a:ea typeface="+mn-ea"/>
        <a:cs typeface="+mn-cs"/>
      </a:defRPr>
    </a:lvl5pPr>
    <a:lvl6pPr marL="2286000" algn="l" defTabSz="914400" rtl="0" eaLnBrk="1" latinLnBrk="0" hangingPunct="1">
      <a:defRPr sz="2800" kern="1200">
        <a:solidFill>
          <a:schemeClr val="tx1"/>
        </a:solidFill>
        <a:latin typeface="Rage Italic" pitchFamily="66" charset="0"/>
        <a:ea typeface="+mn-ea"/>
        <a:cs typeface="+mn-cs"/>
      </a:defRPr>
    </a:lvl6pPr>
    <a:lvl7pPr marL="2743200" algn="l" defTabSz="914400" rtl="0" eaLnBrk="1" latinLnBrk="0" hangingPunct="1">
      <a:defRPr sz="2800" kern="1200">
        <a:solidFill>
          <a:schemeClr val="tx1"/>
        </a:solidFill>
        <a:latin typeface="Rage Italic" pitchFamily="66" charset="0"/>
        <a:ea typeface="+mn-ea"/>
        <a:cs typeface="+mn-cs"/>
      </a:defRPr>
    </a:lvl7pPr>
    <a:lvl8pPr marL="3200400" algn="l" defTabSz="914400" rtl="0" eaLnBrk="1" latinLnBrk="0" hangingPunct="1">
      <a:defRPr sz="2800" kern="1200">
        <a:solidFill>
          <a:schemeClr val="tx1"/>
        </a:solidFill>
        <a:latin typeface="Rage Italic" pitchFamily="66" charset="0"/>
        <a:ea typeface="+mn-ea"/>
        <a:cs typeface="+mn-cs"/>
      </a:defRPr>
    </a:lvl8pPr>
    <a:lvl9pPr marL="3657600" algn="l" defTabSz="914400" rtl="0" eaLnBrk="1" latinLnBrk="0" hangingPunct="1">
      <a:defRPr sz="2800" kern="1200">
        <a:solidFill>
          <a:schemeClr val="tx1"/>
        </a:solidFill>
        <a:latin typeface="Rage Italic" pitchFamily="66"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66FF33"/>
    <a:srgbClr val="FF00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99" autoAdjust="0"/>
    <p:restoredTop sz="82948" autoAdjust="0"/>
  </p:normalViewPr>
  <p:slideViewPr>
    <p:cSldViewPr>
      <p:cViewPr varScale="1">
        <p:scale>
          <a:sx n="60" d="100"/>
          <a:sy n="60" d="100"/>
        </p:scale>
        <p:origin x="-107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504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font" Target="fonts/font9.fntdata"/><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font" Target="fonts/font4.fntdata"/><Relationship Id="rId42" Type="http://schemas.openxmlformats.org/officeDocument/2006/relationships/font" Target="fonts/font12.fntdata"/><Relationship Id="rId47" Type="http://schemas.openxmlformats.org/officeDocument/2006/relationships/font" Target="fonts/font17.fntdata"/><Relationship Id="rId50"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font" Target="fonts/font16.fntdata"/><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notesMaster" Target="notesMasters/notesMaster1.xml"/><Relationship Id="rId41"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font" Target="fonts/font15.fntdata"/><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font" Target="fonts/font6.fntdata"/><Relationship Id="rId49"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1.fntdata"/><Relationship Id="rId44" Type="http://schemas.openxmlformats.org/officeDocument/2006/relationships/font" Target="fonts/font14.fntdata"/><Relationship Id="rId52"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handoutMaster" Target="handoutMasters/handoutMaster1.xml"/><Relationship Id="rId35" Type="http://schemas.openxmlformats.org/officeDocument/2006/relationships/font" Target="fonts/font5.fntdata"/><Relationship Id="rId43" Type="http://schemas.openxmlformats.org/officeDocument/2006/relationships/font" Target="fonts/font13.fntdata"/><Relationship Id="rId48" Type="http://schemas.openxmlformats.org/officeDocument/2006/relationships/font" Target="fonts/font18.fntdata"/><Relationship Id="rId8" Type="http://schemas.openxmlformats.org/officeDocument/2006/relationships/slide" Target="slides/slide5.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hdr" sz="quarter"/>
          </p:nvPr>
        </p:nvSpPr>
        <p:spPr bwMode="auto">
          <a:xfrm>
            <a:off x="0" y="0"/>
            <a:ext cx="39624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latin typeface="Times New Roman" pitchFamily="18" charset="0"/>
              </a:defRPr>
            </a:lvl1pPr>
          </a:lstStyle>
          <a:p>
            <a:endParaRPr lang="en-US"/>
          </a:p>
        </p:txBody>
      </p:sp>
      <p:sp>
        <p:nvSpPr>
          <p:cNvPr id="32771" name="Rectangle 3"/>
          <p:cNvSpPr>
            <a:spLocks noGrp="1" noChangeArrowheads="1"/>
          </p:cNvSpPr>
          <p:nvPr>
            <p:ph type="dt" sz="quarter" idx="1"/>
          </p:nvPr>
        </p:nvSpPr>
        <p:spPr bwMode="auto">
          <a:xfrm>
            <a:off x="5180013" y="0"/>
            <a:ext cx="39624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endParaRPr lang="en-US"/>
          </a:p>
        </p:txBody>
      </p:sp>
      <p:sp>
        <p:nvSpPr>
          <p:cNvPr id="32772" name="Rectangle 4"/>
          <p:cNvSpPr>
            <a:spLocks noGrp="1" noChangeArrowheads="1"/>
          </p:cNvSpPr>
          <p:nvPr>
            <p:ph type="ftr" sz="quarter" idx="2"/>
          </p:nvPr>
        </p:nvSpPr>
        <p:spPr bwMode="auto">
          <a:xfrm>
            <a:off x="0" y="6513513"/>
            <a:ext cx="39624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latin typeface="Times New Roman" pitchFamily="18" charset="0"/>
              </a:defRPr>
            </a:lvl1pPr>
          </a:lstStyle>
          <a:p>
            <a:endParaRPr lang="en-US"/>
          </a:p>
        </p:txBody>
      </p:sp>
      <p:sp>
        <p:nvSpPr>
          <p:cNvPr id="32773" name="Rectangle 5"/>
          <p:cNvSpPr>
            <a:spLocks noGrp="1" noChangeArrowheads="1"/>
          </p:cNvSpPr>
          <p:nvPr>
            <p:ph type="sldNum" sz="quarter" idx="3"/>
          </p:nvPr>
        </p:nvSpPr>
        <p:spPr bwMode="auto">
          <a:xfrm>
            <a:off x="5180013" y="6513513"/>
            <a:ext cx="39624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fld id="{4C8A3C43-867A-403B-9081-48F2985A02BA}" type="slidenum">
              <a:rPr lang="en-US"/>
              <a:pPr/>
              <a:t>‹#›</a:t>
            </a:fld>
            <a:endParaRPr lang="en-US"/>
          </a:p>
        </p:txBody>
      </p:sp>
    </p:spTree>
    <p:extLst>
      <p:ext uri="{BB962C8B-B14F-4D97-AF65-F5344CB8AC3E}">
        <p14:creationId xmlns:p14="http://schemas.microsoft.com/office/powerpoint/2010/main" val="2152813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0" y="0"/>
            <a:ext cx="39624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latin typeface="Times New Roman" pitchFamily="18" charset="0"/>
              </a:defRPr>
            </a:lvl1pPr>
          </a:lstStyle>
          <a:p>
            <a:endParaRPr lang="en-US"/>
          </a:p>
        </p:txBody>
      </p:sp>
      <p:sp>
        <p:nvSpPr>
          <p:cNvPr id="38915" name="Rectangle 3"/>
          <p:cNvSpPr>
            <a:spLocks noGrp="1" noChangeArrowheads="1"/>
          </p:cNvSpPr>
          <p:nvPr>
            <p:ph type="dt" idx="1"/>
          </p:nvPr>
        </p:nvSpPr>
        <p:spPr bwMode="auto">
          <a:xfrm>
            <a:off x="5180013" y="0"/>
            <a:ext cx="39624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endParaRPr lang="en-US"/>
          </a:p>
        </p:txBody>
      </p:sp>
      <p:sp>
        <p:nvSpPr>
          <p:cNvPr id="38916" name="Rectangle 4"/>
          <p:cNvSpPr>
            <a:spLocks noRot="1" noChangeArrowheads="1" noTextEdit="1"/>
          </p:cNvSpPr>
          <p:nvPr>
            <p:ph type="sldImg" idx="2"/>
          </p:nvPr>
        </p:nvSpPr>
        <p:spPr bwMode="auto">
          <a:xfrm>
            <a:off x="2857500" y="514350"/>
            <a:ext cx="3429000" cy="25717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8917" name="Rectangle 5"/>
          <p:cNvSpPr>
            <a:spLocks noGrp="1" noChangeArrowheads="1"/>
          </p:cNvSpPr>
          <p:nvPr>
            <p:ph type="body" sz="quarter" idx="3"/>
          </p:nvPr>
        </p:nvSpPr>
        <p:spPr bwMode="auto">
          <a:xfrm>
            <a:off x="914400" y="3257550"/>
            <a:ext cx="7315200" cy="308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8918" name="Rectangle 6"/>
          <p:cNvSpPr>
            <a:spLocks noGrp="1" noChangeArrowheads="1"/>
          </p:cNvSpPr>
          <p:nvPr>
            <p:ph type="ftr" sz="quarter" idx="4"/>
          </p:nvPr>
        </p:nvSpPr>
        <p:spPr bwMode="auto">
          <a:xfrm>
            <a:off x="0" y="6513513"/>
            <a:ext cx="39624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latin typeface="Times New Roman" pitchFamily="18" charset="0"/>
              </a:defRPr>
            </a:lvl1pPr>
          </a:lstStyle>
          <a:p>
            <a:endParaRPr lang="en-US"/>
          </a:p>
        </p:txBody>
      </p:sp>
      <p:sp>
        <p:nvSpPr>
          <p:cNvPr id="38919" name="Rectangle 7"/>
          <p:cNvSpPr>
            <a:spLocks noGrp="1" noChangeArrowheads="1"/>
          </p:cNvSpPr>
          <p:nvPr>
            <p:ph type="sldNum" sz="quarter" idx="5"/>
          </p:nvPr>
        </p:nvSpPr>
        <p:spPr bwMode="auto">
          <a:xfrm>
            <a:off x="5180013" y="6513513"/>
            <a:ext cx="39624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fld id="{CE843F5D-A7F2-409A-945D-5D27AE071540}" type="slidenum">
              <a:rPr lang="en-US"/>
              <a:pPr/>
              <a:t>‹#›</a:t>
            </a:fld>
            <a:endParaRPr lang="en-US"/>
          </a:p>
        </p:txBody>
      </p:sp>
    </p:spTree>
    <p:extLst>
      <p:ext uri="{BB962C8B-B14F-4D97-AF65-F5344CB8AC3E}">
        <p14:creationId xmlns:p14="http://schemas.microsoft.com/office/powerpoint/2010/main" val="281563863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D620500-491E-466E-B76E-6BD4171BD56E}" type="slidenum">
              <a:rPr lang="en-US"/>
              <a:pPr/>
              <a:t>5</a:t>
            </a:fld>
            <a:endParaRPr lang="en-US"/>
          </a:p>
        </p:txBody>
      </p:sp>
      <p:sp>
        <p:nvSpPr>
          <p:cNvPr id="43010" name="Rectangle 2"/>
          <p:cNvSpPr>
            <a:spLocks noRot="1" noChangeArrowheads="1" noTextEdit="1"/>
          </p:cNvSpPr>
          <p:nvPr>
            <p:ph type="sldImg"/>
          </p:nvPr>
        </p:nvSpPr>
        <p:spPr>
          <a:ln/>
        </p:spPr>
      </p:sp>
      <p:sp>
        <p:nvSpPr>
          <p:cNvPr id="43011" name="Rectangle 3"/>
          <p:cNvSpPr>
            <a:spLocks noGrp="1" noChangeArrowheads="1"/>
          </p:cNvSpPr>
          <p:nvPr>
            <p:ph type="body" idx="1"/>
          </p:nvPr>
        </p:nvSpPr>
        <p:spPr/>
        <p:txBody>
          <a:bodyPr/>
          <a:lstStyle/>
          <a:p>
            <a:r>
              <a:rPr lang="en-US"/>
              <a:t>[CLICK X3] There can be a form of punishment/retribution for sin felt in the erroring Chrisitan by the church.</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Notice the “admonition” is not the “rejecting” and it precedes</a:t>
            </a:r>
            <a:r>
              <a:rPr lang="en-US" baseline="0" dirty="0" smtClean="0"/>
              <a:t> the rejecting.</a:t>
            </a:r>
            <a:endParaRPr lang="en-US" dirty="0"/>
          </a:p>
        </p:txBody>
      </p:sp>
      <p:sp>
        <p:nvSpPr>
          <p:cNvPr id="4" name="Slide Number Placeholder 3"/>
          <p:cNvSpPr>
            <a:spLocks noGrp="1"/>
          </p:cNvSpPr>
          <p:nvPr>
            <p:ph type="sldNum" sz="quarter" idx="10"/>
          </p:nvPr>
        </p:nvSpPr>
        <p:spPr/>
        <p:txBody>
          <a:bodyPr/>
          <a:lstStyle/>
          <a:p>
            <a:fld id="{CE843F5D-A7F2-409A-945D-5D27AE071540}" type="slidenum">
              <a:rPr lang="en-US" smtClean="0"/>
              <a:pPr/>
              <a:t>6</a:t>
            </a:fld>
            <a:endParaRPr lang="en-US"/>
          </a:p>
        </p:txBody>
      </p:sp>
    </p:spTree>
    <p:extLst>
      <p:ext uri="{BB962C8B-B14F-4D97-AF65-F5344CB8AC3E}">
        <p14:creationId xmlns:p14="http://schemas.microsoft.com/office/powerpoint/2010/main" val="9350531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Self-condemned – even he knows he is doing wrong and he will either repent or</a:t>
            </a:r>
            <a:r>
              <a:rPr lang="en-US" baseline="0" dirty="0" smtClean="0"/>
              <a:t> digress further.</a:t>
            </a:r>
            <a:endParaRPr lang="en-US" dirty="0"/>
          </a:p>
        </p:txBody>
      </p:sp>
      <p:sp>
        <p:nvSpPr>
          <p:cNvPr id="4" name="Slide Number Placeholder 3"/>
          <p:cNvSpPr>
            <a:spLocks noGrp="1"/>
          </p:cNvSpPr>
          <p:nvPr>
            <p:ph type="sldNum" sz="quarter" idx="10"/>
          </p:nvPr>
        </p:nvSpPr>
        <p:spPr/>
        <p:txBody>
          <a:bodyPr/>
          <a:lstStyle/>
          <a:p>
            <a:fld id="{CE843F5D-A7F2-409A-945D-5D27AE071540}" type="slidenum">
              <a:rPr lang="en-US" smtClean="0"/>
              <a:pPr/>
              <a:t>7</a:t>
            </a:fld>
            <a:endParaRPr lang="en-US"/>
          </a:p>
        </p:txBody>
      </p:sp>
    </p:spTree>
    <p:extLst>
      <p:ext uri="{BB962C8B-B14F-4D97-AF65-F5344CB8AC3E}">
        <p14:creationId xmlns:p14="http://schemas.microsoft.com/office/powerpoint/2010/main" val="30208463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AE7635-4591-4E69-85AD-138D262B31DE}" type="slidenum">
              <a:rPr lang="en-US"/>
              <a:pPr/>
              <a:t>8</a:t>
            </a:fld>
            <a:endParaRPr lang="en-US"/>
          </a:p>
        </p:txBody>
      </p:sp>
      <p:sp>
        <p:nvSpPr>
          <p:cNvPr id="44034" name="Rectangle 2"/>
          <p:cNvSpPr>
            <a:spLocks noRot="1" noChangeArrowheads="1" noTextEdit="1"/>
          </p:cNvSpPr>
          <p:nvPr>
            <p:ph type="sldImg"/>
          </p:nvPr>
        </p:nvSpPr>
        <p:spPr>
          <a:ln/>
        </p:spPr>
      </p:sp>
      <p:sp>
        <p:nvSpPr>
          <p:cNvPr id="44035" name="Rectangle 3"/>
          <p:cNvSpPr>
            <a:spLocks noGrp="1" noChangeArrowheads="1"/>
          </p:cNvSpPr>
          <p:nvPr>
            <p:ph type="body" idx="1"/>
          </p:nvPr>
        </p:nvSpPr>
        <p:spPr/>
        <p:txBody>
          <a:bodyPr/>
          <a:lstStyle/>
          <a:p>
            <a:r>
              <a:rPr lang="en-US"/>
              <a:t>Next chart looks at Matthew 18:15ff.</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460FD03-53F7-478C-AEBC-AB80D69DDB87}" type="slidenum">
              <a:rPr lang="en-US"/>
              <a:pPr/>
              <a:t>12</a:t>
            </a:fld>
            <a:endParaRPr lang="en-US"/>
          </a:p>
        </p:txBody>
      </p:sp>
      <p:sp>
        <p:nvSpPr>
          <p:cNvPr id="45058" name="Rectangle 2"/>
          <p:cNvSpPr>
            <a:spLocks noRot="1" noChangeArrowheads="1" noTextEdit="1"/>
          </p:cNvSpPr>
          <p:nvPr>
            <p:ph type="sldImg"/>
          </p:nvPr>
        </p:nvSpPr>
        <p:spPr>
          <a:ln/>
        </p:spPr>
      </p:sp>
      <p:sp>
        <p:nvSpPr>
          <p:cNvPr id="45059" name="Rectangle 3"/>
          <p:cNvSpPr>
            <a:spLocks noGrp="1" noChangeArrowheads="1"/>
          </p:cNvSpPr>
          <p:nvPr>
            <p:ph type="body" idx="1"/>
          </p:nvPr>
        </p:nvSpPr>
        <p:spPr/>
        <p:txBody>
          <a:bodyPr/>
          <a:lstStyle/>
          <a:p>
            <a:r>
              <a:rPr lang="en-US"/>
              <a:t>[CLICK x 3] The woman herein is not charged to be discipline most likely because she was not a member of the church (1 cor. 5:10, 12).</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makes the sexually immoral</a:t>
            </a:r>
            <a:r>
              <a:rPr lang="en-US" baseline="0" dirty="0" smtClean="0"/>
              <a:t> person different in verse 10 from verse 11? Covetous? Idolater? The difference is not in the crime, but in the person doing the crime. The difference is in the relationship that exists. As such, there is a difference in action required by those who are faithful to Jesus.</a:t>
            </a:r>
            <a:endParaRPr lang="en-US" dirty="0"/>
          </a:p>
        </p:txBody>
      </p:sp>
      <p:sp>
        <p:nvSpPr>
          <p:cNvPr id="4" name="Slide Number Placeholder 3"/>
          <p:cNvSpPr>
            <a:spLocks noGrp="1"/>
          </p:cNvSpPr>
          <p:nvPr>
            <p:ph type="sldNum" sz="quarter" idx="10"/>
          </p:nvPr>
        </p:nvSpPr>
        <p:spPr/>
        <p:txBody>
          <a:bodyPr/>
          <a:lstStyle/>
          <a:p>
            <a:fld id="{CE843F5D-A7F2-409A-945D-5D27AE071540}" type="slidenum">
              <a:rPr lang="en-US" smtClean="0"/>
              <a:pPr/>
              <a:t>20</a:t>
            </a:fld>
            <a:endParaRPr lang="en-US"/>
          </a:p>
        </p:txBody>
      </p:sp>
    </p:spTree>
    <p:extLst>
      <p:ext uri="{BB962C8B-B14F-4D97-AF65-F5344CB8AC3E}">
        <p14:creationId xmlns:p14="http://schemas.microsoft.com/office/powerpoint/2010/main" val="27690817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a:t>
            </a:r>
            <a:r>
              <a:rPr lang="en-US" baseline="0" dirty="0" smtClean="0"/>
              <a:t> is not that I am not going to eat with you because I hate you. It is, I am not going to eat with you because I love you.</a:t>
            </a:r>
            <a:endParaRPr lang="en-US" dirty="0"/>
          </a:p>
        </p:txBody>
      </p:sp>
      <p:sp>
        <p:nvSpPr>
          <p:cNvPr id="4" name="Slide Number Placeholder 3"/>
          <p:cNvSpPr>
            <a:spLocks noGrp="1"/>
          </p:cNvSpPr>
          <p:nvPr>
            <p:ph type="sldNum" sz="quarter" idx="10"/>
          </p:nvPr>
        </p:nvSpPr>
        <p:spPr/>
        <p:txBody>
          <a:bodyPr/>
          <a:lstStyle/>
          <a:p>
            <a:fld id="{CE843F5D-A7F2-409A-945D-5D27AE071540}" type="slidenum">
              <a:rPr lang="en-US" smtClean="0"/>
              <a:pPr/>
              <a:t>21</a:t>
            </a:fld>
            <a:endParaRPr lang="en-US"/>
          </a:p>
        </p:txBody>
      </p:sp>
    </p:spTree>
    <p:extLst>
      <p:ext uri="{BB962C8B-B14F-4D97-AF65-F5344CB8AC3E}">
        <p14:creationId xmlns:p14="http://schemas.microsoft.com/office/powerpoint/2010/main" val="30900971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724C2BD-6B3C-4D50-A6C8-B48861D332C5}" type="slidenum">
              <a:rPr lang="en-US"/>
              <a:pPr/>
              <a:t>25</a:t>
            </a:fld>
            <a:endParaRPr lang="en-US"/>
          </a:p>
        </p:txBody>
      </p:sp>
      <p:sp>
        <p:nvSpPr>
          <p:cNvPr id="39938" name="Rectangle 2"/>
          <p:cNvSpPr>
            <a:spLocks noRot="1" noChangeArrowheads="1" noTextEdit="1"/>
          </p:cNvSpPr>
          <p:nvPr>
            <p:ph type="sldImg"/>
          </p:nvPr>
        </p:nvSpPr>
        <p:spPr>
          <a:ln/>
        </p:spPr>
      </p:sp>
      <p:sp>
        <p:nvSpPr>
          <p:cNvPr id="39939" name="Rectangle 3"/>
          <p:cNvSpPr>
            <a:spLocks noGrp="1" noChangeArrowheads="1"/>
          </p:cNvSpPr>
          <p:nvPr>
            <p:ph type="body" idx="1"/>
          </p:nvPr>
        </p:nvSpPr>
        <p:spPr/>
        <p:txBody>
          <a:bodyPr/>
          <a:lstStyle/>
          <a:p>
            <a:r>
              <a:rPr lang="en-US"/>
              <a:t>Read Gal. 5:22-26. Paul had previously described who the spiritual are.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type="title" preserve="1">
  <p:cSld name="Title Slide">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2286000"/>
            <a:ext cx="7772400" cy="1143000"/>
          </a:xfrm>
        </p:spPr>
        <p:txBody>
          <a:bodyPr/>
          <a:lstStyle>
            <a:lvl1pPr>
              <a:defRPr/>
            </a:lvl1pPr>
          </a:lstStyle>
          <a:p>
            <a:pPr lvl="0"/>
            <a:r>
              <a:rPr lang="en-US" noProof="0" smtClean="0"/>
              <a:t>Click to edit Master title style</a:t>
            </a:r>
          </a:p>
        </p:txBody>
      </p:sp>
      <p:sp>
        <p:nvSpPr>
          <p:cNvPr id="2051" name="Rectangle 3"/>
          <p:cNvSpPr>
            <a:spLocks noGrp="1" noChangeArrowheads="1"/>
          </p:cNvSpPr>
          <p:nvPr>
            <p:ph type="subTitle" idx="1"/>
          </p:nvPr>
        </p:nvSpPr>
        <p:spPr>
          <a:xfrm>
            <a:off x="1371600" y="3886200"/>
            <a:ext cx="6400800" cy="1752600"/>
          </a:xfrm>
        </p:spPr>
        <p:txBody>
          <a:bodyPr/>
          <a:lstStyle>
            <a:lvl1pPr marL="0" indent="0" algn="ctr">
              <a:buFontTx/>
              <a:buNone/>
              <a:defRPr sz="3600"/>
            </a:lvl1pPr>
          </a:lstStyle>
          <a:p>
            <a:pPr lvl="0"/>
            <a:r>
              <a:rPr lang="en-US" noProof="0" smtClean="0"/>
              <a:t>Click to edit Master subtitle style</a:t>
            </a:r>
          </a:p>
        </p:txBody>
      </p:sp>
      <p:sp>
        <p:nvSpPr>
          <p:cNvPr id="2052" name="Rectangle 4"/>
          <p:cNvSpPr>
            <a:spLocks noGrp="1" noChangeArrowheads="1"/>
          </p:cNvSpPr>
          <p:nvPr>
            <p:ph type="dt" sz="half" idx="2"/>
          </p:nvPr>
        </p:nvSpPr>
        <p:spPr/>
        <p:txBody>
          <a:bodyPr/>
          <a:lstStyle>
            <a:lvl1pPr>
              <a:defRPr/>
            </a:lvl1pPr>
          </a:lstStyle>
          <a:p>
            <a:endParaRPr lang="en-US"/>
          </a:p>
        </p:txBody>
      </p:sp>
      <p:sp>
        <p:nvSpPr>
          <p:cNvPr id="2053" name="Rectangle 5"/>
          <p:cNvSpPr>
            <a:spLocks noGrp="1" noChangeArrowheads="1"/>
          </p:cNvSpPr>
          <p:nvPr>
            <p:ph type="ftr" sz="quarter" idx="3"/>
          </p:nvPr>
        </p:nvSpPr>
        <p:spPr/>
        <p:txBody>
          <a:bodyPr/>
          <a:lstStyle>
            <a:lvl1pPr>
              <a:defRPr/>
            </a:lvl1pPr>
          </a:lstStyle>
          <a:p>
            <a:endParaRPr lang="en-US"/>
          </a:p>
        </p:txBody>
      </p:sp>
      <p:sp>
        <p:nvSpPr>
          <p:cNvPr id="2054" name="Rectangle 6"/>
          <p:cNvSpPr>
            <a:spLocks noGrp="1" noChangeArrowheads="1"/>
          </p:cNvSpPr>
          <p:nvPr>
            <p:ph type="sldNum" sz="quarter" idx="4"/>
          </p:nvPr>
        </p:nvSpPr>
        <p:spPr/>
        <p:txBody>
          <a:bodyPr/>
          <a:lstStyle>
            <a:lvl1pPr>
              <a:defRPr/>
            </a:lvl1pPr>
          </a:lstStyle>
          <a:p>
            <a:fld id="{D04D0A47-BDC6-4448-B1EB-04B957625FF0}"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540665E-A4BA-4F69-AC7C-9F34736A0C3F}" type="slidenum">
              <a:rPr lang="en-US"/>
              <a:pPr/>
              <a:t>‹#›</a:t>
            </a:fld>
            <a:endParaRPr lang="en-US"/>
          </a:p>
        </p:txBody>
      </p:sp>
    </p:spTree>
    <p:extLst>
      <p:ext uri="{BB962C8B-B14F-4D97-AF65-F5344CB8AC3E}">
        <p14:creationId xmlns:p14="http://schemas.microsoft.com/office/powerpoint/2010/main" val="30439508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DE94F42-BCD9-4A62-AC8D-424084DC2209}" type="slidenum">
              <a:rPr lang="en-US"/>
              <a:pPr/>
              <a:t>‹#›</a:t>
            </a:fld>
            <a:endParaRPr lang="en-US"/>
          </a:p>
        </p:txBody>
      </p:sp>
    </p:spTree>
    <p:extLst>
      <p:ext uri="{BB962C8B-B14F-4D97-AF65-F5344CB8AC3E}">
        <p14:creationId xmlns:p14="http://schemas.microsoft.com/office/powerpoint/2010/main" val="35010273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7" name="Picture 11" descr="Copia de 1206"/>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1 Título"/>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3 Marcador de fecha"/>
          <p:cNvSpPr>
            <a:spLocks noGrp="1"/>
          </p:cNvSpPr>
          <p:nvPr>
            <p:ph type="dt" sz="half" idx="10"/>
          </p:nvPr>
        </p:nvSpPr>
        <p:spPr/>
        <p:txBody>
          <a:bodyPr/>
          <a:lstStyle/>
          <a:p>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945CE326-3F7C-43FF-8E49-1C701B4921E5}" type="slidenum">
              <a:rPr lang="en-US" smtClean="0"/>
              <a:pPr/>
              <a:t>‹#›</a:t>
            </a:fld>
            <a:endParaRPr lang="en-US"/>
          </a:p>
        </p:txBody>
      </p:sp>
      <p:sp>
        <p:nvSpPr>
          <p:cNvPr id="8" name="WordArt 78"/>
          <p:cNvSpPr>
            <a:spLocks noChangeArrowheads="1" noChangeShapeType="1" noTextEdit="1"/>
          </p:cNvSpPr>
          <p:nvPr/>
        </p:nvSpPr>
        <p:spPr bwMode="auto">
          <a:xfrm>
            <a:off x="1785938" y="3643313"/>
            <a:ext cx="5214937" cy="433387"/>
          </a:xfrm>
          <a:prstGeom prst="rect">
            <a:avLst/>
          </a:prstGeom>
        </p:spPr>
        <p:txBody>
          <a:bodyPr wrap="none" fromWordArt="1">
            <a:prstTxWarp prst="textPlain">
              <a:avLst>
                <a:gd name="adj" fmla="val 50000"/>
              </a:avLst>
            </a:prstTxWarp>
          </a:bodyPr>
          <a:lstStyle/>
          <a:p>
            <a:pPr algn="ctr"/>
            <a:r>
              <a:rPr lang="es-ES" sz="3600" kern="10" dirty="0">
                <a:ln w="9525">
                  <a:solidFill>
                    <a:srgbClr val="FF6600"/>
                  </a:solidFill>
                  <a:round/>
                  <a:headEnd/>
                  <a:tailEnd/>
                </a:ln>
                <a:gradFill rotWithShape="1">
                  <a:gsLst>
                    <a:gs pos="0">
                      <a:srgbClr val="FF9900"/>
                    </a:gs>
                    <a:gs pos="100000">
                      <a:srgbClr val="FFFF00"/>
                    </a:gs>
                  </a:gsLst>
                  <a:path path="rect">
                    <a:fillToRect l="50000" t="50000" r="50000" b="50000"/>
                  </a:path>
                </a:gradFill>
                <a:effectLst>
                  <a:outerShdw dist="35921" dir="2700000" algn="ctr" rotWithShape="0">
                    <a:srgbClr val="990000"/>
                  </a:outerShdw>
                </a:effectLst>
                <a:latin typeface="Gill Sans MT Condensed"/>
              </a:rPr>
              <a:t>Presentación</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smtClean="0"/>
              <a:t>Click to edit Master title style</a:t>
            </a:r>
            <a:endParaRPr lang="en-US"/>
          </a:p>
        </p:txBody>
      </p:sp>
      <p:sp>
        <p:nvSpPr>
          <p:cNvPr id="3" name="2 Marcador de contenido"/>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3 Marcador de fecha"/>
          <p:cNvSpPr>
            <a:spLocks noGrp="1"/>
          </p:cNvSpPr>
          <p:nvPr>
            <p:ph type="dt" sz="half" idx="10"/>
          </p:nvPr>
        </p:nvSpPr>
        <p:spPr/>
        <p:txBody>
          <a:bodyPr/>
          <a:lstStyle/>
          <a:p>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945CE326-3F7C-43FF-8E49-1C701B4921E5}"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3 Marcador de fecha"/>
          <p:cNvSpPr>
            <a:spLocks noGrp="1"/>
          </p:cNvSpPr>
          <p:nvPr>
            <p:ph type="dt" sz="half" idx="10"/>
          </p:nvPr>
        </p:nvSpPr>
        <p:spPr/>
        <p:txBody>
          <a:bodyPr/>
          <a:lstStyle/>
          <a:p>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945CE326-3F7C-43FF-8E49-1C701B4921E5}"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smtClean="0"/>
              <a:t>Click to edit Master title style</a:t>
            </a:r>
            <a:endParaRPr lang="en-U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4 Marcador de fecha"/>
          <p:cNvSpPr>
            <a:spLocks noGrp="1"/>
          </p:cNvSpPr>
          <p:nvPr>
            <p:ph type="dt" sz="half" idx="10"/>
          </p:nvPr>
        </p:nvSpPr>
        <p:spPr/>
        <p:txBody>
          <a:bodyPr/>
          <a:lstStyle/>
          <a:p>
            <a:endParaRPr lang="en-US"/>
          </a:p>
        </p:txBody>
      </p:sp>
      <p:sp>
        <p:nvSpPr>
          <p:cNvPr id="6" name="5 Marcador de pie de página"/>
          <p:cNvSpPr>
            <a:spLocks noGrp="1"/>
          </p:cNvSpPr>
          <p:nvPr>
            <p:ph type="ftr" sz="quarter" idx="11"/>
          </p:nvPr>
        </p:nvSpPr>
        <p:spPr/>
        <p:txBody>
          <a:bodyPr/>
          <a:lstStyle/>
          <a:p>
            <a:endParaRPr lang="en-US"/>
          </a:p>
        </p:txBody>
      </p:sp>
      <p:sp>
        <p:nvSpPr>
          <p:cNvPr id="7" name="6 Marcador de número de diapositiva"/>
          <p:cNvSpPr>
            <a:spLocks noGrp="1"/>
          </p:cNvSpPr>
          <p:nvPr>
            <p:ph type="sldNum" sz="quarter" idx="12"/>
          </p:nvPr>
        </p:nvSpPr>
        <p:spPr/>
        <p:txBody>
          <a:bodyPr/>
          <a:lstStyle/>
          <a:p>
            <a:fld id="{945CE326-3F7C-43FF-8E49-1C701B4921E5}"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n-US" smtClean="0"/>
              <a:t>Click to edit Master title style</a:t>
            </a:r>
            <a:endParaRPr lang="en-U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6 Marcador de fecha"/>
          <p:cNvSpPr>
            <a:spLocks noGrp="1"/>
          </p:cNvSpPr>
          <p:nvPr>
            <p:ph type="dt" sz="half" idx="10"/>
          </p:nvPr>
        </p:nvSpPr>
        <p:spPr/>
        <p:txBody>
          <a:bodyPr/>
          <a:lstStyle/>
          <a:p>
            <a:endParaRPr lang="en-US"/>
          </a:p>
        </p:txBody>
      </p:sp>
      <p:sp>
        <p:nvSpPr>
          <p:cNvPr id="8" name="7 Marcador de pie de página"/>
          <p:cNvSpPr>
            <a:spLocks noGrp="1"/>
          </p:cNvSpPr>
          <p:nvPr>
            <p:ph type="ftr" sz="quarter" idx="11"/>
          </p:nvPr>
        </p:nvSpPr>
        <p:spPr/>
        <p:txBody>
          <a:bodyPr/>
          <a:lstStyle/>
          <a:p>
            <a:endParaRPr lang="en-US"/>
          </a:p>
        </p:txBody>
      </p:sp>
      <p:sp>
        <p:nvSpPr>
          <p:cNvPr id="9" name="8 Marcador de número de diapositiva"/>
          <p:cNvSpPr>
            <a:spLocks noGrp="1"/>
          </p:cNvSpPr>
          <p:nvPr>
            <p:ph type="sldNum" sz="quarter" idx="12"/>
          </p:nvPr>
        </p:nvSpPr>
        <p:spPr/>
        <p:txBody>
          <a:bodyPr/>
          <a:lstStyle/>
          <a:p>
            <a:fld id="{945CE326-3F7C-43FF-8E49-1C701B4921E5}"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smtClean="0"/>
              <a:t>Click to edit Master title style</a:t>
            </a:r>
            <a:endParaRPr lang="en-US"/>
          </a:p>
        </p:txBody>
      </p:sp>
      <p:sp>
        <p:nvSpPr>
          <p:cNvPr id="3" name="2 Marcador de fecha"/>
          <p:cNvSpPr>
            <a:spLocks noGrp="1"/>
          </p:cNvSpPr>
          <p:nvPr>
            <p:ph type="dt" sz="half" idx="10"/>
          </p:nvPr>
        </p:nvSpPr>
        <p:spPr/>
        <p:txBody>
          <a:bodyPr/>
          <a:lstStyle/>
          <a:p>
            <a:endParaRPr lang="en-US"/>
          </a:p>
        </p:txBody>
      </p:sp>
      <p:sp>
        <p:nvSpPr>
          <p:cNvPr id="4" name="3 Marcador de pie de página"/>
          <p:cNvSpPr>
            <a:spLocks noGrp="1"/>
          </p:cNvSpPr>
          <p:nvPr>
            <p:ph type="ftr" sz="quarter" idx="11"/>
          </p:nvPr>
        </p:nvSpPr>
        <p:spPr/>
        <p:txBody>
          <a:bodyPr/>
          <a:lstStyle/>
          <a:p>
            <a:endParaRPr lang="en-US"/>
          </a:p>
        </p:txBody>
      </p:sp>
      <p:sp>
        <p:nvSpPr>
          <p:cNvPr id="5" name="4 Marcador de número de diapositiva"/>
          <p:cNvSpPr>
            <a:spLocks noGrp="1"/>
          </p:cNvSpPr>
          <p:nvPr>
            <p:ph type="sldNum" sz="quarter" idx="12"/>
          </p:nvPr>
        </p:nvSpPr>
        <p:spPr/>
        <p:txBody>
          <a:bodyPr/>
          <a:lstStyle/>
          <a:p>
            <a:fld id="{945CE326-3F7C-43FF-8E49-1C701B4921E5}"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endParaRPr lang="en-US"/>
          </a:p>
        </p:txBody>
      </p:sp>
      <p:sp>
        <p:nvSpPr>
          <p:cNvPr id="3" name="2 Marcador de pie de página"/>
          <p:cNvSpPr>
            <a:spLocks noGrp="1"/>
          </p:cNvSpPr>
          <p:nvPr>
            <p:ph type="ftr" sz="quarter" idx="11"/>
          </p:nvPr>
        </p:nvSpPr>
        <p:spPr/>
        <p:txBody>
          <a:bodyPr/>
          <a:lstStyle/>
          <a:p>
            <a:endParaRPr lang="en-US"/>
          </a:p>
        </p:txBody>
      </p:sp>
      <p:sp>
        <p:nvSpPr>
          <p:cNvPr id="4" name="3 Marcador de número de diapositiva"/>
          <p:cNvSpPr>
            <a:spLocks noGrp="1"/>
          </p:cNvSpPr>
          <p:nvPr>
            <p:ph type="sldNum" sz="quarter" idx="12"/>
          </p:nvPr>
        </p:nvSpPr>
        <p:spPr/>
        <p:txBody>
          <a:bodyPr/>
          <a:lstStyle/>
          <a:p>
            <a:fld id="{945CE326-3F7C-43FF-8E49-1C701B4921E5}"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4 Marcador de fecha"/>
          <p:cNvSpPr>
            <a:spLocks noGrp="1"/>
          </p:cNvSpPr>
          <p:nvPr>
            <p:ph type="dt" sz="half" idx="10"/>
          </p:nvPr>
        </p:nvSpPr>
        <p:spPr/>
        <p:txBody>
          <a:bodyPr/>
          <a:lstStyle/>
          <a:p>
            <a:endParaRPr lang="en-US"/>
          </a:p>
        </p:txBody>
      </p:sp>
      <p:sp>
        <p:nvSpPr>
          <p:cNvPr id="6" name="5 Marcador de pie de página"/>
          <p:cNvSpPr>
            <a:spLocks noGrp="1"/>
          </p:cNvSpPr>
          <p:nvPr>
            <p:ph type="ftr" sz="quarter" idx="11"/>
          </p:nvPr>
        </p:nvSpPr>
        <p:spPr/>
        <p:txBody>
          <a:bodyPr/>
          <a:lstStyle/>
          <a:p>
            <a:endParaRPr lang="en-US"/>
          </a:p>
        </p:txBody>
      </p:sp>
      <p:sp>
        <p:nvSpPr>
          <p:cNvPr id="7" name="6 Marcador de número de diapositiva"/>
          <p:cNvSpPr>
            <a:spLocks noGrp="1"/>
          </p:cNvSpPr>
          <p:nvPr>
            <p:ph type="sldNum" sz="quarter" idx="12"/>
          </p:nvPr>
        </p:nvSpPr>
        <p:spPr/>
        <p:txBody>
          <a:bodyPr/>
          <a:lstStyle/>
          <a:p>
            <a:fld id="{945CE326-3F7C-43FF-8E49-1C701B4921E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9200BC0-A2C2-493C-99E9-9F30F1EBD86E}" type="slidenum">
              <a:rPr lang="en-US"/>
              <a:pPr/>
              <a:t>‹#›</a:t>
            </a:fld>
            <a:endParaRPr lang="en-US"/>
          </a:p>
        </p:txBody>
      </p:sp>
    </p:spTree>
    <p:extLst>
      <p:ext uri="{BB962C8B-B14F-4D97-AF65-F5344CB8AC3E}">
        <p14:creationId xmlns:p14="http://schemas.microsoft.com/office/powerpoint/2010/main" val="35359895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4 Marcador de fecha"/>
          <p:cNvSpPr>
            <a:spLocks noGrp="1"/>
          </p:cNvSpPr>
          <p:nvPr>
            <p:ph type="dt" sz="half" idx="10"/>
          </p:nvPr>
        </p:nvSpPr>
        <p:spPr/>
        <p:txBody>
          <a:bodyPr/>
          <a:lstStyle/>
          <a:p>
            <a:endParaRPr lang="en-US"/>
          </a:p>
        </p:txBody>
      </p:sp>
      <p:sp>
        <p:nvSpPr>
          <p:cNvPr id="6" name="5 Marcador de pie de página"/>
          <p:cNvSpPr>
            <a:spLocks noGrp="1"/>
          </p:cNvSpPr>
          <p:nvPr>
            <p:ph type="ftr" sz="quarter" idx="11"/>
          </p:nvPr>
        </p:nvSpPr>
        <p:spPr/>
        <p:txBody>
          <a:bodyPr/>
          <a:lstStyle/>
          <a:p>
            <a:endParaRPr lang="en-US"/>
          </a:p>
        </p:txBody>
      </p:sp>
      <p:sp>
        <p:nvSpPr>
          <p:cNvPr id="7" name="6 Marcador de número de diapositiva"/>
          <p:cNvSpPr>
            <a:spLocks noGrp="1"/>
          </p:cNvSpPr>
          <p:nvPr>
            <p:ph type="sldNum" sz="quarter" idx="12"/>
          </p:nvPr>
        </p:nvSpPr>
        <p:spPr/>
        <p:txBody>
          <a:bodyPr/>
          <a:lstStyle/>
          <a:p>
            <a:fld id="{945CE326-3F7C-43FF-8E49-1C701B4921E5}"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smtClean="0"/>
              <a:t>Click to edit Master title style</a:t>
            </a:r>
            <a:endParaRPr lang="en-US"/>
          </a:p>
        </p:txBody>
      </p:sp>
      <p:sp>
        <p:nvSpPr>
          <p:cNvPr id="3" name="2 Marcador de texto vertical"/>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3 Marcador de fecha"/>
          <p:cNvSpPr>
            <a:spLocks noGrp="1"/>
          </p:cNvSpPr>
          <p:nvPr>
            <p:ph type="dt" sz="half" idx="10"/>
          </p:nvPr>
        </p:nvSpPr>
        <p:spPr/>
        <p:txBody>
          <a:bodyPr/>
          <a:lstStyle/>
          <a:p>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945CE326-3F7C-43FF-8E49-1C701B4921E5}"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3 Marcador de fecha"/>
          <p:cNvSpPr>
            <a:spLocks noGrp="1"/>
          </p:cNvSpPr>
          <p:nvPr>
            <p:ph type="dt" sz="half" idx="10"/>
          </p:nvPr>
        </p:nvSpPr>
        <p:spPr/>
        <p:txBody>
          <a:bodyPr/>
          <a:lstStyle/>
          <a:p>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945CE326-3F7C-43FF-8E49-1C701B4921E5}"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4D0A47-BDC6-4448-B1EB-04B957625FF0}" type="slidenum">
              <a:rPr lang="en-US" smtClean="0"/>
              <a:pPr/>
              <a:t>‹#›</a:t>
            </a:fld>
            <a:endParaRPr lang="en-US"/>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en-US" smtClean="0"/>
              <a:t>Click to edit Master title style</a:t>
            </a:r>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200BC0-A2C2-493C-99E9-9F30F1EBD86E}" type="slidenum">
              <a:rPr lang="en-US" smtClean="0"/>
              <a:pPr/>
              <a:t>‹#›</a:t>
            </a:fld>
            <a:endParaRPr lang="en-US"/>
          </a:p>
        </p:txBody>
      </p:sp>
      <p:sp>
        <p:nvSpPr>
          <p:cNvPr id="8" name="Content Placeholder 7"/>
          <p:cNvSpPr>
            <a:spLocks noGrp="1"/>
          </p:cNvSpPr>
          <p:nvPr>
            <p:ph sz="quarter" idx="13"/>
          </p:nvPr>
        </p:nvSpPr>
        <p:spPr>
          <a:xfrm>
            <a:off x="609600" y="1600200"/>
            <a:ext cx="7924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CCF432-7766-42B9-B709-6D37D172FEDD}"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9F3F81-6FFD-4021-96DB-CCAF0EDBCB78}"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AE98127-388A-4594-97E9-AD94E9E54CC8}"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B3F16FD-1286-45D7-8995-A25034D6D0F5}" type="slidenum">
              <a:rPr lang="en-US" smtClean="0"/>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4438EBE-6914-472E-889D-8E7EF52ADA6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ECCF432-7766-42B9-B709-6D37D172FEDD}" type="slidenum">
              <a:rPr lang="en-US"/>
              <a:pPr/>
              <a:t>‹#›</a:t>
            </a:fld>
            <a:endParaRPr lang="en-US"/>
          </a:p>
        </p:txBody>
      </p:sp>
    </p:spTree>
    <p:extLst>
      <p:ext uri="{BB962C8B-B14F-4D97-AF65-F5344CB8AC3E}">
        <p14:creationId xmlns:p14="http://schemas.microsoft.com/office/powerpoint/2010/main" val="342301073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35D21E-7010-4497-8E26-D6438E0F0FAE}"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F6E98F-6CCE-4B45-9611-C3B4996B0F80}"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40665E-A4BA-4F69-AC7C-9F34736A0C3F}"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E94F42-BCD9-4A62-AC8D-424084DC2209}"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E9F3F81-6FFD-4021-96DB-CCAF0EDBCB78}" type="slidenum">
              <a:rPr lang="en-US"/>
              <a:pPr/>
              <a:t>‹#›</a:t>
            </a:fld>
            <a:endParaRPr lang="en-US"/>
          </a:p>
        </p:txBody>
      </p:sp>
    </p:spTree>
    <p:extLst>
      <p:ext uri="{BB962C8B-B14F-4D97-AF65-F5344CB8AC3E}">
        <p14:creationId xmlns:p14="http://schemas.microsoft.com/office/powerpoint/2010/main" val="24326864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3AE98127-388A-4594-97E9-AD94E9E54CC8}" type="slidenum">
              <a:rPr lang="en-US"/>
              <a:pPr/>
              <a:t>‹#›</a:t>
            </a:fld>
            <a:endParaRPr lang="en-US"/>
          </a:p>
        </p:txBody>
      </p:sp>
    </p:spTree>
    <p:extLst>
      <p:ext uri="{BB962C8B-B14F-4D97-AF65-F5344CB8AC3E}">
        <p14:creationId xmlns:p14="http://schemas.microsoft.com/office/powerpoint/2010/main" val="24554200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6B3F16FD-1286-45D7-8995-A25034D6D0F5}" type="slidenum">
              <a:rPr lang="en-US"/>
              <a:pPr/>
              <a:t>‹#›</a:t>
            </a:fld>
            <a:endParaRPr lang="en-US"/>
          </a:p>
        </p:txBody>
      </p:sp>
    </p:spTree>
    <p:extLst>
      <p:ext uri="{BB962C8B-B14F-4D97-AF65-F5344CB8AC3E}">
        <p14:creationId xmlns:p14="http://schemas.microsoft.com/office/powerpoint/2010/main" val="21124899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74438EBE-6914-472E-889D-8E7EF52ADA6B}" type="slidenum">
              <a:rPr lang="en-US"/>
              <a:pPr/>
              <a:t>‹#›</a:t>
            </a:fld>
            <a:endParaRPr lang="en-US"/>
          </a:p>
        </p:txBody>
      </p:sp>
    </p:spTree>
    <p:extLst>
      <p:ext uri="{BB962C8B-B14F-4D97-AF65-F5344CB8AC3E}">
        <p14:creationId xmlns:p14="http://schemas.microsoft.com/office/powerpoint/2010/main" val="26095977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935D21E-7010-4497-8E26-D6438E0F0FAE}" type="slidenum">
              <a:rPr lang="en-US"/>
              <a:pPr/>
              <a:t>‹#›</a:t>
            </a:fld>
            <a:endParaRPr lang="en-US"/>
          </a:p>
        </p:txBody>
      </p:sp>
    </p:spTree>
    <p:extLst>
      <p:ext uri="{BB962C8B-B14F-4D97-AF65-F5344CB8AC3E}">
        <p14:creationId xmlns:p14="http://schemas.microsoft.com/office/powerpoint/2010/main" val="41766721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AF6E98F-6CCE-4B45-9611-C3B4996B0F80}" type="slidenum">
              <a:rPr lang="en-US"/>
              <a:pPr/>
              <a:t>‹#›</a:t>
            </a:fld>
            <a:endParaRPr lang="en-US"/>
          </a:p>
        </p:txBody>
      </p:sp>
    </p:spTree>
    <p:extLst>
      <p:ext uri="{BB962C8B-B14F-4D97-AF65-F5344CB8AC3E}">
        <p14:creationId xmlns:p14="http://schemas.microsoft.com/office/powerpoint/2010/main" val="37782082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4.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latin typeface="+mn-lt"/>
              </a:defRPr>
            </a:lvl1pPr>
          </a:lstStyle>
          <a:p>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mn-lt"/>
              </a:defRPr>
            </a:lvl1pPr>
          </a:lstStyle>
          <a:p>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mn-lt"/>
              </a:defRPr>
            </a:lvl1pPr>
          </a:lstStyle>
          <a:p>
            <a:fld id="{945CE326-3F7C-43FF-8E49-1C701B4921E5}"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2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2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2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2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tmplLst>
          <p:tmpl lvl="1">
            <p:tnLst>
              <p:par>
                <p:cTn presetID="1" presetClass="entr" presetSubtype="0" fill="hold" nodeType="clickEffect">
                  <p:stCondLst>
                    <p:cond delay="0"/>
                  </p:stCondLst>
                  <p:childTnLst>
                    <p:set>
                      <p:cBhvr>
                        <p:cTn dur="1" fill="hold">
                          <p:stCondLst>
                            <p:cond delay="0"/>
                          </p:stCondLst>
                        </p:cTn>
                        <p:tgtEl>
                          <p:spTgt spid="1027"/>
                        </p:tgtEl>
                        <p:attrNameLst>
                          <p:attrName>style.visibility</p:attrName>
                        </p:attrNameLst>
                      </p:cBhvr>
                      <p:to>
                        <p:strVal val="visible"/>
                      </p:to>
                    </p:set>
                  </p:childTnLst>
                </p:cTn>
              </p:par>
            </p:tnLst>
          </p:tmpl>
          <p:tmpl lvl="2">
            <p:tnLst>
              <p:par>
                <p:cTn presetID="1" presetClass="entr" presetSubtype="0" fill="hold" nodeType="clickEffect">
                  <p:stCondLst>
                    <p:cond delay="0"/>
                  </p:stCondLst>
                  <p:childTnLst>
                    <p:set>
                      <p:cBhvr>
                        <p:cTn dur="1" fill="hold">
                          <p:stCondLst>
                            <p:cond delay="0"/>
                          </p:stCondLst>
                        </p:cTn>
                        <p:tgtEl>
                          <p:spTgt spid="1027"/>
                        </p:tgtEl>
                        <p:attrNameLst>
                          <p:attrName>style.visibility</p:attrName>
                        </p:attrNameLst>
                      </p:cBhvr>
                      <p:to>
                        <p:strVal val="visible"/>
                      </p:to>
                    </p:set>
                  </p:childTnLst>
                </p:cTn>
              </p:par>
            </p:tnLst>
          </p:tmpl>
          <p:tmpl lvl="3">
            <p:tnLst>
              <p:par>
                <p:cTn presetID="1" presetClass="entr" presetSubtype="0" fill="hold" nodeType="clickEffect">
                  <p:stCondLst>
                    <p:cond delay="0"/>
                  </p:stCondLst>
                  <p:childTnLst>
                    <p:set>
                      <p:cBhvr>
                        <p:cTn dur="1" fill="hold">
                          <p:stCondLst>
                            <p:cond delay="0"/>
                          </p:stCondLst>
                        </p:cTn>
                        <p:tgtEl>
                          <p:spTgt spid="1027"/>
                        </p:tgtEl>
                        <p:attrNameLst>
                          <p:attrName>style.visibility</p:attrName>
                        </p:attrNameLst>
                      </p:cBhvr>
                      <p:to>
                        <p:strVal val="visible"/>
                      </p:to>
                    </p:set>
                  </p:childTnLst>
                </p:cTn>
              </p:par>
            </p:tnLst>
          </p:tmpl>
          <p:tmpl lvl="4">
            <p:tnLst>
              <p:par>
                <p:cTn presetID="1" presetClass="entr" presetSubtype="0" fill="hold" nodeType="clickEffect">
                  <p:stCondLst>
                    <p:cond delay="0"/>
                  </p:stCondLst>
                  <p:childTnLst>
                    <p:set>
                      <p:cBhvr>
                        <p:cTn dur="1" fill="hold">
                          <p:stCondLst>
                            <p:cond delay="0"/>
                          </p:stCondLst>
                        </p:cTn>
                        <p:tgtEl>
                          <p:spTgt spid="1027"/>
                        </p:tgtEl>
                        <p:attrNameLst>
                          <p:attrName>style.visibility</p:attrName>
                        </p:attrNameLst>
                      </p:cBhvr>
                      <p:to>
                        <p:strVal val="visible"/>
                      </p:to>
                    </p:set>
                  </p:childTnLst>
                </p:cTn>
              </p:par>
            </p:tnLst>
          </p:tmpl>
          <p:tmpl lvl="5">
            <p:tnLst>
              <p:par>
                <p:cTn presetID="1" presetClass="entr" presetSubtype="0" fill="hold" nodeType="clickEffect">
                  <p:stCondLst>
                    <p:cond delay="0"/>
                  </p:stCondLst>
                  <p:childTnLst>
                    <p:set>
                      <p:cBhvr>
                        <p:cTn dur="1" fill="hold">
                          <p:stCondLst>
                            <p:cond delay="0"/>
                          </p:stCondLst>
                        </p:cTn>
                        <p:tgtEl>
                          <p:spTgt spid="1027"/>
                        </p:tgtEl>
                        <p:attrNameLst>
                          <p:attrName>style.visibility</p:attrName>
                        </p:attrNameLst>
                      </p:cBhvr>
                      <p:to>
                        <p:strVal val="visible"/>
                      </p:to>
                    </p:set>
                  </p:childTnLst>
                </p:cTn>
              </p:par>
            </p:tnLst>
          </p:tmpl>
        </p:tmplLst>
      </p:bldP>
    </p:bldLst>
  </p:timing>
  <p:txStyles>
    <p:titleStyle>
      <a:lvl1pPr algn="ctr" rtl="0" fontAlgn="base">
        <a:spcBef>
          <a:spcPct val="0"/>
        </a:spcBef>
        <a:spcAft>
          <a:spcPct val="0"/>
        </a:spcAft>
        <a:defRPr sz="4800" b="1">
          <a:solidFill>
            <a:schemeClr val="tx2"/>
          </a:solidFill>
          <a:latin typeface="+mj-lt"/>
          <a:ea typeface="+mj-ea"/>
          <a:cs typeface="+mj-cs"/>
        </a:defRPr>
      </a:lvl1pPr>
      <a:lvl2pPr algn="ctr" rtl="0" fontAlgn="base">
        <a:spcBef>
          <a:spcPct val="0"/>
        </a:spcBef>
        <a:spcAft>
          <a:spcPct val="0"/>
        </a:spcAft>
        <a:defRPr sz="4800" b="1">
          <a:solidFill>
            <a:schemeClr val="tx2"/>
          </a:solidFill>
          <a:latin typeface="Arial" charset="0"/>
        </a:defRPr>
      </a:lvl2pPr>
      <a:lvl3pPr algn="ctr" rtl="0" fontAlgn="base">
        <a:spcBef>
          <a:spcPct val="0"/>
        </a:spcBef>
        <a:spcAft>
          <a:spcPct val="0"/>
        </a:spcAft>
        <a:defRPr sz="4800" b="1">
          <a:solidFill>
            <a:schemeClr val="tx2"/>
          </a:solidFill>
          <a:latin typeface="Arial" charset="0"/>
        </a:defRPr>
      </a:lvl3pPr>
      <a:lvl4pPr algn="ctr" rtl="0" fontAlgn="base">
        <a:spcBef>
          <a:spcPct val="0"/>
        </a:spcBef>
        <a:spcAft>
          <a:spcPct val="0"/>
        </a:spcAft>
        <a:defRPr sz="4800" b="1">
          <a:solidFill>
            <a:schemeClr val="tx2"/>
          </a:solidFill>
          <a:latin typeface="Arial" charset="0"/>
        </a:defRPr>
      </a:lvl4pPr>
      <a:lvl5pPr algn="ctr" rtl="0" fontAlgn="base">
        <a:spcBef>
          <a:spcPct val="0"/>
        </a:spcBef>
        <a:spcAft>
          <a:spcPct val="0"/>
        </a:spcAft>
        <a:defRPr sz="4800" b="1">
          <a:solidFill>
            <a:schemeClr val="tx2"/>
          </a:solidFill>
          <a:latin typeface="Arial" charset="0"/>
        </a:defRPr>
      </a:lvl5pPr>
      <a:lvl6pPr marL="457200" algn="ctr" rtl="0" fontAlgn="base">
        <a:spcBef>
          <a:spcPct val="0"/>
        </a:spcBef>
        <a:spcAft>
          <a:spcPct val="0"/>
        </a:spcAft>
        <a:defRPr sz="4800" b="1">
          <a:solidFill>
            <a:schemeClr val="tx2"/>
          </a:solidFill>
          <a:latin typeface="Arial" charset="0"/>
        </a:defRPr>
      </a:lvl6pPr>
      <a:lvl7pPr marL="914400" algn="ctr" rtl="0" fontAlgn="base">
        <a:spcBef>
          <a:spcPct val="0"/>
        </a:spcBef>
        <a:spcAft>
          <a:spcPct val="0"/>
        </a:spcAft>
        <a:defRPr sz="4800" b="1">
          <a:solidFill>
            <a:schemeClr val="tx2"/>
          </a:solidFill>
          <a:latin typeface="Arial" charset="0"/>
        </a:defRPr>
      </a:lvl7pPr>
      <a:lvl8pPr marL="1371600" algn="ctr" rtl="0" fontAlgn="base">
        <a:spcBef>
          <a:spcPct val="0"/>
        </a:spcBef>
        <a:spcAft>
          <a:spcPct val="0"/>
        </a:spcAft>
        <a:defRPr sz="4800" b="1">
          <a:solidFill>
            <a:schemeClr val="tx2"/>
          </a:solidFill>
          <a:latin typeface="Arial" charset="0"/>
        </a:defRPr>
      </a:lvl8pPr>
      <a:lvl9pPr marL="1828800" algn="ctr" rtl="0" fontAlgn="base">
        <a:spcBef>
          <a:spcPct val="0"/>
        </a:spcBef>
        <a:spcAft>
          <a:spcPct val="0"/>
        </a:spcAft>
        <a:defRPr sz="4800" b="1">
          <a:solidFill>
            <a:schemeClr val="tx2"/>
          </a:solidFill>
          <a:latin typeface="Arial" charset="0"/>
        </a:defRPr>
      </a:lvl9pPr>
    </p:titleStyle>
    <p:bodyStyle>
      <a:lvl1pPr marL="342900" indent="-342900" algn="l" rtl="0" fontAlgn="base">
        <a:spcBef>
          <a:spcPct val="20000"/>
        </a:spcBef>
        <a:spcAft>
          <a:spcPct val="0"/>
        </a:spcAft>
        <a:buChar char="•"/>
        <a:defRPr sz="3200" b="1">
          <a:solidFill>
            <a:schemeClr val="tx1"/>
          </a:solidFill>
          <a:latin typeface="+mn-lt"/>
          <a:ea typeface="+mn-ea"/>
          <a:cs typeface="+mn-cs"/>
        </a:defRPr>
      </a:lvl1pPr>
      <a:lvl2pPr marL="742950" indent="-285750" algn="l" rtl="0" fontAlgn="base">
        <a:spcBef>
          <a:spcPct val="20000"/>
        </a:spcBef>
        <a:spcAft>
          <a:spcPct val="0"/>
        </a:spcAft>
        <a:buChar char="–"/>
        <a:defRPr sz="2800" b="1">
          <a:solidFill>
            <a:schemeClr val="tx1"/>
          </a:solidFill>
          <a:latin typeface="+mn-lt"/>
        </a:defRPr>
      </a:lvl2pPr>
      <a:lvl3pPr marL="1143000" indent="-228600" algn="l" rtl="0" fontAlgn="base">
        <a:spcBef>
          <a:spcPct val="20000"/>
        </a:spcBef>
        <a:spcAft>
          <a:spcPct val="0"/>
        </a:spcAft>
        <a:buChar char="•"/>
        <a:defRPr sz="2400" b="1">
          <a:solidFill>
            <a:schemeClr val="tx1"/>
          </a:solidFill>
          <a:latin typeface="+mn-lt"/>
        </a:defRPr>
      </a:lvl3pPr>
      <a:lvl4pPr marL="1600200" indent="-228600" algn="l" rtl="0" fontAlgn="base">
        <a:spcBef>
          <a:spcPct val="20000"/>
        </a:spcBef>
        <a:spcAft>
          <a:spcPct val="0"/>
        </a:spcAft>
        <a:buChar char="–"/>
        <a:defRPr sz="2000" b="1">
          <a:solidFill>
            <a:schemeClr val="tx1"/>
          </a:solidFill>
          <a:latin typeface="+mn-lt"/>
        </a:defRPr>
      </a:lvl4pPr>
      <a:lvl5pPr marL="2057400" indent="-228600" algn="l" rtl="0" fontAlgn="base">
        <a:spcBef>
          <a:spcPct val="20000"/>
        </a:spcBef>
        <a:spcAft>
          <a:spcPct val="0"/>
        </a:spcAft>
        <a:buChar char="»"/>
        <a:defRPr sz="2000" b="1">
          <a:solidFill>
            <a:schemeClr val="tx1"/>
          </a:solidFill>
          <a:latin typeface="+mn-lt"/>
        </a:defRPr>
      </a:lvl5pPr>
      <a:lvl6pPr marL="2514600" indent="-228600" algn="l" rtl="0" fontAlgn="base">
        <a:spcBef>
          <a:spcPct val="20000"/>
        </a:spcBef>
        <a:spcAft>
          <a:spcPct val="0"/>
        </a:spcAft>
        <a:buChar char="»"/>
        <a:defRPr sz="2000" b="1">
          <a:solidFill>
            <a:schemeClr val="tx1"/>
          </a:solidFill>
          <a:latin typeface="+mn-lt"/>
        </a:defRPr>
      </a:lvl6pPr>
      <a:lvl7pPr marL="2971800" indent="-228600" algn="l" rtl="0" fontAlgn="base">
        <a:spcBef>
          <a:spcPct val="20000"/>
        </a:spcBef>
        <a:spcAft>
          <a:spcPct val="0"/>
        </a:spcAft>
        <a:buChar char="»"/>
        <a:defRPr sz="2000" b="1">
          <a:solidFill>
            <a:schemeClr val="tx1"/>
          </a:solidFill>
          <a:latin typeface="+mn-lt"/>
        </a:defRPr>
      </a:lvl7pPr>
      <a:lvl8pPr marL="3429000" indent="-228600" algn="l" rtl="0" fontAlgn="base">
        <a:spcBef>
          <a:spcPct val="20000"/>
        </a:spcBef>
        <a:spcAft>
          <a:spcPct val="0"/>
        </a:spcAft>
        <a:buChar char="»"/>
        <a:defRPr sz="2000" b="1">
          <a:solidFill>
            <a:schemeClr val="tx1"/>
          </a:solidFill>
          <a:latin typeface="+mn-lt"/>
        </a:defRPr>
      </a:lvl8pPr>
      <a:lvl9pPr marL="3886200" indent="-228600" algn="l" rtl="0" fontAlgn="base">
        <a:spcBef>
          <a:spcPct val="20000"/>
        </a:spcBef>
        <a:spcAft>
          <a:spcPct val="0"/>
        </a:spcAft>
        <a:buChar char="»"/>
        <a:defRPr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12" descr="Imagen1"/>
          <p:cNvPicPr>
            <a:picLocks noChangeAspect="1" noChangeArrowheads="1"/>
          </p:cNvPicPr>
          <p:nvPr/>
        </p:nvPicPr>
        <p:blipFill>
          <a:blip r:embed="rId13">
            <a:lum contrast="6000"/>
          </a:blip>
          <a:srcRect/>
          <a:stretch>
            <a:fillRect/>
          </a:stretch>
        </p:blipFill>
        <p:spPr bwMode="auto">
          <a:xfrm>
            <a:off x="0" y="0"/>
            <a:ext cx="9144000" cy="6858000"/>
          </a:xfrm>
          <a:prstGeom prst="rect">
            <a:avLst/>
          </a:prstGeom>
          <a:noFill/>
          <a:ln w="9525">
            <a:noFill/>
            <a:miter lim="800000"/>
            <a:headEnd/>
            <a:tailEnd/>
          </a:ln>
        </p:spPr>
      </p:pic>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Haga clic para modificar el estilo de título del patrón</a:t>
            </a:r>
            <a:endParaRPr lang="en-US" dirty="0"/>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Haga clic para modificar el estilo de texto del patrón</a:t>
            </a:r>
          </a:p>
          <a:p>
            <a:pPr lvl="1"/>
            <a:r>
              <a:rPr lang="en-US" smtClean="0"/>
              <a:t>Segundo nivel</a:t>
            </a:r>
          </a:p>
          <a:p>
            <a:pPr lvl="2"/>
            <a:r>
              <a:rPr lang="en-US" smtClean="0"/>
              <a:t>Tercer nivel</a:t>
            </a:r>
          </a:p>
          <a:p>
            <a:pPr lvl="3"/>
            <a:r>
              <a:rPr lang="en-US" smtClean="0"/>
              <a:t>Cuarto nivel</a:t>
            </a:r>
          </a:p>
          <a:p>
            <a:pPr lvl="4"/>
            <a:r>
              <a:rPr lang="en-US" smtClean="0"/>
              <a:t>Quinto nivel</a:t>
            </a:r>
            <a:endParaRPr lang="en-US" dirty="0"/>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5CE326-3F7C-43FF-8E49-1C701B4921E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txStyles>
    <p:titleStyle>
      <a:lvl1pPr algn="ctr" defTabSz="914400" rtl="0" eaLnBrk="1" latinLnBrk="0" hangingPunct="1">
        <a:spcBef>
          <a:spcPct val="0"/>
        </a:spcBef>
        <a:buNone/>
        <a:defRPr sz="4400" kern="1200">
          <a:solidFill>
            <a:srgbClr val="FF660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endParaRPr lang="en-US"/>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en-US"/>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945CE326-3F7C-43FF-8E49-1C701B4921E5}"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295400"/>
            <a:ext cx="7772400" cy="2133600"/>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8000" baseline="300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Forte" pitchFamily="66" charset="0"/>
              </a:rPr>
              <a:t>Disciplining The Disorderly</a:t>
            </a:r>
          </a:p>
        </p:txBody>
      </p:sp>
      <p:sp>
        <p:nvSpPr>
          <p:cNvPr id="3075" name="Rectangle 3"/>
          <p:cNvSpPr>
            <a:spLocks noGrp="1" noChangeArrowheads="1"/>
          </p:cNvSpPr>
          <p:nvPr>
            <p:ph type="subTitle" idx="1"/>
          </p:nvPr>
        </p:nvSpPr>
        <p:spPr/>
        <p:txBody>
          <a:bodyPr/>
          <a:lstStyle/>
          <a:p>
            <a:pPr>
              <a:lnSpc>
                <a:spcPct val="80000"/>
              </a:lnSpc>
            </a:pPr>
            <a:r>
              <a:rPr lang="en-US" sz="2800"/>
              <a:t>“But we command you, brethren, in the name of our Lord Jesus Christ, that you withdraw from every brother who walks disorderly and not according to the tradition which he received from us” </a:t>
            </a:r>
            <a:br>
              <a:rPr lang="en-US" sz="2800"/>
            </a:br>
            <a:r>
              <a:rPr lang="en-US" sz="2800"/>
              <a:t>(2 Thessalonians 3:6)</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mph" presetSubtype="0" fill="remove" grpId="0" nodeType="afterEffect">
                                  <p:stCondLst>
                                    <p:cond delay="500"/>
                                  </p:stCondLst>
                                  <p:childTnLst>
                                    <p:animClr clrSpc="hsl" dir="cw">
                                      <p:cBhvr override="childStyle">
                                        <p:cTn id="6" dur="2000" fill="hold"/>
                                        <p:tgtEl>
                                          <p:spTgt spid="3074"/>
                                        </p:tgtEl>
                                        <p:attrNameLst>
                                          <p:attrName>style.color</p:attrName>
                                        </p:attrNameLst>
                                      </p:cBhvr>
                                      <p:by>
                                        <p:hsl h="7200000" s="0" l="0"/>
                                      </p:by>
                                    </p:animClr>
                                    <p:animClr clrSpc="hsl" dir="cw">
                                      <p:cBhvr>
                                        <p:cTn id="7" dur="2000" fill="hold"/>
                                        <p:tgtEl>
                                          <p:spTgt spid="3074"/>
                                        </p:tgtEl>
                                        <p:attrNameLst>
                                          <p:attrName>fillcolor</p:attrName>
                                        </p:attrNameLst>
                                      </p:cBhvr>
                                      <p:by>
                                        <p:hsl h="7200000" s="0" l="0"/>
                                      </p:by>
                                    </p:animClr>
                                    <p:animClr clrSpc="hsl" dir="cw">
                                      <p:cBhvr>
                                        <p:cTn id="8" dur="2000" fill="hold"/>
                                        <p:tgtEl>
                                          <p:spTgt spid="3074"/>
                                        </p:tgtEl>
                                        <p:attrNameLst>
                                          <p:attrName>stroke.color</p:attrName>
                                        </p:attrNameLst>
                                      </p:cBhvr>
                                      <p:by>
                                        <p:hsl h="7200000" s="0" l="0"/>
                                      </p:by>
                                    </p:animClr>
                                    <p:set>
                                      <p:cBhvr>
                                        <p:cTn id="9" dur="2000" fill="hold"/>
                                        <p:tgtEl>
                                          <p:spTgt spid="307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85800" y="228600"/>
            <a:ext cx="7772400" cy="1143000"/>
          </a:xfrm>
        </p:spPr>
        <p:txBody>
          <a:bodyPr>
            <a:prstTxWarp prst="textWave4">
              <a:avLst/>
            </a:prstTxWarp>
          </a:bodyPr>
          <a:lstStyle/>
          <a:p>
            <a:r>
              <a:rPr lang="en-US" sz="54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rebuchet MS" pitchFamily="34" charset="0"/>
              </a:rPr>
              <a:t>DIVISIVE BRETHREN GET TWO WARNINGS</a:t>
            </a:r>
          </a:p>
        </p:txBody>
      </p:sp>
      <p:sp>
        <p:nvSpPr>
          <p:cNvPr id="11268" name="Text Box 4"/>
          <p:cNvSpPr txBox="1">
            <a:spLocks noChangeArrowheads="1"/>
          </p:cNvSpPr>
          <p:nvPr/>
        </p:nvSpPr>
        <p:spPr bwMode="auto">
          <a:xfrm>
            <a:off x="609600" y="1905000"/>
            <a:ext cx="8001000" cy="3503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lgn="ctr"/>
            <a:r>
              <a:rPr lang="en-US" sz="3200">
                <a:latin typeface="Trebuchet MS" pitchFamily="34" charset="0"/>
              </a:rPr>
              <a:t>10  As for a man who is factious, </a:t>
            </a:r>
            <a:r>
              <a:rPr lang="en-US" sz="3200" u="sng">
                <a:latin typeface="Trebuchet MS" pitchFamily="34" charset="0"/>
              </a:rPr>
              <a:t>after admonishing him once or twice,</a:t>
            </a:r>
            <a:r>
              <a:rPr lang="en-US" sz="3200">
                <a:latin typeface="Trebuchet MS" pitchFamily="34" charset="0"/>
              </a:rPr>
              <a:t> have nothing more to do with him,</a:t>
            </a:r>
          </a:p>
          <a:p>
            <a:pPr algn="ctr"/>
            <a:r>
              <a:rPr lang="en-US" sz="3200">
                <a:latin typeface="Trebuchet MS" pitchFamily="34" charset="0"/>
              </a:rPr>
              <a:t>11  knowing that such a person is perverted and sinful; he is self-condemned.</a:t>
            </a:r>
          </a:p>
          <a:p>
            <a:pPr algn="ctr"/>
            <a:r>
              <a:rPr lang="en-US" sz="3200">
                <a:latin typeface="Trebuchet MS" pitchFamily="34" charset="0"/>
              </a:rPr>
              <a:t>(TITUS 3:10, 11; RSV)</a:t>
            </a:r>
          </a:p>
        </p:txBody>
      </p:sp>
    </p:spTree>
  </p:cSld>
  <p:clrMapOvr>
    <a:overrideClrMapping bg1="dk2" tx1="lt1" bg2="dk1"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scene3d>
              <a:camera prst="orthographicFront"/>
              <a:lightRig rig="glow" dir="tl">
                <a:rot lat="0" lon="0" rev="5400000"/>
              </a:lightRig>
            </a:scene3d>
            <a:sp3d contourW="12700">
              <a:bevelT w="25400" h="25400"/>
              <a:contourClr>
                <a:schemeClr val="accent6">
                  <a:shade val="73000"/>
                </a:schemeClr>
              </a:contourClr>
            </a:sp3d>
          </a:bodyPr>
          <a:lstStyle/>
          <a:p>
            <a:r>
              <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2 Corinthians 2:6</a:t>
            </a:r>
          </a:p>
        </p:txBody>
      </p:sp>
      <p:sp>
        <p:nvSpPr>
          <p:cNvPr id="12291" name="Rectangle 3"/>
          <p:cNvSpPr>
            <a:spLocks noGrp="1" noChangeArrowheads="1"/>
          </p:cNvSpPr>
          <p:nvPr>
            <p:ph idx="1"/>
          </p:nvPr>
        </p:nvSpPr>
        <p:spPr>
          <a:xfrm>
            <a:off x="685800" y="3124200"/>
            <a:ext cx="4114800" cy="2971800"/>
          </a:xfrm>
        </p:spPr>
        <p:txBody>
          <a:bodyPr/>
          <a:lstStyle/>
          <a:p>
            <a:r>
              <a:rPr lang="en-US" dirty="0"/>
              <a:t>punishment was given</a:t>
            </a:r>
          </a:p>
          <a:p>
            <a:r>
              <a:rPr lang="en-US" dirty="0"/>
              <a:t>inflicted by the majority</a:t>
            </a:r>
          </a:p>
          <a:p>
            <a:r>
              <a:rPr lang="en-US" dirty="0"/>
              <a:t>was sufficient</a:t>
            </a:r>
          </a:p>
        </p:txBody>
      </p:sp>
      <p:sp>
        <p:nvSpPr>
          <p:cNvPr id="12292" name="Text Box 4"/>
          <p:cNvSpPr txBox="1">
            <a:spLocks noChangeArrowheads="1"/>
          </p:cNvSpPr>
          <p:nvPr/>
        </p:nvSpPr>
        <p:spPr bwMode="auto">
          <a:xfrm>
            <a:off x="533400" y="1676400"/>
            <a:ext cx="80772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dirty="0">
                <a:solidFill>
                  <a:schemeClr val="bg1"/>
                </a:solidFill>
                <a:latin typeface="Trebuchet MS" pitchFamily="34" charset="0"/>
              </a:rPr>
              <a:t>“This punishment which was inflicted by the majority is sufficient for such a man”</a:t>
            </a:r>
          </a:p>
        </p:txBody>
      </p:sp>
      <p:sp>
        <p:nvSpPr>
          <p:cNvPr id="12293" name="Text Box 5"/>
          <p:cNvSpPr txBox="1">
            <a:spLocks noChangeArrowheads="1"/>
          </p:cNvSpPr>
          <p:nvPr/>
        </p:nvSpPr>
        <p:spPr bwMode="auto">
          <a:xfrm>
            <a:off x="4648200" y="3505200"/>
            <a:ext cx="39624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800"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Mistral" pitchFamily="66" charset="0"/>
              </a:rPr>
              <a:t>WHAT WAS THE PUNISHMENT?</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2293"/>
                                        </p:tgtEl>
                                        <p:attrNameLst>
                                          <p:attrName>style.visibility</p:attrName>
                                        </p:attrNameLst>
                                      </p:cBhvr>
                                      <p:to>
                                        <p:strVal val="visible"/>
                                      </p:to>
                                    </p:set>
                                    <p:anim calcmode="lin" valueType="num">
                                      <p:cBhvr>
                                        <p:cTn id="7" dur="500" fill="hold"/>
                                        <p:tgtEl>
                                          <p:spTgt spid="12293"/>
                                        </p:tgtEl>
                                        <p:attrNameLst>
                                          <p:attrName>ppt_w</p:attrName>
                                        </p:attrNameLst>
                                      </p:cBhvr>
                                      <p:tavLst>
                                        <p:tav tm="0">
                                          <p:val>
                                            <p:fltVal val="0"/>
                                          </p:val>
                                        </p:tav>
                                        <p:tav tm="100000">
                                          <p:val>
                                            <p:strVal val="#ppt_w"/>
                                          </p:val>
                                        </p:tav>
                                      </p:tavLst>
                                    </p:anim>
                                    <p:anim calcmode="lin" valueType="num">
                                      <p:cBhvr>
                                        <p:cTn id="8" dur="500" fill="hold"/>
                                        <p:tgtEl>
                                          <p:spTgt spid="12293"/>
                                        </p:tgtEl>
                                        <p:attrNameLst>
                                          <p:attrName>ppt_h</p:attrName>
                                        </p:attrNameLst>
                                      </p:cBhvr>
                                      <p:tavLst>
                                        <p:tav tm="0">
                                          <p:val>
                                            <p:fltVal val="0"/>
                                          </p:val>
                                        </p:tav>
                                        <p:tav tm="100000">
                                          <p:val>
                                            <p:strVal val="#ppt_h"/>
                                          </p:val>
                                        </p:tav>
                                      </p:tavLst>
                                    </p:anim>
                                    <p:animEffect transition="in" filter="fade">
                                      <p:cBhvr>
                                        <p:cTn id="9" dur="500"/>
                                        <p:tgtEl>
                                          <p:spTgt spid="122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a:t>1 CORINTHIANS 5:1, 2</a:t>
            </a:r>
          </a:p>
        </p:txBody>
      </p:sp>
      <p:sp>
        <p:nvSpPr>
          <p:cNvPr id="13316" name="Text Box 4"/>
          <p:cNvSpPr txBox="1">
            <a:spLocks noChangeArrowheads="1"/>
          </p:cNvSpPr>
          <p:nvPr/>
        </p:nvSpPr>
        <p:spPr bwMode="auto">
          <a:xfrm>
            <a:off x="533400" y="1524000"/>
            <a:ext cx="5105400" cy="521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atin typeface="Trebuchet MS" pitchFamily="34" charset="0"/>
              </a:rPr>
              <a:t>1  It is actually reported that there is </a:t>
            </a:r>
            <a:r>
              <a:rPr lang="en-US" u="sng">
                <a:latin typeface="Trebuchet MS" pitchFamily="34" charset="0"/>
              </a:rPr>
              <a:t>sexual immorality among you</a:t>
            </a:r>
            <a:r>
              <a:rPr lang="en-US">
                <a:latin typeface="Trebuchet MS" pitchFamily="34" charset="0"/>
              </a:rPr>
              <a:t>, and such sexual immorality as is not even named among the </a:t>
            </a:r>
            <a:r>
              <a:rPr lang="en-US" u="sng">
                <a:latin typeface="Trebuchet MS" pitchFamily="34" charset="0"/>
              </a:rPr>
              <a:t>Gentiles—that a man has his father’s wife!</a:t>
            </a:r>
          </a:p>
          <a:p>
            <a:pPr algn="l"/>
            <a:r>
              <a:rPr lang="en-US">
                <a:latin typeface="Trebuchet MS" pitchFamily="34" charset="0"/>
              </a:rPr>
              <a:t>2  And </a:t>
            </a:r>
            <a:r>
              <a:rPr lang="en-US" u="sng">
                <a:latin typeface="Trebuchet MS" pitchFamily="34" charset="0"/>
              </a:rPr>
              <a:t>you are puffed</a:t>
            </a:r>
            <a:r>
              <a:rPr lang="en-US">
                <a:latin typeface="Trebuchet MS" pitchFamily="34" charset="0"/>
              </a:rPr>
              <a:t> up, and have not rather mourned, that </a:t>
            </a:r>
            <a:r>
              <a:rPr lang="en-US" u="sng">
                <a:latin typeface="Trebuchet MS" pitchFamily="34" charset="0"/>
              </a:rPr>
              <a:t>he</a:t>
            </a:r>
            <a:r>
              <a:rPr lang="en-US">
                <a:latin typeface="Trebuchet MS" pitchFamily="34" charset="0"/>
              </a:rPr>
              <a:t> who has done this deed </a:t>
            </a:r>
            <a:r>
              <a:rPr lang="en-US" u="sng">
                <a:latin typeface="Trebuchet MS" pitchFamily="34" charset="0"/>
              </a:rPr>
              <a:t>might be taken away from among you</a:t>
            </a:r>
            <a:r>
              <a:rPr lang="en-US">
                <a:latin typeface="Trebuchet MS" pitchFamily="34" charset="0"/>
              </a:rPr>
              <a:t>.</a:t>
            </a:r>
          </a:p>
        </p:txBody>
      </p:sp>
      <p:sp>
        <p:nvSpPr>
          <p:cNvPr id="13317" name="Text Box 5"/>
          <p:cNvSpPr txBox="1">
            <a:spLocks noChangeArrowheads="1"/>
          </p:cNvSpPr>
          <p:nvPr/>
        </p:nvSpPr>
        <p:spPr bwMode="auto">
          <a:xfrm>
            <a:off x="5638800" y="2514600"/>
            <a:ext cx="3352800" cy="946150"/>
          </a:xfrm>
          <a:prstGeom prst="rect">
            <a:avLst/>
          </a:prstGeom>
          <a:gradFill rotWithShape="1">
            <a:gsLst>
              <a:gs pos="0">
                <a:schemeClr val="accent2"/>
              </a:gs>
              <a:gs pos="50000">
                <a:srgbClr val="000000"/>
              </a:gs>
              <a:gs pos="100000">
                <a:schemeClr val="accent2"/>
              </a:gs>
            </a:gsLst>
            <a:lin ang="2700000" scaled="1"/>
          </a:gradFill>
          <a:ln>
            <a:noFill/>
          </a:ln>
          <a:effectLst/>
          <a:extLs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latin typeface="Trebuchet MS" pitchFamily="34" charset="0"/>
              </a:rPr>
              <a:t>THE INDIVIDUAL’S SIN</a:t>
            </a:r>
          </a:p>
        </p:txBody>
      </p:sp>
      <p:sp>
        <p:nvSpPr>
          <p:cNvPr id="13318" name="Text Box 6"/>
          <p:cNvSpPr txBox="1">
            <a:spLocks noChangeArrowheads="1"/>
          </p:cNvSpPr>
          <p:nvPr/>
        </p:nvSpPr>
        <p:spPr bwMode="auto">
          <a:xfrm>
            <a:off x="5715000" y="4724400"/>
            <a:ext cx="3352800" cy="519113"/>
          </a:xfrm>
          <a:prstGeom prst="rect">
            <a:avLst/>
          </a:prstGeom>
          <a:gradFill rotWithShape="1">
            <a:gsLst>
              <a:gs pos="0">
                <a:schemeClr val="accent2"/>
              </a:gs>
              <a:gs pos="50000">
                <a:srgbClr val="000000"/>
              </a:gs>
              <a:gs pos="100000">
                <a:schemeClr val="accent2"/>
              </a:gs>
            </a:gsLst>
            <a:lin ang="2700000" scaled="1"/>
          </a:gradFill>
          <a:ln>
            <a:noFill/>
          </a:ln>
          <a:effectLst/>
          <a:extLs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latin typeface="Trebuchet MS" pitchFamily="34" charset="0"/>
              </a:rPr>
              <a:t>THE CHURCH’S SIN</a:t>
            </a:r>
          </a:p>
        </p:txBody>
      </p:sp>
      <p:grpSp>
        <p:nvGrpSpPr>
          <p:cNvPr id="13322" name="Group 10"/>
          <p:cNvGrpSpPr>
            <a:grpSpLocks/>
          </p:cNvGrpSpPr>
          <p:nvPr/>
        </p:nvGrpSpPr>
        <p:grpSpPr bwMode="auto">
          <a:xfrm>
            <a:off x="4953000" y="2362200"/>
            <a:ext cx="685800" cy="1143000"/>
            <a:chOff x="3120" y="1488"/>
            <a:chExt cx="432" cy="720"/>
          </a:xfrm>
        </p:grpSpPr>
        <p:sp>
          <p:nvSpPr>
            <p:cNvPr id="13319" name="Line 7"/>
            <p:cNvSpPr>
              <a:spLocks noChangeShapeType="1"/>
            </p:cNvSpPr>
            <p:nvPr/>
          </p:nvSpPr>
          <p:spPr bwMode="auto">
            <a:xfrm flipH="1" flipV="1">
              <a:off x="3120" y="1488"/>
              <a:ext cx="432" cy="384"/>
            </a:xfrm>
            <a:prstGeom prst="line">
              <a:avLst/>
            </a:prstGeom>
            <a:noFill/>
            <a:ln w="57150">
              <a:solidFill>
                <a:schemeClr val="accent2"/>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0" name="Line 8"/>
            <p:cNvSpPr>
              <a:spLocks noChangeShapeType="1"/>
            </p:cNvSpPr>
            <p:nvPr/>
          </p:nvSpPr>
          <p:spPr bwMode="auto">
            <a:xfrm flipH="1">
              <a:off x="3168" y="1872"/>
              <a:ext cx="384" cy="336"/>
            </a:xfrm>
            <a:prstGeom prst="line">
              <a:avLst/>
            </a:prstGeom>
            <a:noFill/>
            <a:ln w="57150">
              <a:solidFill>
                <a:schemeClr val="accent2"/>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3321" name="Text Box 9"/>
          <p:cNvSpPr txBox="1">
            <a:spLocks noChangeArrowheads="1"/>
          </p:cNvSpPr>
          <p:nvPr/>
        </p:nvSpPr>
        <p:spPr bwMode="auto">
          <a:xfrm>
            <a:off x="5715000" y="5576888"/>
            <a:ext cx="3352800" cy="946150"/>
          </a:xfrm>
          <a:prstGeom prst="rect">
            <a:avLst/>
          </a:prstGeom>
          <a:gradFill rotWithShape="1">
            <a:gsLst>
              <a:gs pos="0">
                <a:schemeClr val="accent2"/>
              </a:gs>
              <a:gs pos="50000">
                <a:srgbClr val="000000"/>
              </a:gs>
              <a:gs pos="100000">
                <a:schemeClr val="accent2"/>
              </a:gs>
            </a:gsLst>
            <a:lin ang="2700000" scaled="1"/>
          </a:gradFill>
          <a:ln>
            <a:noFill/>
          </a:ln>
          <a:effectLst/>
          <a:extLs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latin typeface="Trebuchet MS" pitchFamily="34" charset="0"/>
              </a:rPr>
              <a:t>THE CHURCH’S TASK</a:t>
            </a:r>
          </a:p>
        </p:txBody>
      </p:sp>
      <p:sp>
        <p:nvSpPr>
          <p:cNvPr id="13323" name="Freeform 11"/>
          <p:cNvSpPr>
            <a:spLocks/>
          </p:cNvSpPr>
          <p:nvPr/>
        </p:nvSpPr>
        <p:spPr bwMode="auto">
          <a:xfrm>
            <a:off x="4191000" y="4419600"/>
            <a:ext cx="2971800" cy="304800"/>
          </a:xfrm>
          <a:custGeom>
            <a:avLst/>
            <a:gdLst>
              <a:gd name="T0" fmla="*/ 1872 w 1872"/>
              <a:gd name="T1" fmla="*/ 192 h 192"/>
              <a:gd name="T2" fmla="*/ 1872 w 1872"/>
              <a:gd name="T3" fmla="*/ 0 h 192"/>
              <a:gd name="T4" fmla="*/ 288 w 1872"/>
              <a:gd name="T5" fmla="*/ 0 h 192"/>
              <a:gd name="T6" fmla="*/ 0 w 1872"/>
              <a:gd name="T7" fmla="*/ 96 h 192"/>
            </a:gdLst>
            <a:ahLst/>
            <a:cxnLst>
              <a:cxn ang="0">
                <a:pos x="T0" y="T1"/>
              </a:cxn>
              <a:cxn ang="0">
                <a:pos x="T2" y="T3"/>
              </a:cxn>
              <a:cxn ang="0">
                <a:pos x="T4" y="T5"/>
              </a:cxn>
              <a:cxn ang="0">
                <a:pos x="T6" y="T7"/>
              </a:cxn>
            </a:cxnLst>
            <a:rect l="0" t="0" r="r" b="b"/>
            <a:pathLst>
              <a:path w="1872" h="192">
                <a:moveTo>
                  <a:pt x="1872" y="192"/>
                </a:moveTo>
                <a:lnTo>
                  <a:pt x="1872" y="0"/>
                </a:lnTo>
                <a:lnTo>
                  <a:pt x="288" y="0"/>
                </a:lnTo>
                <a:lnTo>
                  <a:pt x="0" y="96"/>
                </a:lnTo>
              </a:path>
            </a:pathLst>
          </a:custGeom>
          <a:noFill/>
          <a:ln w="57150" cap="flat" cmpd="sng">
            <a:solidFill>
              <a:schemeClr val="accent2"/>
            </a:solidFill>
            <a:prstDash val="solid"/>
            <a:round/>
            <a:headEnd type="none" w="med" len="med"/>
            <a:tailEnd type="triangle" w="med"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4" name="Freeform 12"/>
          <p:cNvSpPr>
            <a:spLocks/>
          </p:cNvSpPr>
          <p:nvPr/>
        </p:nvSpPr>
        <p:spPr bwMode="auto">
          <a:xfrm>
            <a:off x="3200400" y="6400800"/>
            <a:ext cx="2514600" cy="152400"/>
          </a:xfrm>
          <a:custGeom>
            <a:avLst/>
            <a:gdLst>
              <a:gd name="T0" fmla="*/ 1584 w 1584"/>
              <a:gd name="T1" fmla="*/ 96 h 96"/>
              <a:gd name="T2" fmla="*/ 528 w 1584"/>
              <a:gd name="T3" fmla="*/ 96 h 96"/>
              <a:gd name="T4" fmla="*/ 0 w 1584"/>
              <a:gd name="T5" fmla="*/ 0 h 96"/>
            </a:gdLst>
            <a:ahLst/>
            <a:cxnLst>
              <a:cxn ang="0">
                <a:pos x="T0" y="T1"/>
              </a:cxn>
              <a:cxn ang="0">
                <a:pos x="T2" y="T3"/>
              </a:cxn>
              <a:cxn ang="0">
                <a:pos x="T4" y="T5"/>
              </a:cxn>
            </a:cxnLst>
            <a:rect l="0" t="0" r="r" b="b"/>
            <a:pathLst>
              <a:path w="1584" h="96">
                <a:moveTo>
                  <a:pt x="1584" y="96"/>
                </a:moveTo>
                <a:lnTo>
                  <a:pt x="528" y="96"/>
                </a:lnTo>
                <a:lnTo>
                  <a:pt x="0" y="0"/>
                </a:lnTo>
              </a:path>
            </a:pathLst>
          </a:custGeom>
          <a:noFill/>
          <a:ln w="57150" cap="flat" cmpd="sng">
            <a:solidFill>
              <a:schemeClr val="accent2"/>
            </a:solidFill>
            <a:prstDash val="solid"/>
            <a:round/>
            <a:headEnd type="none" w="med" len="med"/>
            <a:tailEnd type="triangle" w="med"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3317"/>
                                        </p:tgtEl>
                                        <p:attrNameLst>
                                          <p:attrName>style.visibility</p:attrName>
                                        </p:attrNameLst>
                                      </p:cBhvr>
                                      <p:to>
                                        <p:strVal val="visible"/>
                                      </p:to>
                                    </p:set>
                                    <p:anim calcmode="lin" valueType="num">
                                      <p:cBhvr>
                                        <p:cTn id="7" dur="500" fill="hold"/>
                                        <p:tgtEl>
                                          <p:spTgt spid="13317"/>
                                        </p:tgtEl>
                                        <p:attrNameLst>
                                          <p:attrName>ppt_w</p:attrName>
                                        </p:attrNameLst>
                                      </p:cBhvr>
                                      <p:tavLst>
                                        <p:tav tm="0">
                                          <p:val>
                                            <p:fltVal val="0"/>
                                          </p:val>
                                        </p:tav>
                                        <p:tav tm="100000">
                                          <p:val>
                                            <p:strVal val="#ppt_w"/>
                                          </p:val>
                                        </p:tav>
                                      </p:tavLst>
                                    </p:anim>
                                    <p:anim calcmode="lin" valueType="num">
                                      <p:cBhvr>
                                        <p:cTn id="8" dur="500" fill="hold"/>
                                        <p:tgtEl>
                                          <p:spTgt spid="13317"/>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13322"/>
                                        </p:tgtEl>
                                        <p:attrNameLst>
                                          <p:attrName>style.visibility</p:attrName>
                                        </p:attrNameLst>
                                      </p:cBhvr>
                                      <p:to>
                                        <p:strVal val="visible"/>
                                      </p:to>
                                    </p:set>
                                    <p:anim calcmode="lin" valueType="num">
                                      <p:cBhvr>
                                        <p:cTn id="11" dur="500" fill="hold"/>
                                        <p:tgtEl>
                                          <p:spTgt spid="13322"/>
                                        </p:tgtEl>
                                        <p:attrNameLst>
                                          <p:attrName>ppt_w</p:attrName>
                                        </p:attrNameLst>
                                      </p:cBhvr>
                                      <p:tavLst>
                                        <p:tav tm="0">
                                          <p:val>
                                            <p:fltVal val="0"/>
                                          </p:val>
                                        </p:tav>
                                        <p:tav tm="100000">
                                          <p:val>
                                            <p:strVal val="#ppt_w"/>
                                          </p:val>
                                        </p:tav>
                                      </p:tavLst>
                                    </p:anim>
                                    <p:anim calcmode="lin" valueType="num">
                                      <p:cBhvr>
                                        <p:cTn id="12" dur="500" fill="hold"/>
                                        <p:tgtEl>
                                          <p:spTgt spid="13322"/>
                                        </p:tgtEl>
                                        <p:attrNameLst>
                                          <p:attrName>ppt_h</p:attrName>
                                        </p:attrNameLst>
                                      </p:cBhvr>
                                      <p:tavLst>
                                        <p:tav tm="0">
                                          <p:val>
                                            <p:fltVal val="0"/>
                                          </p:val>
                                        </p:tav>
                                        <p:tav tm="100000">
                                          <p:val>
                                            <p:strVal val="#ppt_h"/>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3" presetClass="entr" presetSubtype="16" fill="hold" grpId="0" nodeType="clickEffect">
                                  <p:stCondLst>
                                    <p:cond delay="0"/>
                                  </p:stCondLst>
                                  <p:childTnLst>
                                    <p:set>
                                      <p:cBhvr>
                                        <p:cTn id="16" dur="1" fill="hold">
                                          <p:stCondLst>
                                            <p:cond delay="0"/>
                                          </p:stCondLst>
                                        </p:cTn>
                                        <p:tgtEl>
                                          <p:spTgt spid="13318"/>
                                        </p:tgtEl>
                                        <p:attrNameLst>
                                          <p:attrName>style.visibility</p:attrName>
                                        </p:attrNameLst>
                                      </p:cBhvr>
                                      <p:to>
                                        <p:strVal val="visible"/>
                                      </p:to>
                                    </p:set>
                                    <p:anim calcmode="lin" valueType="num">
                                      <p:cBhvr>
                                        <p:cTn id="17" dur="500" fill="hold"/>
                                        <p:tgtEl>
                                          <p:spTgt spid="13318"/>
                                        </p:tgtEl>
                                        <p:attrNameLst>
                                          <p:attrName>ppt_w</p:attrName>
                                        </p:attrNameLst>
                                      </p:cBhvr>
                                      <p:tavLst>
                                        <p:tav tm="0">
                                          <p:val>
                                            <p:fltVal val="0"/>
                                          </p:val>
                                        </p:tav>
                                        <p:tav tm="100000">
                                          <p:val>
                                            <p:strVal val="#ppt_w"/>
                                          </p:val>
                                        </p:tav>
                                      </p:tavLst>
                                    </p:anim>
                                    <p:anim calcmode="lin" valueType="num">
                                      <p:cBhvr>
                                        <p:cTn id="18" dur="500" fill="hold"/>
                                        <p:tgtEl>
                                          <p:spTgt spid="13318"/>
                                        </p:tgtEl>
                                        <p:attrNameLst>
                                          <p:attrName>ppt_h</p:attrName>
                                        </p:attrNameLst>
                                      </p:cBhvr>
                                      <p:tavLst>
                                        <p:tav tm="0">
                                          <p:val>
                                            <p:fltVal val="0"/>
                                          </p:val>
                                        </p:tav>
                                        <p:tav tm="100000">
                                          <p:val>
                                            <p:strVal val="#ppt_h"/>
                                          </p:val>
                                        </p:tav>
                                      </p:tavLst>
                                    </p:anim>
                                  </p:childTnLst>
                                </p:cTn>
                              </p:par>
                            </p:childTnLst>
                          </p:cTn>
                        </p:par>
                        <p:par>
                          <p:cTn id="19" fill="hold" nodeType="afterGroup">
                            <p:stCondLst>
                              <p:cond delay="500"/>
                            </p:stCondLst>
                            <p:childTnLst>
                              <p:par>
                                <p:cTn id="20" presetID="18" presetClass="entr" presetSubtype="12" fill="hold" grpId="0" nodeType="afterEffect">
                                  <p:stCondLst>
                                    <p:cond delay="0"/>
                                  </p:stCondLst>
                                  <p:childTnLst>
                                    <p:set>
                                      <p:cBhvr>
                                        <p:cTn id="21" dur="1" fill="hold">
                                          <p:stCondLst>
                                            <p:cond delay="0"/>
                                          </p:stCondLst>
                                        </p:cTn>
                                        <p:tgtEl>
                                          <p:spTgt spid="13323"/>
                                        </p:tgtEl>
                                        <p:attrNameLst>
                                          <p:attrName>style.visibility</p:attrName>
                                        </p:attrNameLst>
                                      </p:cBhvr>
                                      <p:to>
                                        <p:strVal val="visible"/>
                                      </p:to>
                                    </p:set>
                                    <p:animEffect transition="in" filter="strips(downLeft)">
                                      <p:cBhvr>
                                        <p:cTn id="22" dur="500"/>
                                        <p:tgtEl>
                                          <p:spTgt spid="1332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13321"/>
                                        </p:tgtEl>
                                        <p:attrNameLst>
                                          <p:attrName>style.visibility</p:attrName>
                                        </p:attrNameLst>
                                      </p:cBhvr>
                                      <p:to>
                                        <p:strVal val="visible"/>
                                      </p:to>
                                    </p:set>
                                    <p:anim calcmode="lin" valueType="num">
                                      <p:cBhvr>
                                        <p:cTn id="27" dur="500" fill="hold"/>
                                        <p:tgtEl>
                                          <p:spTgt spid="13321"/>
                                        </p:tgtEl>
                                        <p:attrNameLst>
                                          <p:attrName>ppt_w</p:attrName>
                                        </p:attrNameLst>
                                      </p:cBhvr>
                                      <p:tavLst>
                                        <p:tav tm="0">
                                          <p:val>
                                            <p:fltVal val="0"/>
                                          </p:val>
                                        </p:tav>
                                        <p:tav tm="100000">
                                          <p:val>
                                            <p:strVal val="#ppt_w"/>
                                          </p:val>
                                        </p:tav>
                                      </p:tavLst>
                                    </p:anim>
                                    <p:anim calcmode="lin" valueType="num">
                                      <p:cBhvr>
                                        <p:cTn id="28" dur="500" fill="hold"/>
                                        <p:tgtEl>
                                          <p:spTgt spid="13321"/>
                                        </p:tgtEl>
                                        <p:attrNameLst>
                                          <p:attrName>ppt_h</p:attrName>
                                        </p:attrNameLst>
                                      </p:cBhvr>
                                      <p:tavLst>
                                        <p:tav tm="0">
                                          <p:val>
                                            <p:fltVal val="0"/>
                                          </p:val>
                                        </p:tav>
                                        <p:tav tm="100000">
                                          <p:val>
                                            <p:strVal val="#ppt_h"/>
                                          </p:val>
                                        </p:tav>
                                      </p:tavLst>
                                    </p:anim>
                                  </p:childTnLst>
                                </p:cTn>
                              </p:par>
                            </p:childTnLst>
                          </p:cTn>
                        </p:par>
                        <p:par>
                          <p:cTn id="29" fill="hold" nodeType="afterGroup">
                            <p:stCondLst>
                              <p:cond delay="500"/>
                            </p:stCondLst>
                            <p:childTnLst>
                              <p:par>
                                <p:cTn id="30" presetID="18" presetClass="entr" presetSubtype="12" fill="hold" grpId="0" nodeType="afterEffect">
                                  <p:stCondLst>
                                    <p:cond delay="0"/>
                                  </p:stCondLst>
                                  <p:childTnLst>
                                    <p:set>
                                      <p:cBhvr>
                                        <p:cTn id="31" dur="1" fill="hold">
                                          <p:stCondLst>
                                            <p:cond delay="0"/>
                                          </p:stCondLst>
                                        </p:cTn>
                                        <p:tgtEl>
                                          <p:spTgt spid="13324"/>
                                        </p:tgtEl>
                                        <p:attrNameLst>
                                          <p:attrName>style.visibility</p:attrName>
                                        </p:attrNameLst>
                                      </p:cBhvr>
                                      <p:to>
                                        <p:strVal val="visible"/>
                                      </p:to>
                                    </p:set>
                                    <p:animEffect transition="in" filter="strips(downLeft)">
                                      <p:cBhvr>
                                        <p:cTn id="32" dur="500"/>
                                        <p:tgtEl>
                                          <p:spTgt spid="133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animBg="1"/>
      <p:bldP spid="13318" grpId="0" animBg="1"/>
      <p:bldP spid="13321" grpId="0" animBg="1"/>
      <p:bldP spid="13323" grpId="0" animBg="1"/>
      <p:bldP spid="1332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0" y="76200"/>
            <a:ext cx="9144000" cy="1143000"/>
          </a:xfrm>
          <a:gradFill rotWithShape="1">
            <a:gsLst>
              <a:gs pos="0">
                <a:schemeClr val="bg1">
                  <a:alpha val="0"/>
                </a:schemeClr>
              </a:gs>
              <a:gs pos="50000">
                <a:schemeClr val="accent2"/>
              </a:gs>
              <a:gs pos="100000">
                <a:schemeClr val="bg1">
                  <a:alpha val="0"/>
                </a:schemeClr>
              </a:gs>
            </a:gsLst>
            <a:lin ang="5400000" scaled="1"/>
          </a:gradFill>
          <a:ln/>
        </p:spPr>
        <p:txBody>
          <a:bodyPr/>
          <a:lstStyle/>
          <a:p>
            <a:pPr algn="r"/>
            <a:r>
              <a:rPr lang="en-US" sz="4400" b="0" dirty="0">
                <a:solidFill>
                  <a:srgbClr val="FFFF00"/>
                </a:solidFill>
                <a:latin typeface="Bully" pitchFamily="2" charset="0"/>
              </a:rPr>
              <a:t>CORINTH’S TASK ELABORATED</a:t>
            </a:r>
            <a:r>
              <a:rPr lang="en-US" sz="5400" b="0" dirty="0">
                <a:latin typeface="Bully" pitchFamily="2" charset="0"/>
              </a:rPr>
              <a:t/>
            </a:r>
            <a:br>
              <a:rPr lang="en-US" sz="5400" b="0" dirty="0">
                <a:latin typeface="Bully" pitchFamily="2" charset="0"/>
              </a:rPr>
            </a:br>
            <a:r>
              <a:rPr lang="en-US" sz="2800" dirty="0">
                <a:latin typeface="Bully" pitchFamily="2" charset="0"/>
              </a:rPr>
              <a:t>1 CORINTHIANS 5:3-7</a:t>
            </a:r>
          </a:p>
        </p:txBody>
      </p:sp>
      <p:sp>
        <p:nvSpPr>
          <p:cNvPr id="15364" name="Text Box 4"/>
          <p:cNvSpPr txBox="1">
            <a:spLocks noChangeArrowheads="1"/>
          </p:cNvSpPr>
          <p:nvPr/>
        </p:nvSpPr>
        <p:spPr bwMode="auto">
          <a:xfrm>
            <a:off x="381000" y="1295400"/>
            <a:ext cx="8305800" cy="564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r>
              <a:rPr lang="en-US" sz="2800">
                <a:latin typeface="Trebuchet MS" pitchFamily="34" charset="0"/>
              </a:rPr>
              <a:t>3  For I indeed, as absent in body but present in spirit, have already judged (as though I were present) him who has so done this deed.</a:t>
            </a:r>
          </a:p>
          <a:p>
            <a:r>
              <a:rPr lang="en-US" sz="2800">
                <a:latin typeface="Trebuchet MS" pitchFamily="34" charset="0"/>
              </a:rPr>
              <a:t>4  In the name of our Lord Jesus Christ, when you are gathered together, along with my spirit, with the power of our Lord Jesus Christ,</a:t>
            </a:r>
          </a:p>
          <a:p>
            <a:r>
              <a:rPr lang="en-US" sz="2800">
                <a:latin typeface="Trebuchet MS" pitchFamily="34" charset="0"/>
              </a:rPr>
              <a:t>5  deliver such a one to Satan for the destruction of the flesh, that his spirit may be saved in the day of the Lord Jesus. </a:t>
            </a:r>
          </a:p>
          <a:p>
            <a:r>
              <a:rPr lang="en-US" sz="2800">
                <a:latin typeface="Trebuchet MS" pitchFamily="34" charset="0"/>
              </a:rPr>
              <a:t>6  Your glorying is not good. Do you not know that a little leaven leavens the whole lump?</a:t>
            </a:r>
          </a:p>
          <a:p>
            <a:r>
              <a:rPr lang="en-US" sz="2800">
                <a:latin typeface="Trebuchet MS" pitchFamily="34" charset="0"/>
              </a:rPr>
              <a:t>7  Therefore purge out the old leaven, that you may be a new lump,</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7411" name="Text Box 3"/>
          <p:cNvSpPr txBox="1">
            <a:spLocks noChangeArrowheads="1"/>
          </p:cNvSpPr>
          <p:nvPr/>
        </p:nvSpPr>
        <p:spPr bwMode="auto">
          <a:xfrm>
            <a:off x="381000" y="1295400"/>
            <a:ext cx="8305800" cy="564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r>
              <a:rPr lang="en-US" sz="2800">
                <a:latin typeface="Trebuchet MS" pitchFamily="34" charset="0"/>
              </a:rPr>
              <a:t>3  For I indeed, as absent in body but present in spirit, have already judged (as though I were present) him who has so done this deed.</a:t>
            </a:r>
          </a:p>
          <a:p>
            <a:r>
              <a:rPr lang="en-US" sz="2800">
                <a:latin typeface="Trebuchet MS" pitchFamily="34" charset="0"/>
              </a:rPr>
              <a:t>4  In the name of our Lord Jesus Christ, when you are gathered together, along with my spirit, with the power of our Lord Jesus Christ,</a:t>
            </a:r>
          </a:p>
          <a:p>
            <a:r>
              <a:rPr lang="en-US" sz="2800">
                <a:latin typeface="Trebuchet MS" pitchFamily="34" charset="0"/>
              </a:rPr>
              <a:t>5  deliver such a one to Satan for the destruction of the flesh, that his spirit may be saved in the day of the Lord Jesus. </a:t>
            </a:r>
          </a:p>
          <a:p>
            <a:r>
              <a:rPr lang="en-US" sz="2800">
                <a:latin typeface="Trebuchet MS" pitchFamily="34" charset="0"/>
              </a:rPr>
              <a:t>6  Your glorying is not good. Do you not know that a little leaven leavens the whole lump?</a:t>
            </a:r>
          </a:p>
          <a:p>
            <a:r>
              <a:rPr lang="en-US" sz="2800">
                <a:latin typeface="Trebuchet MS" pitchFamily="34" charset="0"/>
              </a:rPr>
              <a:t>7  Therefore purge out the old leaven, that you may be a new lump,</a:t>
            </a:r>
          </a:p>
        </p:txBody>
      </p:sp>
      <p:sp>
        <p:nvSpPr>
          <p:cNvPr id="17412" name="Text Box 4"/>
          <p:cNvSpPr txBox="1">
            <a:spLocks noChangeArrowheads="1"/>
          </p:cNvSpPr>
          <p:nvPr/>
        </p:nvSpPr>
        <p:spPr bwMode="auto">
          <a:xfrm>
            <a:off x="5248275" y="1600200"/>
            <a:ext cx="3819525" cy="1130300"/>
          </a:xfrm>
          <a:prstGeom prst="rect">
            <a:avLst/>
          </a:prstGeom>
          <a:gradFill rotWithShape="1">
            <a:gsLst>
              <a:gs pos="0">
                <a:srgbClr val="000000"/>
              </a:gs>
              <a:gs pos="50000">
                <a:schemeClr val="accent2"/>
              </a:gs>
              <a:gs pos="100000">
                <a:srgbClr val="000000"/>
              </a:gs>
            </a:gsLst>
            <a:lin ang="5400000" scaled="1"/>
          </a:gradFill>
          <a:ln w="3175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6600">
                <a:latin typeface="Trebuchet MS" pitchFamily="34" charset="0"/>
              </a:rPr>
              <a:t>THE TASK</a:t>
            </a:r>
          </a:p>
        </p:txBody>
      </p:sp>
      <p:sp>
        <p:nvSpPr>
          <p:cNvPr id="17413" name="Oval 5"/>
          <p:cNvSpPr>
            <a:spLocks noChangeArrowheads="1"/>
          </p:cNvSpPr>
          <p:nvPr/>
        </p:nvSpPr>
        <p:spPr bwMode="auto">
          <a:xfrm>
            <a:off x="685800" y="3810000"/>
            <a:ext cx="4724400" cy="609600"/>
          </a:xfrm>
          <a:prstGeom prst="ellipse">
            <a:avLst/>
          </a:prstGeom>
          <a:noFill/>
          <a:ln w="57150">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14" name="Oval 6"/>
          <p:cNvSpPr>
            <a:spLocks noChangeArrowheads="1"/>
          </p:cNvSpPr>
          <p:nvPr/>
        </p:nvSpPr>
        <p:spPr bwMode="auto">
          <a:xfrm>
            <a:off x="2438400" y="5991225"/>
            <a:ext cx="4267200" cy="609600"/>
          </a:xfrm>
          <a:prstGeom prst="ellipse">
            <a:avLst/>
          </a:prstGeom>
          <a:noFill/>
          <a:ln w="57150">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16" name="Line 8"/>
          <p:cNvSpPr>
            <a:spLocks noChangeShapeType="1"/>
          </p:cNvSpPr>
          <p:nvPr/>
        </p:nvSpPr>
        <p:spPr bwMode="auto">
          <a:xfrm>
            <a:off x="3276600" y="4419600"/>
            <a:ext cx="1295400" cy="1600200"/>
          </a:xfrm>
          <a:prstGeom prst="line">
            <a:avLst/>
          </a:prstGeom>
          <a:noFill/>
          <a:ln w="571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20" name="Rectangle 12"/>
          <p:cNvSpPr>
            <a:spLocks noGrp="1" noChangeArrowheads="1"/>
          </p:cNvSpPr>
          <p:nvPr>
            <p:ph type="title"/>
          </p:nvPr>
        </p:nvSpPr>
        <p:spPr>
          <a:xfrm>
            <a:off x="0" y="76200"/>
            <a:ext cx="9144000" cy="1143000"/>
          </a:xfrm>
          <a:gradFill rotWithShape="1">
            <a:gsLst>
              <a:gs pos="0">
                <a:schemeClr val="bg1">
                  <a:alpha val="0"/>
                </a:schemeClr>
              </a:gs>
              <a:gs pos="50000">
                <a:schemeClr val="accent2"/>
              </a:gs>
              <a:gs pos="100000">
                <a:schemeClr val="bg1">
                  <a:alpha val="0"/>
                </a:schemeClr>
              </a:gs>
            </a:gsLst>
            <a:lin ang="5400000" scaled="1"/>
          </a:gradFill>
          <a:ln/>
        </p:spPr>
        <p:txBody>
          <a:bodyPr/>
          <a:lstStyle/>
          <a:p>
            <a:pPr algn="r"/>
            <a:r>
              <a:rPr lang="en-US" sz="4400" b="0" dirty="0">
                <a:solidFill>
                  <a:srgbClr val="FFFF00"/>
                </a:solidFill>
                <a:latin typeface="Bully" pitchFamily="2" charset="0"/>
              </a:rPr>
              <a:t>CORINTH’S TASK ELABORATED</a:t>
            </a:r>
            <a:r>
              <a:rPr lang="en-US" sz="5400" b="0" dirty="0">
                <a:latin typeface="Bully" pitchFamily="2" charset="0"/>
              </a:rPr>
              <a:t/>
            </a:r>
            <a:br>
              <a:rPr lang="en-US" sz="5400" b="0" dirty="0">
                <a:latin typeface="Bully" pitchFamily="2" charset="0"/>
              </a:rPr>
            </a:br>
            <a:r>
              <a:rPr lang="en-US" sz="2800" dirty="0">
                <a:latin typeface="Bully" pitchFamily="2" charset="0"/>
              </a:rPr>
              <a:t>1 CORINTHIANS 5:3-7</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8435" name="Text Box 3"/>
          <p:cNvSpPr txBox="1">
            <a:spLocks noChangeArrowheads="1"/>
          </p:cNvSpPr>
          <p:nvPr/>
        </p:nvSpPr>
        <p:spPr bwMode="auto">
          <a:xfrm>
            <a:off x="381000" y="1295400"/>
            <a:ext cx="8305800" cy="564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r>
              <a:rPr lang="en-US" sz="2800">
                <a:latin typeface="Trebuchet MS" pitchFamily="34" charset="0"/>
              </a:rPr>
              <a:t>3  For I indeed, as absent in body but present in spirit, have already judged (as though I were present) him who has so done this deed.</a:t>
            </a:r>
          </a:p>
          <a:p>
            <a:r>
              <a:rPr lang="en-US" sz="2800">
                <a:latin typeface="Trebuchet MS" pitchFamily="34" charset="0"/>
              </a:rPr>
              <a:t>4  In the name of our Lord Jesus Christ, when you are gathered together, along with my spirit, with the power of our Lord Jesus Christ,</a:t>
            </a:r>
          </a:p>
          <a:p>
            <a:r>
              <a:rPr lang="en-US" sz="2800">
                <a:latin typeface="Trebuchet MS" pitchFamily="34" charset="0"/>
              </a:rPr>
              <a:t>5  deliver such a one to Satan for the destruction of the flesh, that his spirit may be saved in the day of the Lord Jesus. </a:t>
            </a:r>
          </a:p>
          <a:p>
            <a:r>
              <a:rPr lang="en-US" sz="2800">
                <a:latin typeface="Trebuchet MS" pitchFamily="34" charset="0"/>
              </a:rPr>
              <a:t>6  Your glorying is not good. Do you not know that a little leaven leavens the whole lump?</a:t>
            </a:r>
          </a:p>
          <a:p>
            <a:r>
              <a:rPr lang="en-US" sz="2800">
                <a:latin typeface="Trebuchet MS" pitchFamily="34" charset="0"/>
              </a:rPr>
              <a:t>7  Therefore purge out the old leaven, that you may be a new lump,</a:t>
            </a:r>
          </a:p>
        </p:txBody>
      </p:sp>
      <p:sp>
        <p:nvSpPr>
          <p:cNvPr id="18436" name="Text Box 4"/>
          <p:cNvSpPr txBox="1">
            <a:spLocks noChangeArrowheads="1"/>
          </p:cNvSpPr>
          <p:nvPr/>
        </p:nvSpPr>
        <p:spPr bwMode="auto">
          <a:xfrm>
            <a:off x="2209800" y="3962400"/>
            <a:ext cx="6103938" cy="1768475"/>
          </a:xfrm>
          <a:prstGeom prst="rect">
            <a:avLst/>
          </a:prstGeom>
          <a:gradFill rotWithShape="1">
            <a:gsLst>
              <a:gs pos="0">
                <a:srgbClr val="000000"/>
              </a:gs>
              <a:gs pos="50000">
                <a:schemeClr val="accent2"/>
              </a:gs>
              <a:gs pos="100000">
                <a:srgbClr val="000000"/>
              </a:gs>
            </a:gsLst>
            <a:lin ang="5400000" scaled="1"/>
          </a:gradFill>
          <a:ln w="3175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5400" b="1">
                <a:latin typeface="Trebuchet MS" pitchFamily="34" charset="0"/>
              </a:rPr>
              <a:t>CONGREGATIONAL</a:t>
            </a:r>
          </a:p>
          <a:p>
            <a:r>
              <a:rPr lang="en-US" sz="5400" b="1">
                <a:latin typeface="Trebuchet MS" pitchFamily="34" charset="0"/>
              </a:rPr>
              <a:t>ACTION</a:t>
            </a:r>
          </a:p>
        </p:txBody>
      </p:sp>
      <p:sp>
        <p:nvSpPr>
          <p:cNvPr id="18437" name="Oval 5"/>
          <p:cNvSpPr>
            <a:spLocks noChangeArrowheads="1"/>
          </p:cNvSpPr>
          <p:nvPr/>
        </p:nvSpPr>
        <p:spPr bwMode="auto">
          <a:xfrm>
            <a:off x="1371600" y="3048000"/>
            <a:ext cx="3276600" cy="533400"/>
          </a:xfrm>
          <a:prstGeom prst="ellipse">
            <a:avLst/>
          </a:prstGeom>
          <a:noFill/>
          <a:ln w="57150">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440" name="Rectangle 8"/>
          <p:cNvSpPr>
            <a:spLocks noGrp="1" noChangeArrowheads="1"/>
          </p:cNvSpPr>
          <p:nvPr>
            <p:ph type="title"/>
          </p:nvPr>
        </p:nvSpPr>
        <p:spPr>
          <a:xfrm>
            <a:off x="0" y="76200"/>
            <a:ext cx="9144000" cy="1143000"/>
          </a:xfrm>
          <a:gradFill rotWithShape="1">
            <a:gsLst>
              <a:gs pos="0">
                <a:schemeClr val="bg1">
                  <a:alpha val="0"/>
                </a:schemeClr>
              </a:gs>
              <a:gs pos="50000">
                <a:schemeClr val="accent2"/>
              </a:gs>
              <a:gs pos="100000">
                <a:schemeClr val="bg1">
                  <a:alpha val="0"/>
                </a:schemeClr>
              </a:gs>
            </a:gsLst>
            <a:lin ang="5400000" scaled="1"/>
          </a:gradFill>
          <a:ln/>
        </p:spPr>
        <p:txBody>
          <a:bodyPr/>
          <a:lstStyle/>
          <a:p>
            <a:pPr algn="r"/>
            <a:r>
              <a:rPr lang="en-US" sz="4400" b="0" dirty="0">
                <a:solidFill>
                  <a:srgbClr val="FFFF00"/>
                </a:solidFill>
                <a:latin typeface="Bully" pitchFamily="2" charset="0"/>
              </a:rPr>
              <a:t>CORINTH’S TASK ELABORATED</a:t>
            </a:r>
            <a:r>
              <a:rPr lang="en-US" sz="5400" b="0" dirty="0">
                <a:latin typeface="Bully" pitchFamily="2" charset="0"/>
              </a:rPr>
              <a:t/>
            </a:r>
            <a:br>
              <a:rPr lang="en-US" sz="5400" b="0" dirty="0">
                <a:latin typeface="Bully" pitchFamily="2" charset="0"/>
              </a:rPr>
            </a:br>
            <a:r>
              <a:rPr lang="en-US" sz="2800" dirty="0">
                <a:latin typeface="Bully" pitchFamily="2" charset="0"/>
              </a:rPr>
              <a:t>1 CORINTHIANS 5:3-7</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9459" name="Text Box 3"/>
          <p:cNvSpPr txBox="1">
            <a:spLocks noChangeArrowheads="1"/>
          </p:cNvSpPr>
          <p:nvPr/>
        </p:nvSpPr>
        <p:spPr bwMode="auto">
          <a:xfrm>
            <a:off x="381000" y="1295400"/>
            <a:ext cx="8305800" cy="564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r>
              <a:rPr lang="en-US" sz="2800">
                <a:latin typeface="Trebuchet MS" pitchFamily="34" charset="0"/>
              </a:rPr>
              <a:t>3  For I indeed, as absent in body but present in spirit, have already judged (as though I were present) him who has so done this deed.</a:t>
            </a:r>
          </a:p>
          <a:p>
            <a:r>
              <a:rPr lang="en-US" sz="2800">
                <a:latin typeface="Trebuchet MS" pitchFamily="34" charset="0"/>
              </a:rPr>
              <a:t>4  In the name of our Lord Jesus Christ, when you are gathered together, along with my spirit, with the power of our Lord Jesus Christ,</a:t>
            </a:r>
          </a:p>
          <a:p>
            <a:r>
              <a:rPr lang="en-US" sz="2800">
                <a:latin typeface="Trebuchet MS" pitchFamily="34" charset="0"/>
              </a:rPr>
              <a:t>5  deliver such a one to Satan for the destruction of the flesh, that his spirit may be saved in the day of the Lord Jesus. </a:t>
            </a:r>
          </a:p>
          <a:p>
            <a:r>
              <a:rPr lang="en-US" sz="2800">
                <a:latin typeface="Trebuchet MS" pitchFamily="34" charset="0"/>
              </a:rPr>
              <a:t>6  Your glorying is not good. Do you not know that a little leaven leavens the whole lump?</a:t>
            </a:r>
          </a:p>
          <a:p>
            <a:r>
              <a:rPr lang="en-US" sz="2800">
                <a:latin typeface="Trebuchet MS" pitchFamily="34" charset="0"/>
              </a:rPr>
              <a:t>7  Therefore purge out the old leaven, that you may be a new lump,</a:t>
            </a:r>
          </a:p>
        </p:txBody>
      </p:sp>
      <p:sp>
        <p:nvSpPr>
          <p:cNvPr id="19460" name="Text Box 4"/>
          <p:cNvSpPr txBox="1">
            <a:spLocks noChangeArrowheads="1"/>
          </p:cNvSpPr>
          <p:nvPr/>
        </p:nvSpPr>
        <p:spPr bwMode="auto">
          <a:xfrm>
            <a:off x="3109913" y="3962400"/>
            <a:ext cx="4303712" cy="946150"/>
          </a:xfrm>
          <a:prstGeom prst="rect">
            <a:avLst/>
          </a:prstGeom>
          <a:gradFill rotWithShape="1">
            <a:gsLst>
              <a:gs pos="0">
                <a:srgbClr val="000000"/>
              </a:gs>
              <a:gs pos="50000">
                <a:srgbClr val="FF0000"/>
              </a:gs>
              <a:gs pos="100000">
                <a:srgbClr val="000000"/>
              </a:gs>
            </a:gsLst>
            <a:lin ang="5400000" scaled="1"/>
          </a:gradFill>
          <a:ln w="3175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5400" b="1">
                <a:latin typeface="Trebuchet MS" pitchFamily="34" charset="0"/>
              </a:rPr>
              <a:t>THE DANGER</a:t>
            </a:r>
          </a:p>
        </p:txBody>
      </p:sp>
      <p:sp>
        <p:nvSpPr>
          <p:cNvPr id="19461" name="Rectangle 5"/>
          <p:cNvSpPr>
            <a:spLocks noChangeArrowheads="1"/>
          </p:cNvSpPr>
          <p:nvPr/>
        </p:nvSpPr>
        <p:spPr bwMode="auto">
          <a:xfrm>
            <a:off x="809625" y="5638800"/>
            <a:ext cx="6553200" cy="457200"/>
          </a:xfrm>
          <a:prstGeom prst="rect">
            <a:avLst/>
          </a:prstGeom>
          <a:noFill/>
          <a:ln w="5715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67" name="Rectangle 11"/>
          <p:cNvSpPr>
            <a:spLocks noGrp="1" noChangeArrowheads="1"/>
          </p:cNvSpPr>
          <p:nvPr>
            <p:ph type="title"/>
          </p:nvPr>
        </p:nvSpPr>
        <p:spPr>
          <a:xfrm>
            <a:off x="0" y="76200"/>
            <a:ext cx="9144000" cy="1143000"/>
          </a:xfrm>
          <a:gradFill rotWithShape="1">
            <a:gsLst>
              <a:gs pos="0">
                <a:schemeClr val="bg1">
                  <a:alpha val="0"/>
                </a:schemeClr>
              </a:gs>
              <a:gs pos="50000">
                <a:schemeClr val="accent2"/>
              </a:gs>
              <a:gs pos="100000">
                <a:schemeClr val="bg1">
                  <a:alpha val="0"/>
                </a:schemeClr>
              </a:gs>
            </a:gsLst>
            <a:lin ang="5400000" scaled="1"/>
          </a:gradFill>
          <a:ln/>
        </p:spPr>
        <p:txBody>
          <a:bodyPr/>
          <a:lstStyle/>
          <a:p>
            <a:pPr algn="r"/>
            <a:r>
              <a:rPr lang="en-US" sz="4400" b="0" dirty="0">
                <a:solidFill>
                  <a:srgbClr val="FFFF00"/>
                </a:solidFill>
                <a:latin typeface="Bully" pitchFamily="2" charset="0"/>
              </a:rPr>
              <a:t>CORINTH’S TASK ELABORATED</a:t>
            </a:r>
            <a:r>
              <a:rPr lang="en-US" sz="5400" b="0" dirty="0">
                <a:latin typeface="Bully" pitchFamily="2" charset="0"/>
              </a:rPr>
              <a:t/>
            </a:r>
            <a:br>
              <a:rPr lang="en-US" sz="5400" b="0" dirty="0">
                <a:latin typeface="Bully" pitchFamily="2" charset="0"/>
              </a:rPr>
            </a:br>
            <a:r>
              <a:rPr lang="en-US" sz="2800" dirty="0">
                <a:latin typeface="Bully" pitchFamily="2" charset="0"/>
              </a:rPr>
              <a:t>1 CORINTHIANS 5:3-7</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a:latin typeface="Adams Extended" pitchFamily="34" charset="0"/>
              </a:rPr>
              <a:t>Discipline</a:t>
            </a:r>
          </a:p>
        </p:txBody>
      </p:sp>
      <p:sp>
        <p:nvSpPr>
          <p:cNvPr id="20483" name="Rectangle 3"/>
          <p:cNvSpPr>
            <a:spLocks noGrp="1" noChangeArrowheads="1"/>
          </p:cNvSpPr>
          <p:nvPr>
            <p:ph type="body" idx="1"/>
          </p:nvPr>
        </p:nvSpPr>
        <p:spPr>
          <a:xfrm>
            <a:off x="685800" y="1981200"/>
            <a:ext cx="7772400" cy="4876800"/>
          </a:xfrm>
        </p:spPr>
        <p:txBody>
          <a:bodyPr/>
          <a:lstStyle/>
          <a:p>
            <a:pPr>
              <a:lnSpc>
                <a:spcPct val="90000"/>
              </a:lnSpc>
            </a:pPr>
            <a:r>
              <a:rPr lang="en-US"/>
              <a:t>keeps the church pure</a:t>
            </a:r>
          </a:p>
          <a:p>
            <a:pPr lvl="1">
              <a:lnSpc>
                <a:spcPct val="90000"/>
              </a:lnSpc>
            </a:pPr>
            <a:r>
              <a:rPr lang="en-US"/>
              <a:t>“For you were once darkness, but now you are light in the Lord. Walk as children of light” (Eph. 5:8)</a:t>
            </a:r>
          </a:p>
          <a:p>
            <a:pPr>
              <a:lnSpc>
                <a:spcPct val="90000"/>
              </a:lnSpc>
            </a:pPr>
            <a:r>
              <a:rPr lang="en-US"/>
              <a:t>is done because of concern for the soul perishing in sin</a:t>
            </a:r>
          </a:p>
          <a:p>
            <a:pPr lvl="1">
              <a:lnSpc>
                <a:spcPct val="90000"/>
              </a:lnSpc>
            </a:pPr>
            <a:r>
              <a:rPr lang="en-US"/>
              <a:t>“. . . for the destruction of the flesh, that his spirit may be saved in the day of the Lord Jesus” (1 Cor. 5:5)</a:t>
            </a:r>
          </a:p>
          <a:p>
            <a:pPr>
              <a:lnSpc>
                <a:spcPct val="90000"/>
              </a:lnSpc>
            </a:pPr>
            <a:r>
              <a:rPr lang="en-US"/>
              <a:t>is done to obey the Lord</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ctrTitle"/>
          </p:nvPr>
        </p:nvSpPr>
        <p:spPr>
          <a:xfrm>
            <a:off x="685800" y="2590800"/>
            <a:ext cx="7772400" cy="1143000"/>
          </a:xfrm>
        </p:spPr>
        <p:txBody>
          <a:bodyPr/>
          <a:lstStyle/>
          <a:p>
            <a:r>
              <a:rPr lang="en-US" sz="6600" b="0">
                <a:effectLst>
                  <a:outerShdw blurRad="38100" dist="38100" dir="2700000" algn="tl">
                    <a:srgbClr val="C0C0C0"/>
                  </a:outerShdw>
                </a:effectLst>
                <a:latin typeface="Arial Black" pitchFamily="34" charset="0"/>
              </a:rPr>
              <a:t>Our Specific Responsibilities Toward the Disorderly</a:t>
            </a:r>
          </a:p>
        </p:txBody>
      </p:sp>
    </p:spTree>
    <p:custDataLst>
      <p:tags r:id="rId1"/>
    </p:custDataLst>
  </p:cSld>
  <p:clrMapOvr>
    <a:masterClrMapping/>
  </p:clrMapOvr>
  <p:transition spd="slow">
    <p:randomBar dir="ver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bg>
      <p:bgPr>
        <a:solidFill>
          <a:srgbClr val="000000"/>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1295400" y="152400"/>
            <a:ext cx="7772400" cy="1143000"/>
          </a:xfrm>
        </p:spPr>
        <p:txBody>
          <a:bodyPr/>
          <a:lstStyle/>
          <a:p>
            <a:pPr algn="r"/>
            <a:r>
              <a:rPr lang="en-US" sz="5400" b="0">
                <a:solidFill>
                  <a:srgbClr val="FFFF00"/>
                </a:solidFill>
                <a:latin typeface="Rage Italic" pitchFamily="66" charset="0"/>
              </a:rPr>
              <a:t>“Mourn”</a:t>
            </a:r>
          </a:p>
        </p:txBody>
      </p:sp>
      <p:sp>
        <p:nvSpPr>
          <p:cNvPr id="23555" name="Rectangle 3"/>
          <p:cNvSpPr>
            <a:spLocks noGrp="1" noChangeArrowheads="1"/>
          </p:cNvSpPr>
          <p:nvPr>
            <p:ph type="body" idx="1"/>
          </p:nvPr>
        </p:nvSpPr>
        <p:spPr/>
        <p:txBody>
          <a:bodyPr/>
          <a:lstStyle/>
          <a:p>
            <a:pPr>
              <a:buFontTx/>
              <a:buNone/>
            </a:pPr>
            <a:r>
              <a:rPr lang="en-US" sz="4000" u="sng">
                <a:effectLst>
                  <a:outerShdw blurRad="38100" dist="38100" dir="2700000" algn="tl">
                    <a:srgbClr val="808080"/>
                  </a:outerShdw>
                </a:effectLst>
              </a:rPr>
              <a:t>1 CORINTHIANS 5:2</a:t>
            </a:r>
            <a:r>
              <a:rPr lang="en-US" sz="3600"/>
              <a:t/>
            </a:r>
            <a:br>
              <a:rPr lang="en-US" sz="3600"/>
            </a:br>
            <a:r>
              <a:rPr lang="en-US" sz="3600"/>
              <a:t>“And you are puffed up, and have not rather </a:t>
            </a:r>
            <a:r>
              <a:rPr lang="en-US" sz="4000" u="sng">
                <a:solidFill>
                  <a:srgbClr val="FFFF00"/>
                </a:solidFill>
              </a:rPr>
              <a:t>mourned</a:t>
            </a:r>
            <a:r>
              <a:rPr lang="en-US" sz="3600"/>
              <a:t>, that he who has done this deed might be taken away from among you.”</a:t>
            </a:r>
          </a:p>
        </p:txBody>
      </p:sp>
    </p:spTree>
    <p:custDataLst>
      <p:tags r:id="rId1"/>
    </p:custDataLst>
  </p:cSld>
  <p:clrMapOvr>
    <a:masterClrMapping/>
  </p:clrMapOvr>
  <p:transition spd="slow">
    <p:cove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extLst>
              <a:ext uri="{BEBA8EAE-BF5A-486C-A8C5-ECC9F3942E4B}">
                <a14:imgProps xmlns:a14="http://schemas.microsoft.com/office/drawing/2010/main">
                  <a14:imgLayer r:embed="rId3">
                    <a14:imgEffect>
                      <a14:artisticBlur/>
                    </a14:imgEffect>
                    <a14:imgEffect>
                      <a14:brightnessContrast bright="-2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a:latin typeface="Adams Extended" pitchFamily="34" charset="0"/>
              </a:rPr>
              <a:t>FACTS</a:t>
            </a:r>
          </a:p>
        </p:txBody>
      </p:sp>
      <p:sp>
        <p:nvSpPr>
          <p:cNvPr id="4099" name="Rectangle 3"/>
          <p:cNvSpPr>
            <a:spLocks noGrp="1" noChangeArrowheads="1"/>
          </p:cNvSpPr>
          <p:nvPr>
            <p:ph type="body" idx="1"/>
          </p:nvPr>
        </p:nvSpPr>
        <p:spPr/>
        <p:txBody>
          <a:bodyPr/>
          <a:lstStyle/>
          <a:p>
            <a:pPr>
              <a:lnSpc>
                <a:spcPct val="90000"/>
              </a:lnSpc>
            </a:pPr>
            <a:r>
              <a:rPr lang="en-US"/>
              <a:t>brethren can fall from grace and begin living worldly lives</a:t>
            </a:r>
          </a:p>
          <a:p>
            <a:pPr>
              <a:lnSpc>
                <a:spcPct val="90000"/>
              </a:lnSpc>
            </a:pPr>
            <a:r>
              <a:rPr lang="en-US"/>
              <a:t>brethren are to look out for those who may be slipping</a:t>
            </a:r>
          </a:p>
          <a:p>
            <a:pPr>
              <a:lnSpc>
                <a:spcPct val="90000"/>
              </a:lnSpc>
            </a:pPr>
            <a:r>
              <a:rPr lang="en-US"/>
              <a:t>we are commanded to walk according to apostolic tradition</a:t>
            </a:r>
          </a:p>
          <a:p>
            <a:pPr>
              <a:lnSpc>
                <a:spcPct val="90000"/>
              </a:lnSpc>
            </a:pPr>
            <a:r>
              <a:rPr lang="en-US"/>
              <a:t>we must withdraw from the disorderly</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bg>
      <p:bgPr>
        <a:solidFill>
          <a:srgbClr val="000000"/>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371600" y="76200"/>
            <a:ext cx="7772400" cy="1143000"/>
          </a:xfrm>
        </p:spPr>
        <p:txBody>
          <a:bodyPr/>
          <a:lstStyle/>
          <a:p>
            <a:pPr algn="r"/>
            <a:r>
              <a:rPr lang="en-US" b="0">
                <a:solidFill>
                  <a:srgbClr val="FFFF00"/>
                </a:solidFill>
                <a:latin typeface="Rage Italic" pitchFamily="66" charset="0"/>
              </a:rPr>
              <a:t>Socially Ostracize</a:t>
            </a:r>
          </a:p>
        </p:txBody>
      </p:sp>
      <p:sp>
        <p:nvSpPr>
          <p:cNvPr id="24579" name="Rectangle 3"/>
          <p:cNvSpPr>
            <a:spLocks noGrp="1" noChangeArrowheads="1"/>
          </p:cNvSpPr>
          <p:nvPr>
            <p:ph type="body" idx="1"/>
          </p:nvPr>
        </p:nvSpPr>
        <p:spPr>
          <a:xfrm>
            <a:off x="304800" y="1219200"/>
            <a:ext cx="8839200" cy="5638800"/>
          </a:xfrm>
        </p:spPr>
        <p:txBody>
          <a:bodyPr/>
          <a:lstStyle/>
          <a:p>
            <a:pPr>
              <a:lnSpc>
                <a:spcPct val="90000"/>
              </a:lnSpc>
              <a:buFontTx/>
              <a:buNone/>
            </a:pPr>
            <a:r>
              <a:rPr lang="en-US" sz="3600" u="sng">
                <a:effectLst>
                  <a:outerShdw blurRad="38100" dist="38100" dir="2700000" algn="tl">
                    <a:srgbClr val="808080"/>
                  </a:outerShdw>
                </a:effectLst>
              </a:rPr>
              <a:t>1 CORINTHIANS 5:</a:t>
            </a:r>
            <a:br>
              <a:rPr lang="en-US" sz="3600" u="sng">
                <a:effectLst>
                  <a:outerShdw blurRad="38100" dist="38100" dir="2700000" algn="tl">
                    <a:srgbClr val="808080"/>
                  </a:outerShdw>
                </a:effectLst>
              </a:rPr>
            </a:br>
            <a:r>
              <a:rPr lang="en-US" sz="2800"/>
              <a:t>9    I wrote to you in my epistle not to keep 	company with sexually immoral people.</a:t>
            </a:r>
            <a:br>
              <a:rPr lang="en-US" sz="2800"/>
            </a:br>
            <a:r>
              <a:rPr lang="en-US" sz="2800"/>
              <a:t>10  Yet I certainly did not mean with the sexually 	immoral people of this world, or with the 	covetous, or extortioners, or idolaters, since 	then you would need to go out of the world.</a:t>
            </a:r>
            <a:br>
              <a:rPr lang="en-US" sz="2800"/>
            </a:br>
            <a:r>
              <a:rPr lang="en-US" sz="2800"/>
              <a:t>11  But now I have written to you not to keep 	company with anyone named a brother, who 	is sexually immoral, or covetous, or an 	idolater, or a reviler, or a drunkard, or an 	extortioner—not even to eat with such a 	person.</a:t>
            </a:r>
          </a:p>
        </p:txBody>
      </p:sp>
      <p:sp>
        <p:nvSpPr>
          <p:cNvPr id="24580" name="Line 4"/>
          <p:cNvSpPr>
            <a:spLocks noChangeShapeType="1"/>
          </p:cNvSpPr>
          <p:nvPr/>
        </p:nvSpPr>
        <p:spPr bwMode="auto">
          <a:xfrm>
            <a:off x="6400800" y="4419600"/>
            <a:ext cx="1905000" cy="0"/>
          </a:xfrm>
          <a:prstGeom prst="line">
            <a:avLst/>
          </a:prstGeom>
          <a:noFill/>
          <a:ln w="57150">
            <a:solidFill>
              <a:srgbClr val="FFFF00"/>
            </a:solidFill>
            <a:round/>
            <a:headEn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581" name="Line 5"/>
          <p:cNvSpPr>
            <a:spLocks noChangeShapeType="1"/>
          </p:cNvSpPr>
          <p:nvPr/>
        </p:nvSpPr>
        <p:spPr bwMode="auto">
          <a:xfrm>
            <a:off x="1295400" y="4800600"/>
            <a:ext cx="6629400" cy="0"/>
          </a:xfrm>
          <a:prstGeom prst="line">
            <a:avLst/>
          </a:prstGeom>
          <a:noFill/>
          <a:ln w="57150">
            <a:solidFill>
              <a:srgbClr val="FFFF00"/>
            </a:solidFill>
            <a:round/>
            <a:headEn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582" name="Line 6"/>
          <p:cNvSpPr>
            <a:spLocks noChangeShapeType="1"/>
          </p:cNvSpPr>
          <p:nvPr/>
        </p:nvSpPr>
        <p:spPr bwMode="auto">
          <a:xfrm>
            <a:off x="3429000" y="5943600"/>
            <a:ext cx="4724400" cy="0"/>
          </a:xfrm>
          <a:prstGeom prst="line">
            <a:avLst/>
          </a:prstGeom>
          <a:noFill/>
          <a:ln w="57150">
            <a:solidFill>
              <a:srgbClr val="FFFF00"/>
            </a:solidFill>
            <a:round/>
            <a:headEn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583" name="Line 7"/>
          <p:cNvSpPr>
            <a:spLocks noChangeShapeType="1"/>
          </p:cNvSpPr>
          <p:nvPr/>
        </p:nvSpPr>
        <p:spPr bwMode="auto">
          <a:xfrm>
            <a:off x="1295400" y="6400800"/>
            <a:ext cx="1295400" cy="0"/>
          </a:xfrm>
          <a:prstGeom prst="line">
            <a:avLst/>
          </a:prstGeom>
          <a:noFill/>
          <a:ln w="57150">
            <a:solidFill>
              <a:srgbClr val="FFFF00"/>
            </a:solidFill>
            <a:round/>
            <a:headEn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32" fill="hold" grpId="0" nodeType="withEffect">
                                  <p:stCondLst>
                                    <p:cond delay="0"/>
                                  </p:stCondLst>
                                  <p:childTnLst>
                                    <p:set>
                                      <p:cBhvr>
                                        <p:cTn id="6" dur="1" fill="hold">
                                          <p:stCondLst>
                                            <p:cond delay="0"/>
                                          </p:stCondLst>
                                        </p:cTn>
                                        <p:tgtEl>
                                          <p:spTgt spid="24583"/>
                                        </p:tgtEl>
                                        <p:attrNameLst>
                                          <p:attrName>style.visibility</p:attrName>
                                        </p:attrNameLst>
                                      </p:cBhvr>
                                      <p:to>
                                        <p:strVal val="visible"/>
                                      </p:to>
                                    </p:set>
                                    <p:anim calcmode="lin" valueType="num">
                                      <p:cBhvr>
                                        <p:cTn id="7" dur="500" fill="hold"/>
                                        <p:tgtEl>
                                          <p:spTgt spid="24583"/>
                                        </p:tgtEl>
                                        <p:attrNameLst>
                                          <p:attrName>ppt_w</p:attrName>
                                        </p:attrNameLst>
                                      </p:cBhvr>
                                      <p:tavLst>
                                        <p:tav tm="0">
                                          <p:val>
                                            <p:strVal val="4*#ppt_w"/>
                                          </p:val>
                                        </p:tav>
                                        <p:tav tm="100000">
                                          <p:val>
                                            <p:strVal val="#ppt_w"/>
                                          </p:val>
                                        </p:tav>
                                      </p:tavLst>
                                    </p:anim>
                                    <p:anim calcmode="lin" valueType="num">
                                      <p:cBhvr>
                                        <p:cTn id="8" dur="500" fill="hold"/>
                                        <p:tgtEl>
                                          <p:spTgt spid="24583"/>
                                        </p:tgtEl>
                                        <p:attrNameLst>
                                          <p:attrName>ppt_h</p:attrName>
                                        </p:attrNameLst>
                                      </p:cBhvr>
                                      <p:tavLst>
                                        <p:tav tm="0">
                                          <p:val>
                                            <p:strVal val="4*#ppt_h"/>
                                          </p:val>
                                        </p:tav>
                                        <p:tav tm="100000">
                                          <p:val>
                                            <p:strVal val="#ppt_h"/>
                                          </p:val>
                                        </p:tav>
                                      </p:tavLst>
                                    </p:anim>
                                  </p:childTnLst>
                                </p:cTn>
                              </p:par>
                              <p:par>
                                <p:cTn id="9" presetID="23" presetClass="entr" presetSubtype="32" fill="hold" grpId="0" nodeType="withEffect">
                                  <p:stCondLst>
                                    <p:cond delay="0"/>
                                  </p:stCondLst>
                                  <p:childTnLst>
                                    <p:set>
                                      <p:cBhvr>
                                        <p:cTn id="10" dur="1" fill="hold">
                                          <p:stCondLst>
                                            <p:cond delay="0"/>
                                          </p:stCondLst>
                                        </p:cTn>
                                        <p:tgtEl>
                                          <p:spTgt spid="24582"/>
                                        </p:tgtEl>
                                        <p:attrNameLst>
                                          <p:attrName>style.visibility</p:attrName>
                                        </p:attrNameLst>
                                      </p:cBhvr>
                                      <p:to>
                                        <p:strVal val="visible"/>
                                      </p:to>
                                    </p:set>
                                    <p:anim calcmode="lin" valueType="num">
                                      <p:cBhvr>
                                        <p:cTn id="11" dur="500" fill="hold"/>
                                        <p:tgtEl>
                                          <p:spTgt spid="24582"/>
                                        </p:tgtEl>
                                        <p:attrNameLst>
                                          <p:attrName>ppt_w</p:attrName>
                                        </p:attrNameLst>
                                      </p:cBhvr>
                                      <p:tavLst>
                                        <p:tav tm="0">
                                          <p:val>
                                            <p:strVal val="4*#ppt_w"/>
                                          </p:val>
                                        </p:tav>
                                        <p:tav tm="100000">
                                          <p:val>
                                            <p:strVal val="#ppt_w"/>
                                          </p:val>
                                        </p:tav>
                                      </p:tavLst>
                                    </p:anim>
                                    <p:anim calcmode="lin" valueType="num">
                                      <p:cBhvr>
                                        <p:cTn id="12" dur="500" fill="hold"/>
                                        <p:tgtEl>
                                          <p:spTgt spid="24582"/>
                                        </p:tgtEl>
                                        <p:attrNameLst>
                                          <p:attrName>ppt_h</p:attrName>
                                        </p:attrNameLst>
                                      </p:cBhvr>
                                      <p:tavLst>
                                        <p:tav tm="0">
                                          <p:val>
                                            <p:strVal val="4*#ppt_h"/>
                                          </p:val>
                                        </p:tav>
                                        <p:tav tm="100000">
                                          <p:val>
                                            <p:strVal val="#ppt_h"/>
                                          </p:val>
                                        </p:tav>
                                      </p:tavLst>
                                    </p:anim>
                                  </p:childTnLst>
                                </p:cTn>
                              </p:par>
                              <p:par>
                                <p:cTn id="13" presetID="23" presetClass="entr" presetSubtype="32" fill="hold" grpId="0" nodeType="withEffect">
                                  <p:stCondLst>
                                    <p:cond delay="0"/>
                                  </p:stCondLst>
                                  <p:childTnLst>
                                    <p:set>
                                      <p:cBhvr>
                                        <p:cTn id="14" dur="1" fill="hold">
                                          <p:stCondLst>
                                            <p:cond delay="0"/>
                                          </p:stCondLst>
                                        </p:cTn>
                                        <p:tgtEl>
                                          <p:spTgt spid="24581"/>
                                        </p:tgtEl>
                                        <p:attrNameLst>
                                          <p:attrName>style.visibility</p:attrName>
                                        </p:attrNameLst>
                                      </p:cBhvr>
                                      <p:to>
                                        <p:strVal val="visible"/>
                                      </p:to>
                                    </p:set>
                                    <p:anim calcmode="lin" valueType="num">
                                      <p:cBhvr>
                                        <p:cTn id="15" dur="500" fill="hold"/>
                                        <p:tgtEl>
                                          <p:spTgt spid="24581"/>
                                        </p:tgtEl>
                                        <p:attrNameLst>
                                          <p:attrName>ppt_w</p:attrName>
                                        </p:attrNameLst>
                                      </p:cBhvr>
                                      <p:tavLst>
                                        <p:tav tm="0">
                                          <p:val>
                                            <p:strVal val="4*#ppt_w"/>
                                          </p:val>
                                        </p:tav>
                                        <p:tav tm="100000">
                                          <p:val>
                                            <p:strVal val="#ppt_w"/>
                                          </p:val>
                                        </p:tav>
                                      </p:tavLst>
                                    </p:anim>
                                    <p:anim calcmode="lin" valueType="num">
                                      <p:cBhvr>
                                        <p:cTn id="16" dur="500" fill="hold"/>
                                        <p:tgtEl>
                                          <p:spTgt spid="24581"/>
                                        </p:tgtEl>
                                        <p:attrNameLst>
                                          <p:attrName>ppt_h</p:attrName>
                                        </p:attrNameLst>
                                      </p:cBhvr>
                                      <p:tavLst>
                                        <p:tav tm="0">
                                          <p:val>
                                            <p:strVal val="4*#ppt_h"/>
                                          </p:val>
                                        </p:tav>
                                        <p:tav tm="100000">
                                          <p:val>
                                            <p:strVal val="#ppt_h"/>
                                          </p:val>
                                        </p:tav>
                                      </p:tavLst>
                                    </p:anim>
                                  </p:childTnLst>
                                </p:cTn>
                              </p:par>
                              <p:par>
                                <p:cTn id="17" presetID="23" presetClass="entr" presetSubtype="32" fill="hold" grpId="0" nodeType="withEffect">
                                  <p:stCondLst>
                                    <p:cond delay="0"/>
                                  </p:stCondLst>
                                  <p:childTnLst>
                                    <p:set>
                                      <p:cBhvr>
                                        <p:cTn id="18" dur="1" fill="hold">
                                          <p:stCondLst>
                                            <p:cond delay="0"/>
                                          </p:stCondLst>
                                        </p:cTn>
                                        <p:tgtEl>
                                          <p:spTgt spid="24580"/>
                                        </p:tgtEl>
                                        <p:attrNameLst>
                                          <p:attrName>style.visibility</p:attrName>
                                        </p:attrNameLst>
                                      </p:cBhvr>
                                      <p:to>
                                        <p:strVal val="visible"/>
                                      </p:to>
                                    </p:set>
                                    <p:anim calcmode="lin" valueType="num">
                                      <p:cBhvr>
                                        <p:cTn id="19" dur="500" fill="hold"/>
                                        <p:tgtEl>
                                          <p:spTgt spid="24580"/>
                                        </p:tgtEl>
                                        <p:attrNameLst>
                                          <p:attrName>ppt_w</p:attrName>
                                        </p:attrNameLst>
                                      </p:cBhvr>
                                      <p:tavLst>
                                        <p:tav tm="0">
                                          <p:val>
                                            <p:strVal val="4*#ppt_w"/>
                                          </p:val>
                                        </p:tav>
                                        <p:tav tm="100000">
                                          <p:val>
                                            <p:strVal val="#ppt_w"/>
                                          </p:val>
                                        </p:tav>
                                      </p:tavLst>
                                    </p:anim>
                                    <p:anim calcmode="lin" valueType="num">
                                      <p:cBhvr>
                                        <p:cTn id="20" dur="500" fill="hold"/>
                                        <p:tgtEl>
                                          <p:spTgt spid="24580"/>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0" grpId="0" animBg="1"/>
      <p:bldP spid="24581" grpId="0" animBg="1"/>
      <p:bldP spid="24582" grpId="0" animBg="1"/>
      <p:bldP spid="24583"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bg>
      <p:bgPr>
        <a:solidFill>
          <a:srgbClr val="000000"/>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1295400" y="152400"/>
            <a:ext cx="7772400" cy="1143000"/>
          </a:xfrm>
        </p:spPr>
        <p:txBody>
          <a:bodyPr/>
          <a:lstStyle/>
          <a:p>
            <a:pPr algn="r"/>
            <a:r>
              <a:rPr lang="en-US" sz="4400" b="0">
                <a:solidFill>
                  <a:srgbClr val="FFFF00"/>
                </a:solidFill>
                <a:latin typeface="Rage Italic" pitchFamily="66" charset="0"/>
              </a:rPr>
              <a:t>Do Not Regard Such As An Enemy</a:t>
            </a:r>
          </a:p>
        </p:txBody>
      </p:sp>
      <p:sp>
        <p:nvSpPr>
          <p:cNvPr id="25603" name="Rectangle 3"/>
          <p:cNvSpPr>
            <a:spLocks noGrp="1" noChangeArrowheads="1"/>
          </p:cNvSpPr>
          <p:nvPr>
            <p:ph type="body" idx="1"/>
          </p:nvPr>
        </p:nvSpPr>
        <p:spPr>
          <a:xfrm>
            <a:off x="685800" y="1981200"/>
            <a:ext cx="7772400" cy="4495800"/>
          </a:xfrm>
        </p:spPr>
        <p:txBody>
          <a:bodyPr/>
          <a:lstStyle/>
          <a:p>
            <a:pPr marL="609600" indent="-609600">
              <a:buFontTx/>
              <a:buNone/>
            </a:pPr>
            <a:r>
              <a:rPr lang="en-US" sz="4000" u="sng">
                <a:effectLst>
                  <a:outerShdw blurRad="38100" dist="38100" dir="2700000" algn="tl">
                    <a:srgbClr val="808080"/>
                  </a:outerShdw>
                </a:effectLst>
              </a:rPr>
              <a:t>2 THESSALONIANS 3</a:t>
            </a:r>
          </a:p>
          <a:p>
            <a:pPr marL="609600" indent="-609600">
              <a:buFontTx/>
              <a:buNone/>
            </a:pPr>
            <a:r>
              <a:rPr lang="en-US"/>
              <a:t>14  And if anyone does not obey our word in this epistle, note that person and do not keep company with him, that he may be ashamed.</a:t>
            </a:r>
          </a:p>
          <a:p>
            <a:pPr marL="609600" indent="-609600">
              <a:buFontTx/>
              <a:buNone/>
            </a:pPr>
            <a:r>
              <a:rPr lang="en-US"/>
              <a:t>15  Yet do not count him as an enemy, but admonish him as a brother.</a:t>
            </a: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bg>
      <p:bgPr>
        <a:solidFill>
          <a:srgbClr val="000000"/>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1295400" y="152400"/>
            <a:ext cx="7772400" cy="1143000"/>
          </a:xfrm>
        </p:spPr>
        <p:txBody>
          <a:bodyPr/>
          <a:lstStyle/>
          <a:p>
            <a:pPr algn="r"/>
            <a:r>
              <a:rPr lang="en-US" b="0">
                <a:solidFill>
                  <a:srgbClr val="FFFF00"/>
                </a:solidFill>
                <a:latin typeface="Rage Italic" pitchFamily="66" charset="0"/>
              </a:rPr>
              <a:t>Continue To Admonish</a:t>
            </a:r>
          </a:p>
        </p:txBody>
      </p:sp>
      <p:sp>
        <p:nvSpPr>
          <p:cNvPr id="26627" name="Rectangle 3"/>
          <p:cNvSpPr>
            <a:spLocks noGrp="1" noChangeArrowheads="1"/>
          </p:cNvSpPr>
          <p:nvPr>
            <p:ph type="body" idx="1"/>
          </p:nvPr>
        </p:nvSpPr>
        <p:spPr/>
        <p:txBody>
          <a:bodyPr/>
          <a:lstStyle/>
          <a:p>
            <a:pPr>
              <a:buFontTx/>
              <a:buNone/>
            </a:pPr>
            <a:r>
              <a:rPr lang="en-US"/>
              <a:t>2 THESSALONIANS 3:15:</a:t>
            </a:r>
            <a:br>
              <a:rPr lang="en-US"/>
            </a:br>
            <a:r>
              <a:rPr lang="en-US"/>
              <a:t>“Yet do not count him as an enemy, but admonish him as a brother.”</a:t>
            </a: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sz="6600" b="0">
                <a:solidFill>
                  <a:srgbClr val="000000"/>
                </a:solidFill>
                <a:effectLst>
                  <a:outerShdw blurRad="38100" dist="38100" dir="2700000" algn="tl">
                    <a:srgbClr val="C0C0C0"/>
                  </a:outerShdw>
                </a:effectLst>
                <a:latin typeface="Rage Italic" pitchFamily="66" charset="0"/>
              </a:rPr>
              <a:t>Remember</a:t>
            </a:r>
          </a:p>
        </p:txBody>
      </p:sp>
      <p:sp>
        <p:nvSpPr>
          <p:cNvPr id="27651" name="Rectangle 3"/>
          <p:cNvSpPr>
            <a:spLocks noGrp="1" noChangeArrowheads="1"/>
          </p:cNvSpPr>
          <p:nvPr>
            <p:ph type="body" idx="1"/>
          </p:nvPr>
        </p:nvSpPr>
        <p:spPr/>
        <p:txBody>
          <a:bodyPr/>
          <a:lstStyle/>
          <a:p>
            <a:r>
              <a:rPr lang="en-US" sz="2800"/>
              <a:t>NO ONE IS IMMUNE TO SIN</a:t>
            </a:r>
          </a:p>
          <a:p>
            <a:pPr lvl="1"/>
            <a:r>
              <a:rPr lang="en-US" sz="2400" b="0"/>
              <a:t>“But I discipline my body and bring it into subjection, lest, when I have preached to others, I myself should become disqualified” (1 Cor. 9:27)</a:t>
            </a:r>
          </a:p>
          <a:p>
            <a:pPr lvl="1"/>
            <a:r>
              <a:rPr lang="en-US" sz="2400" b="0"/>
              <a:t>“You have become estranged from Christ. . .you have fallen from grace” (Gal. 5:4)</a:t>
            </a:r>
          </a:p>
          <a:p>
            <a:pPr lvl="1"/>
            <a:r>
              <a:rPr lang="en-US" sz="2400" b="0"/>
              <a:t>“Beware, brethren, lest there be in any of you an evil heart of unbelief in departing from the living God” (Heb. 3:12)</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a:latin typeface="Chaucer" pitchFamily="2" charset="0"/>
              </a:rPr>
              <a:t>Reclaiming &amp; Restoring</a:t>
            </a:r>
          </a:p>
        </p:txBody>
      </p:sp>
      <p:sp>
        <p:nvSpPr>
          <p:cNvPr id="28675" name="Rectangle 3"/>
          <p:cNvSpPr>
            <a:spLocks noGrp="1" noChangeArrowheads="1"/>
          </p:cNvSpPr>
          <p:nvPr>
            <p:ph type="body" idx="1"/>
          </p:nvPr>
        </p:nvSpPr>
        <p:spPr/>
        <p:txBody>
          <a:bodyPr/>
          <a:lstStyle/>
          <a:p>
            <a:r>
              <a:rPr lang="en-US" sz="4000"/>
              <a:t>Galatians 6:1</a:t>
            </a:r>
            <a:br>
              <a:rPr lang="en-US" sz="4000"/>
            </a:br>
            <a:r>
              <a:rPr lang="en-US"/>
              <a:t>“Brethren, if a man is overtaken in any trespass, you who are spiritual restore such a one in a spirit of gentleness, considering yourself lest you also be tempted.”</a:t>
            </a:r>
          </a:p>
        </p:txBody>
      </p:sp>
      <p:grpSp>
        <p:nvGrpSpPr>
          <p:cNvPr id="28697" name="Group 25"/>
          <p:cNvGrpSpPr>
            <a:grpSpLocks/>
          </p:cNvGrpSpPr>
          <p:nvPr/>
        </p:nvGrpSpPr>
        <p:grpSpPr bwMode="auto">
          <a:xfrm>
            <a:off x="4926013" y="1658938"/>
            <a:ext cx="3930650" cy="1082675"/>
            <a:chOff x="3103" y="1045"/>
            <a:chExt cx="2476" cy="682"/>
          </a:xfrm>
        </p:grpSpPr>
        <p:sp>
          <p:nvSpPr>
            <p:cNvPr id="28676" name="Oval 4"/>
            <p:cNvSpPr>
              <a:spLocks noChangeArrowheads="1"/>
            </p:cNvSpPr>
            <p:nvPr/>
          </p:nvSpPr>
          <p:spPr bwMode="auto">
            <a:xfrm>
              <a:off x="3103" y="1045"/>
              <a:ext cx="2476" cy="459"/>
            </a:xfrm>
            <a:prstGeom prst="ellipse">
              <a:avLst/>
            </a:prstGeom>
            <a:solidFill>
              <a:srgbClr val="000000"/>
            </a:solidFill>
            <a:ln w="31750">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atin typeface="Trebuchet MS" pitchFamily="34" charset="0"/>
                </a:rPr>
                <a:t>‘caught’ (marg.)</a:t>
              </a:r>
            </a:p>
          </p:txBody>
        </p:sp>
        <p:sp>
          <p:nvSpPr>
            <p:cNvPr id="28678" name="Line 6"/>
            <p:cNvSpPr>
              <a:spLocks noChangeShapeType="1"/>
            </p:cNvSpPr>
            <p:nvPr/>
          </p:nvSpPr>
          <p:spPr bwMode="auto">
            <a:xfrm flipH="1">
              <a:off x="4030" y="1488"/>
              <a:ext cx="2" cy="239"/>
            </a:xfrm>
            <a:prstGeom prst="line">
              <a:avLst/>
            </a:prstGeom>
            <a:noFill/>
            <a:ln w="38100">
              <a:solidFill>
                <a:srgbClr val="0000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8700" name="Group 28"/>
          <p:cNvGrpSpPr>
            <a:grpSpLocks/>
          </p:cNvGrpSpPr>
          <p:nvPr/>
        </p:nvGrpSpPr>
        <p:grpSpPr bwMode="auto">
          <a:xfrm>
            <a:off x="609600" y="3886200"/>
            <a:ext cx="4513263" cy="1981200"/>
            <a:chOff x="384" y="2448"/>
            <a:chExt cx="2843" cy="1248"/>
          </a:xfrm>
        </p:grpSpPr>
        <p:sp>
          <p:nvSpPr>
            <p:cNvPr id="28681" name="Oval 9"/>
            <p:cNvSpPr>
              <a:spLocks noChangeArrowheads="1"/>
            </p:cNvSpPr>
            <p:nvPr/>
          </p:nvSpPr>
          <p:spPr bwMode="auto">
            <a:xfrm>
              <a:off x="503" y="3237"/>
              <a:ext cx="2724" cy="459"/>
            </a:xfrm>
            <a:prstGeom prst="ellipse">
              <a:avLst/>
            </a:prstGeom>
            <a:solidFill>
              <a:srgbClr val="000000"/>
            </a:solidFill>
            <a:ln w="31750">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atin typeface="Trebuchet MS" pitchFamily="34" charset="0"/>
                </a:rPr>
                <a:t>repair, strengthen</a:t>
              </a:r>
            </a:p>
          </p:txBody>
        </p:sp>
        <p:sp>
          <p:nvSpPr>
            <p:cNvPr id="28685" name="Freeform 13"/>
            <p:cNvSpPr>
              <a:spLocks/>
            </p:cNvSpPr>
            <p:nvPr/>
          </p:nvSpPr>
          <p:spPr bwMode="auto">
            <a:xfrm>
              <a:off x="384" y="2448"/>
              <a:ext cx="240" cy="1008"/>
            </a:xfrm>
            <a:custGeom>
              <a:avLst/>
              <a:gdLst>
                <a:gd name="T0" fmla="*/ 96 w 240"/>
                <a:gd name="T1" fmla="*/ 1008 h 1008"/>
                <a:gd name="T2" fmla="*/ 0 w 240"/>
                <a:gd name="T3" fmla="*/ 1008 h 1008"/>
                <a:gd name="T4" fmla="*/ 0 w 240"/>
                <a:gd name="T5" fmla="*/ 0 h 1008"/>
                <a:gd name="T6" fmla="*/ 240 w 240"/>
                <a:gd name="T7" fmla="*/ 0 h 1008"/>
              </a:gdLst>
              <a:ahLst/>
              <a:cxnLst>
                <a:cxn ang="0">
                  <a:pos x="T0" y="T1"/>
                </a:cxn>
                <a:cxn ang="0">
                  <a:pos x="T2" y="T3"/>
                </a:cxn>
                <a:cxn ang="0">
                  <a:pos x="T4" y="T5"/>
                </a:cxn>
                <a:cxn ang="0">
                  <a:pos x="T6" y="T7"/>
                </a:cxn>
              </a:cxnLst>
              <a:rect l="0" t="0" r="r" b="b"/>
              <a:pathLst>
                <a:path w="240" h="1008">
                  <a:moveTo>
                    <a:pt x="96" y="1008"/>
                  </a:moveTo>
                  <a:lnTo>
                    <a:pt x="0" y="1008"/>
                  </a:lnTo>
                  <a:lnTo>
                    <a:pt x="0" y="0"/>
                  </a:lnTo>
                  <a:lnTo>
                    <a:pt x="240" y="0"/>
                  </a:lnTo>
                </a:path>
              </a:pathLst>
            </a:custGeom>
            <a:noFill/>
            <a:ln w="38100" cap="flat" cmpd="sng">
              <a:solidFill>
                <a:srgbClr val="000000"/>
              </a:solidFill>
              <a:prstDash val="solid"/>
              <a:round/>
              <a:headEnd type="none" w="med" len="me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8702" name="Group 30"/>
          <p:cNvGrpSpPr>
            <a:grpSpLocks/>
          </p:cNvGrpSpPr>
          <p:nvPr/>
        </p:nvGrpSpPr>
        <p:grpSpPr bwMode="auto">
          <a:xfrm>
            <a:off x="304800" y="4419600"/>
            <a:ext cx="3803650" cy="2286000"/>
            <a:chOff x="192" y="2784"/>
            <a:chExt cx="2396" cy="1440"/>
          </a:xfrm>
        </p:grpSpPr>
        <p:sp>
          <p:nvSpPr>
            <p:cNvPr id="28683" name="Oval 11"/>
            <p:cNvSpPr>
              <a:spLocks noChangeArrowheads="1"/>
            </p:cNvSpPr>
            <p:nvPr/>
          </p:nvSpPr>
          <p:spPr bwMode="auto">
            <a:xfrm>
              <a:off x="480" y="3765"/>
              <a:ext cx="2108" cy="459"/>
            </a:xfrm>
            <a:prstGeom prst="ellipse">
              <a:avLst/>
            </a:prstGeom>
            <a:solidFill>
              <a:srgbClr val="000000"/>
            </a:solidFill>
            <a:ln w="31750">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atin typeface="Trebuchet MS" pitchFamily="34" charset="0"/>
                </a:rPr>
                <a:t>mild, meek</a:t>
              </a:r>
            </a:p>
          </p:txBody>
        </p:sp>
        <p:sp>
          <p:nvSpPr>
            <p:cNvPr id="28686" name="Freeform 14"/>
            <p:cNvSpPr>
              <a:spLocks/>
            </p:cNvSpPr>
            <p:nvPr/>
          </p:nvSpPr>
          <p:spPr bwMode="auto">
            <a:xfrm>
              <a:off x="192" y="2784"/>
              <a:ext cx="432" cy="1200"/>
            </a:xfrm>
            <a:custGeom>
              <a:avLst/>
              <a:gdLst>
                <a:gd name="T0" fmla="*/ 288 w 432"/>
                <a:gd name="T1" fmla="*/ 1200 h 1200"/>
                <a:gd name="T2" fmla="*/ 0 w 432"/>
                <a:gd name="T3" fmla="*/ 1200 h 1200"/>
                <a:gd name="T4" fmla="*/ 0 w 432"/>
                <a:gd name="T5" fmla="*/ 0 h 1200"/>
                <a:gd name="T6" fmla="*/ 432 w 432"/>
                <a:gd name="T7" fmla="*/ 0 h 1200"/>
              </a:gdLst>
              <a:ahLst/>
              <a:cxnLst>
                <a:cxn ang="0">
                  <a:pos x="T0" y="T1"/>
                </a:cxn>
                <a:cxn ang="0">
                  <a:pos x="T2" y="T3"/>
                </a:cxn>
                <a:cxn ang="0">
                  <a:pos x="T4" y="T5"/>
                </a:cxn>
                <a:cxn ang="0">
                  <a:pos x="T6" y="T7"/>
                </a:cxn>
              </a:cxnLst>
              <a:rect l="0" t="0" r="r" b="b"/>
              <a:pathLst>
                <a:path w="432" h="1200">
                  <a:moveTo>
                    <a:pt x="288" y="1200"/>
                  </a:moveTo>
                  <a:lnTo>
                    <a:pt x="0" y="1200"/>
                  </a:lnTo>
                  <a:lnTo>
                    <a:pt x="0" y="0"/>
                  </a:lnTo>
                  <a:lnTo>
                    <a:pt x="432" y="0"/>
                  </a:lnTo>
                </a:path>
              </a:pathLst>
            </a:custGeom>
            <a:noFill/>
            <a:ln w="38100" cap="flat" cmpd="sng">
              <a:solidFill>
                <a:srgbClr val="000000"/>
              </a:solidFill>
              <a:prstDash val="solid"/>
              <a:round/>
              <a:headEnd type="none" w="med" len="me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8699" name="Group 27"/>
          <p:cNvGrpSpPr>
            <a:grpSpLocks/>
          </p:cNvGrpSpPr>
          <p:nvPr/>
        </p:nvGrpSpPr>
        <p:grpSpPr bwMode="auto">
          <a:xfrm>
            <a:off x="4876800" y="4648200"/>
            <a:ext cx="4144963" cy="2133600"/>
            <a:chOff x="3072" y="2928"/>
            <a:chExt cx="2611" cy="1344"/>
          </a:xfrm>
        </p:grpSpPr>
        <p:sp>
          <p:nvSpPr>
            <p:cNvPr id="28687" name="Oval 15"/>
            <p:cNvSpPr>
              <a:spLocks noChangeArrowheads="1"/>
            </p:cNvSpPr>
            <p:nvPr/>
          </p:nvSpPr>
          <p:spPr bwMode="auto">
            <a:xfrm>
              <a:off x="3168" y="3813"/>
              <a:ext cx="2515" cy="459"/>
            </a:xfrm>
            <a:prstGeom prst="ellipse">
              <a:avLst/>
            </a:prstGeom>
            <a:solidFill>
              <a:srgbClr val="000000"/>
            </a:solidFill>
            <a:ln w="31750">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atin typeface="Trebuchet MS" pitchFamily="34" charset="0"/>
                </a:rPr>
                <a:t>self-examination</a:t>
              </a:r>
            </a:p>
          </p:txBody>
        </p:sp>
        <p:sp>
          <p:nvSpPr>
            <p:cNvPr id="28689" name="Freeform 17"/>
            <p:cNvSpPr>
              <a:spLocks/>
            </p:cNvSpPr>
            <p:nvPr/>
          </p:nvSpPr>
          <p:spPr bwMode="auto">
            <a:xfrm>
              <a:off x="3072" y="2928"/>
              <a:ext cx="336" cy="1104"/>
            </a:xfrm>
            <a:custGeom>
              <a:avLst/>
              <a:gdLst>
                <a:gd name="T0" fmla="*/ 144 w 336"/>
                <a:gd name="T1" fmla="*/ 1104 h 1104"/>
                <a:gd name="T2" fmla="*/ 0 w 336"/>
                <a:gd name="T3" fmla="*/ 1104 h 1104"/>
                <a:gd name="T4" fmla="*/ 0 w 336"/>
                <a:gd name="T5" fmla="*/ 768 h 1104"/>
                <a:gd name="T6" fmla="*/ 336 w 336"/>
                <a:gd name="T7" fmla="*/ 768 h 1104"/>
                <a:gd name="T8" fmla="*/ 336 w 336"/>
                <a:gd name="T9" fmla="*/ 0 h 1104"/>
              </a:gdLst>
              <a:ahLst/>
              <a:cxnLst>
                <a:cxn ang="0">
                  <a:pos x="T0" y="T1"/>
                </a:cxn>
                <a:cxn ang="0">
                  <a:pos x="T2" y="T3"/>
                </a:cxn>
                <a:cxn ang="0">
                  <a:pos x="T4" y="T5"/>
                </a:cxn>
                <a:cxn ang="0">
                  <a:pos x="T6" y="T7"/>
                </a:cxn>
                <a:cxn ang="0">
                  <a:pos x="T8" y="T9"/>
                </a:cxn>
              </a:cxnLst>
              <a:rect l="0" t="0" r="r" b="b"/>
              <a:pathLst>
                <a:path w="336" h="1104">
                  <a:moveTo>
                    <a:pt x="144" y="1104"/>
                  </a:moveTo>
                  <a:lnTo>
                    <a:pt x="0" y="1104"/>
                  </a:lnTo>
                  <a:lnTo>
                    <a:pt x="0" y="768"/>
                  </a:lnTo>
                  <a:lnTo>
                    <a:pt x="336" y="768"/>
                  </a:lnTo>
                  <a:lnTo>
                    <a:pt x="336" y="0"/>
                  </a:lnTo>
                </a:path>
              </a:pathLst>
            </a:custGeom>
            <a:noFill/>
            <a:ln w="38100" cap="flat" cmpd="sng">
              <a:solidFill>
                <a:srgbClr val="000000"/>
              </a:solidFill>
              <a:prstDash val="solid"/>
              <a:round/>
              <a:headEnd type="none" w="med" len="me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8698" name="Group 26"/>
          <p:cNvGrpSpPr>
            <a:grpSpLocks/>
          </p:cNvGrpSpPr>
          <p:nvPr/>
        </p:nvGrpSpPr>
        <p:grpSpPr bwMode="auto">
          <a:xfrm>
            <a:off x="6294438" y="3352800"/>
            <a:ext cx="2468562" cy="2362200"/>
            <a:chOff x="3965" y="2112"/>
            <a:chExt cx="1555" cy="1488"/>
          </a:xfrm>
        </p:grpSpPr>
        <p:sp>
          <p:nvSpPr>
            <p:cNvPr id="28690" name="Oval 18"/>
            <p:cNvSpPr>
              <a:spLocks noChangeArrowheads="1"/>
            </p:cNvSpPr>
            <p:nvPr/>
          </p:nvSpPr>
          <p:spPr bwMode="auto">
            <a:xfrm>
              <a:off x="3965" y="3141"/>
              <a:ext cx="945" cy="459"/>
            </a:xfrm>
            <a:prstGeom prst="ellipse">
              <a:avLst/>
            </a:prstGeom>
            <a:solidFill>
              <a:srgbClr val="000000"/>
            </a:solidFill>
            <a:ln w="31750">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atin typeface="Trebuchet MS" pitchFamily="34" charset="0"/>
                </a:rPr>
                <a:t>WHO?</a:t>
              </a:r>
            </a:p>
          </p:txBody>
        </p:sp>
        <p:sp>
          <p:nvSpPr>
            <p:cNvPr id="28691" name="Freeform 19"/>
            <p:cNvSpPr>
              <a:spLocks/>
            </p:cNvSpPr>
            <p:nvPr/>
          </p:nvSpPr>
          <p:spPr bwMode="auto">
            <a:xfrm>
              <a:off x="4896" y="2112"/>
              <a:ext cx="624" cy="1248"/>
            </a:xfrm>
            <a:custGeom>
              <a:avLst/>
              <a:gdLst>
                <a:gd name="T0" fmla="*/ 0 w 624"/>
                <a:gd name="T1" fmla="*/ 1248 h 1248"/>
                <a:gd name="T2" fmla="*/ 624 w 624"/>
                <a:gd name="T3" fmla="*/ 1248 h 1248"/>
                <a:gd name="T4" fmla="*/ 624 w 624"/>
                <a:gd name="T5" fmla="*/ 0 h 1248"/>
                <a:gd name="T6" fmla="*/ 192 w 624"/>
                <a:gd name="T7" fmla="*/ 0 h 1248"/>
              </a:gdLst>
              <a:ahLst/>
              <a:cxnLst>
                <a:cxn ang="0">
                  <a:pos x="T0" y="T1"/>
                </a:cxn>
                <a:cxn ang="0">
                  <a:pos x="T2" y="T3"/>
                </a:cxn>
                <a:cxn ang="0">
                  <a:pos x="T4" y="T5"/>
                </a:cxn>
                <a:cxn ang="0">
                  <a:pos x="T6" y="T7"/>
                </a:cxn>
              </a:cxnLst>
              <a:rect l="0" t="0" r="r" b="b"/>
              <a:pathLst>
                <a:path w="624" h="1248">
                  <a:moveTo>
                    <a:pt x="0" y="1248"/>
                  </a:moveTo>
                  <a:lnTo>
                    <a:pt x="624" y="1248"/>
                  </a:lnTo>
                  <a:lnTo>
                    <a:pt x="624" y="0"/>
                  </a:lnTo>
                  <a:lnTo>
                    <a:pt x="192" y="0"/>
                  </a:lnTo>
                </a:path>
              </a:pathLst>
            </a:custGeom>
            <a:noFill/>
            <a:ln w="38100" cap="flat" cmpd="sng">
              <a:solidFill>
                <a:srgbClr val="000000"/>
              </a:solidFill>
              <a:prstDash val="solid"/>
              <a:round/>
              <a:headEnd type="none" w="med" len="me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8696" name="Group 24"/>
          <p:cNvGrpSpPr>
            <a:grpSpLocks/>
          </p:cNvGrpSpPr>
          <p:nvPr/>
        </p:nvGrpSpPr>
        <p:grpSpPr bwMode="auto">
          <a:xfrm>
            <a:off x="0" y="1295400"/>
            <a:ext cx="928688" cy="2043113"/>
            <a:chOff x="96" y="825"/>
            <a:chExt cx="585" cy="1287"/>
          </a:xfrm>
        </p:grpSpPr>
        <p:sp>
          <p:nvSpPr>
            <p:cNvPr id="28679" name="Oval 7"/>
            <p:cNvSpPr>
              <a:spLocks noChangeArrowheads="1"/>
            </p:cNvSpPr>
            <p:nvPr/>
          </p:nvSpPr>
          <p:spPr bwMode="auto">
            <a:xfrm>
              <a:off x="96" y="825"/>
              <a:ext cx="585" cy="513"/>
            </a:xfrm>
            <a:prstGeom prst="ellipse">
              <a:avLst/>
            </a:prstGeom>
            <a:solidFill>
              <a:srgbClr val="000000"/>
            </a:solidFill>
            <a:ln w="31750">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200">
                  <a:latin typeface="Trebuchet MS" pitchFamily="34" charset="0"/>
                </a:rPr>
                <a:t>sin</a:t>
              </a:r>
            </a:p>
          </p:txBody>
        </p:sp>
        <p:sp>
          <p:nvSpPr>
            <p:cNvPr id="28693" name="Freeform 21"/>
            <p:cNvSpPr>
              <a:spLocks/>
            </p:cNvSpPr>
            <p:nvPr/>
          </p:nvSpPr>
          <p:spPr bwMode="auto">
            <a:xfrm>
              <a:off x="384" y="1296"/>
              <a:ext cx="288" cy="816"/>
            </a:xfrm>
            <a:custGeom>
              <a:avLst/>
              <a:gdLst>
                <a:gd name="T0" fmla="*/ 0 w 288"/>
                <a:gd name="T1" fmla="*/ 0 h 816"/>
                <a:gd name="T2" fmla="*/ 0 w 288"/>
                <a:gd name="T3" fmla="*/ 816 h 816"/>
                <a:gd name="T4" fmla="*/ 288 w 288"/>
                <a:gd name="T5" fmla="*/ 816 h 816"/>
              </a:gdLst>
              <a:ahLst/>
              <a:cxnLst>
                <a:cxn ang="0">
                  <a:pos x="T0" y="T1"/>
                </a:cxn>
                <a:cxn ang="0">
                  <a:pos x="T2" y="T3"/>
                </a:cxn>
                <a:cxn ang="0">
                  <a:pos x="T4" y="T5"/>
                </a:cxn>
              </a:cxnLst>
              <a:rect l="0" t="0" r="r" b="b"/>
              <a:pathLst>
                <a:path w="288" h="816">
                  <a:moveTo>
                    <a:pt x="0" y="0"/>
                  </a:moveTo>
                  <a:lnTo>
                    <a:pt x="0" y="816"/>
                  </a:lnTo>
                  <a:lnTo>
                    <a:pt x="288" y="816"/>
                  </a:lnTo>
                </a:path>
              </a:pathLst>
            </a:custGeom>
            <a:noFill/>
            <a:ln w="38100" cap="flat" cmpd="sng">
              <a:solidFill>
                <a:srgbClr val="000000"/>
              </a:solidFill>
              <a:prstDash val="solid"/>
              <a:round/>
              <a:headEnd type="none" w="med" len="me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28697"/>
                                        </p:tgtEl>
                                        <p:attrNameLst>
                                          <p:attrName>style.visibility</p:attrName>
                                        </p:attrNameLst>
                                      </p:cBhvr>
                                      <p:to>
                                        <p:strVal val="visible"/>
                                      </p:to>
                                    </p:set>
                                    <p:anim calcmode="lin" valueType="num">
                                      <p:cBhvr>
                                        <p:cTn id="7" dur="500" fill="hold"/>
                                        <p:tgtEl>
                                          <p:spTgt spid="28697"/>
                                        </p:tgtEl>
                                        <p:attrNameLst>
                                          <p:attrName>ppt_w</p:attrName>
                                        </p:attrNameLst>
                                      </p:cBhvr>
                                      <p:tavLst>
                                        <p:tav tm="0">
                                          <p:val>
                                            <p:fltVal val="0"/>
                                          </p:val>
                                        </p:tav>
                                        <p:tav tm="100000">
                                          <p:val>
                                            <p:strVal val="#ppt_w"/>
                                          </p:val>
                                        </p:tav>
                                      </p:tavLst>
                                    </p:anim>
                                    <p:anim calcmode="lin" valueType="num">
                                      <p:cBhvr>
                                        <p:cTn id="8" dur="500" fill="hold"/>
                                        <p:tgtEl>
                                          <p:spTgt spid="28697"/>
                                        </p:tgtEl>
                                        <p:attrNameLst>
                                          <p:attrName>ppt_h</p:attrName>
                                        </p:attrNameLst>
                                      </p:cBhvr>
                                      <p:tavLst>
                                        <p:tav tm="0">
                                          <p:val>
                                            <p:fltVal val="0"/>
                                          </p:val>
                                        </p:tav>
                                        <p:tav tm="100000">
                                          <p:val>
                                            <p:strVal val="#ppt_h"/>
                                          </p:val>
                                        </p:tav>
                                      </p:tavLst>
                                    </p:anim>
                                    <p:animEffect transition="in" filter="fade">
                                      <p:cBhvr>
                                        <p:cTn id="9" dur="500"/>
                                        <p:tgtEl>
                                          <p:spTgt spid="28697"/>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4" presetClass="entr" presetSubtype="0" accel="100000" fill="hold" nodeType="clickEffect">
                                  <p:stCondLst>
                                    <p:cond delay="0"/>
                                  </p:stCondLst>
                                  <p:childTnLst>
                                    <p:set>
                                      <p:cBhvr>
                                        <p:cTn id="13" dur="1" fill="hold">
                                          <p:stCondLst>
                                            <p:cond delay="0"/>
                                          </p:stCondLst>
                                        </p:cTn>
                                        <p:tgtEl>
                                          <p:spTgt spid="28696"/>
                                        </p:tgtEl>
                                        <p:attrNameLst>
                                          <p:attrName>style.visibility</p:attrName>
                                        </p:attrNameLst>
                                      </p:cBhvr>
                                      <p:to>
                                        <p:strVal val="visible"/>
                                      </p:to>
                                    </p:set>
                                    <p:anim calcmode="lin" valueType="num">
                                      <p:cBhvr>
                                        <p:cTn id="14" dur="500" fill="hold"/>
                                        <p:tgtEl>
                                          <p:spTgt spid="28696"/>
                                        </p:tgtEl>
                                        <p:attrNameLst>
                                          <p:attrName>ppt_w</p:attrName>
                                        </p:attrNameLst>
                                      </p:cBhvr>
                                      <p:tavLst>
                                        <p:tav tm="0">
                                          <p:val>
                                            <p:strVal val="#ppt_w*0.05"/>
                                          </p:val>
                                        </p:tav>
                                        <p:tav tm="100000">
                                          <p:val>
                                            <p:strVal val="#ppt_w"/>
                                          </p:val>
                                        </p:tav>
                                      </p:tavLst>
                                    </p:anim>
                                    <p:anim calcmode="lin" valueType="num">
                                      <p:cBhvr>
                                        <p:cTn id="15" dur="500" fill="hold"/>
                                        <p:tgtEl>
                                          <p:spTgt spid="28696"/>
                                        </p:tgtEl>
                                        <p:attrNameLst>
                                          <p:attrName>ppt_h</p:attrName>
                                        </p:attrNameLst>
                                      </p:cBhvr>
                                      <p:tavLst>
                                        <p:tav tm="0">
                                          <p:val>
                                            <p:strVal val="#ppt_h"/>
                                          </p:val>
                                        </p:tav>
                                        <p:tav tm="100000">
                                          <p:val>
                                            <p:strVal val="#ppt_h"/>
                                          </p:val>
                                        </p:tav>
                                      </p:tavLst>
                                    </p:anim>
                                    <p:anim calcmode="lin" valueType="num">
                                      <p:cBhvr>
                                        <p:cTn id="16" dur="500" fill="hold"/>
                                        <p:tgtEl>
                                          <p:spTgt spid="28696"/>
                                        </p:tgtEl>
                                        <p:attrNameLst>
                                          <p:attrName>ppt_x</p:attrName>
                                        </p:attrNameLst>
                                      </p:cBhvr>
                                      <p:tavLst>
                                        <p:tav tm="0">
                                          <p:val>
                                            <p:strVal val="#ppt_x-.2"/>
                                          </p:val>
                                        </p:tav>
                                        <p:tav tm="100000">
                                          <p:val>
                                            <p:strVal val="#ppt_x"/>
                                          </p:val>
                                        </p:tav>
                                      </p:tavLst>
                                    </p:anim>
                                    <p:anim calcmode="lin" valueType="num">
                                      <p:cBhvr>
                                        <p:cTn id="17" dur="500" fill="hold"/>
                                        <p:tgtEl>
                                          <p:spTgt spid="28696"/>
                                        </p:tgtEl>
                                        <p:attrNameLst>
                                          <p:attrName>ppt_y</p:attrName>
                                        </p:attrNameLst>
                                      </p:cBhvr>
                                      <p:tavLst>
                                        <p:tav tm="0">
                                          <p:val>
                                            <p:strVal val="#ppt_y"/>
                                          </p:val>
                                        </p:tav>
                                        <p:tav tm="100000">
                                          <p:val>
                                            <p:strVal val="#ppt_y"/>
                                          </p:val>
                                        </p:tav>
                                      </p:tavLst>
                                    </p:anim>
                                    <p:animEffect transition="in" filter="fade">
                                      <p:cBhvr>
                                        <p:cTn id="18" dur="500"/>
                                        <p:tgtEl>
                                          <p:spTgt spid="28696"/>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54" presetClass="entr" presetSubtype="0" accel="100000" fill="hold" nodeType="clickEffect">
                                  <p:stCondLst>
                                    <p:cond delay="0"/>
                                  </p:stCondLst>
                                  <p:childTnLst>
                                    <p:set>
                                      <p:cBhvr>
                                        <p:cTn id="22" dur="1" fill="hold">
                                          <p:stCondLst>
                                            <p:cond delay="0"/>
                                          </p:stCondLst>
                                        </p:cTn>
                                        <p:tgtEl>
                                          <p:spTgt spid="28700"/>
                                        </p:tgtEl>
                                        <p:attrNameLst>
                                          <p:attrName>style.visibility</p:attrName>
                                        </p:attrNameLst>
                                      </p:cBhvr>
                                      <p:to>
                                        <p:strVal val="visible"/>
                                      </p:to>
                                    </p:set>
                                    <p:anim calcmode="lin" valueType="num">
                                      <p:cBhvr>
                                        <p:cTn id="23" dur="500" fill="hold"/>
                                        <p:tgtEl>
                                          <p:spTgt spid="28700"/>
                                        </p:tgtEl>
                                        <p:attrNameLst>
                                          <p:attrName>ppt_w</p:attrName>
                                        </p:attrNameLst>
                                      </p:cBhvr>
                                      <p:tavLst>
                                        <p:tav tm="0">
                                          <p:val>
                                            <p:strVal val="#ppt_w*0.05"/>
                                          </p:val>
                                        </p:tav>
                                        <p:tav tm="100000">
                                          <p:val>
                                            <p:strVal val="#ppt_w"/>
                                          </p:val>
                                        </p:tav>
                                      </p:tavLst>
                                    </p:anim>
                                    <p:anim calcmode="lin" valueType="num">
                                      <p:cBhvr>
                                        <p:cTn id="24" dur="500" fill="hold"/>
                                        <p:tgtEl>
                                          <p:spTgt spid="28700"/>
                                        </p:tgtEl>
                                        <p:attrNameLst>
                                          <p:attrName>ppt_h</p:attrName>
                                        </p:attrNameLst>
                                      </p:cBhvr>
                                      <p:tavLst>
                                        <p:tav tm="0">
                                          <p:val>
                                            <p:strVal val="#ppt_h"/>
                                          </p:val>
                                        </p:tav>
                                        <p:tav tm="100000">
                                          <p:val>
                                            <p:strVal val="#ppt_h"/>
                                          </p:val>
                                        </p:tav>
                                      </p:tavLst>
                                    </p:anim>
                                    <p:anim calcmode="lin" valueType="num">
                                      <p:cBhvr>
                                        <p:cTn id="25" dur="500" fill="hold"/>
                                        <p:tgtEl>
                                          <p:spTgt spid="28700"/>
                                        </p:tgtEl>
                                        <p:attrNameLst>
                                          <p:attrName>ppt_x</p:attrName>
                                        </p:attrNameLst>
                                      </p:cBhvr>
                                      <p:tavLst>
                                        <p:tav tm="0">
                                          <p:val>
                                            <p:strVal val="#ppt_x-.2"/>
                                          </p:val>
                                        </p:tav>
                                        <p:tav tm="100000">
                                          <p:val>
                                            <p:strVal val="#ppt_x"/>
                                          </p:val>
                                        </p:tav>
                                      </p:tavLst>
                                    </p:anim>
                                    <p:anim calcmode="lin" valueType="num">
                                      <p:cBhvr>
                                        <p:cTn id="26" dur="500" fill="hold"/>
                                        <p:tgtEl>
                                          <p:spTgt spid="28700"/>
                                        </p:tgtEl>
                                        <p:attrNameLst>
                                          <p:attrName>ppt_y</p:attrName>
                                        </p:attrNameLst>
                                      </p:cBhvr>
                                      <p:tavLst>
                                        <p:tav tm="0">
                                          <p:val>
                                            <p:strVal val="#ppt_y"/>
                                          </p:val>
                                        </p:tav>
                                        <p:tav tm="100000">
                                          <p:val>
                                            <p:strVal val="#ppt_y"/>
                                          </p:val>
                                        </p:tav>
                                      </p:tavLst>
                                    </p:anim>
                                    <p:animEffect transition="in" filter="fade">
                                      <p:cBhvr>
                                        <p:cTn id="27" dur="500"/>
                                        <p:tgtEl>
                                          <p:spTgt spid="2870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4" presetClass="entr" presetSubtype="0" accel="100000" fill="hold" nodeType="clickEffect">
                                  <p:stCondLst>
                                    <p:cond delay="0"/>
                                  </p:stCondLst>
                                  <p:childTnLst>
                                    <p:set>
                                      <p:cBhvr>
                                        <p:cTn id="31" dur="1" fill="hold">
                                          <p:stCondLst>
                                            <p:cond delay="0"/>
                                          </p:stCondLst>
                                        </p:cTn>
                                        <p:tgtEl>
                                          <p:spTgt spid="28702"/>
                                        </p:tgtEl>
                                        <p:attrNameLst>
                                          <p:attrName>style.visibility</p:attrName>
                                        </p:attrNameLst>
                                      </p:cBhvr>
                                      <p:to>
                                        <p:strVal val="visible"/>
                                      </p:to>
                                    </p:set>
                                    <p:anim calcmode="lin" valueType="num">
                                      <p:cBhvr>
                                        <p:cTn id="32" dur="500" fill="hold"/>
                                        <p:tgtEl>
                                          <p:spTgt spid="28702"/>
                                        </p:tgtEl>
                                        <p:attrNameLst>
                                          <p:attrName>ppt_w</p:attrName>
                                        </p:attrNameLst>
                                      </p:cBhvr>
                                      <p:tavLst>
                                        <p:tav tm="0">
                                          <p:val>
                                            <p:strVal val="#ppt_w*0.05"/>
                                          </p:val>
                                        </p:tav>
                                        <p:tav tm="100000">
                                          <p:val>
                                            <p:strVal val="#ppt_w"/>
                                          </p:val>
                                        </p:tav>
                                      </p:tavLst>
                                    </p:anim>
                                    <p:anim calcmode="lin" valueType="num">
                                      <p:cBhvr>
                                        <p:cTn id="33" dur="500" fill="hold"/>
                                        <p:tgtEl>
                                          <p:spTgt spid="28702"/>
                                        </p:tgtEl>
                                        <p:attrNameLst>
                                          <p:attrName>ppt_h</p:attrName>
                                        </p:attrNameLst>
                                      </p:cBhvr>
                                      <p:tavLst>
                                        <p:tav tm="0">
                                          <p:val>
                                            <p:strVal val="#ppt_h"/>
                                          </p:val>
                                        </p:tav>
                                        <p:tav tm="100000">
                                          <p:val>
                                            <p:strVal val="#ppt_h"/>
                                          </p:val>
                                        </p:tav>
                                      </p:tavLst>
                                    </p:anim>
                                    <p:anim calcmode="lin" valueType="num">
                                      <p:cBhvr>
                                        <p:cTn id="34" dur="500" fill="hold"/>
                                        <p:tgtEl>
                                          <p:spTgt spid="28702"/>
                                        </p:tgtEl>
                                        <p:attrNameLst>
                                          <p:attrName>ppt_x</p:attrName>
                                        </p:attrNameLst>
                                      </p:cBhvr>
                                      <p:tavLst>
                                        <p:tav tm="0">
                                          <p:val>
                                            <p:strVal val="#ppt_x-.2"/>
                                          </p:val>
                                        </p:tav>
                                        <p:tav tm="100000">
                                          <p:val>
                                            <p:strVal val="#ppt_x"/>
                                          </p:val>
                                        </p:tav>
                                      </p:tavLst>
                                    </p:anim>
                                    <p:anim calcmode="lin" valueType="num">
                                      <p:cBhvr>
                                        <p:cTn id="35" dur="500" fill="hold"/>
                                        <p:tgtEl>
                                          <p:spTgt spid="28702"/>
                                        </p:tgtEl>
                                        <p:attrNameLst>
                                          <p:attrName>ppt_y</p:attrName>
                                        </p:attrNameLst>
                                      </p:cBhvr>
                                      <p:tavLst>
                                        <p:tav tm="0">
                                          <p:val>
                                            <p:strVal val="#ppt_y"/>
                                          </p:val>
                                        </p:tav>
                                        <p:tav tm="100000">
                                          <p:val>
                                            <p:strVal val="#ppt_y"/>
                                          </p:val>
                                        </p:tav>
                                      </p:tavLst>
                                    </p:anim>
                                    <p:animEffect transition="in" filter="fade">
                                      <p:cBhvr>
                                        <p:cTn id="36" dur="500"/>
                                        <p:tgtEl>
                                          <p:spTgt spid="28702"/>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0" presetClass="entr" presetSubtype="0" fill="hold" nodeType="clickEffect">
                                  <p:stCondLst>
                                    <p:cond delay="0"/>
                                  </p:stCondLst>
                                  <p:childTnLst>
                                    <p:set>
                                      <p:cBhvr>
                                        <p:cTn id="40" dur="1" fill="hold">
                                          <p:stCondLst>
                                            <p:cond delay="0"/>
                                          </p:stCondLst>
                                        </p:cTn>
                                        <p:tgtEl>
                                          <p:spTgt spid="28699"/>
                                        </p:tgtEl>
                                        <p:attrNameLst>
                                          <p:attrName>style.visibility</p:attrName>
                                        </p:attrNameLst>
                                      </p:cBhvr>
                                      <p:to>
                                        <p:strVal val="visible"/>
                                      </p:to>
                                    </p:set>
                                    <p:animEffect transition="in" filter="fade">
                                      <p:cBhvr>
                                        <p:cTn id="41" dur="2000"/>
                                        <p:tgtEl>
                                          <p:spTgt spid="28699"/>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52" presetClass="entr" presetSubtype="0" fill="hold" nodeType="clickEffect">
                                  <p:stCondLst>
                                    <p:cond delay="0"/>
                                  </p:stCondLst>
                                  <p:childTnLst>
                                    <p:set>
                                      <p:cBhvr>
                                        <p:cTn id="45" dur="1" fill="hold">
                                          <p:stCondLst>
                                            <p:cond delay="0"/>
                                          </p:stCondLst>
                                        </p:cTn>
                                        <p:tgtEl>
                                          <p:spTgt spid="28698"/>
                                        </p:tgtEl>
                                        <p:attrNameLst>
                                          <p:attrName>style.visibility</p:attrName>
                                        </p:attrNameLst>
                                      </p:cBhvr>
                                      <p:to>
                                        <p:strVal val="visible"/>
                                      </p:to>
                                    </p:set>
                                    <p:animScale>
                                      <p:cBhvr>
                                        <p:cTn id="46" dur="1000" decel="50000" fill="hold">
                                          <p:stCondLst>
                                            <p:cond delay="0"/>
                                          </p:stCondLst>
                                        </p:cTn>
                                        <p:tgtEl>
                                          <p:spTgt spid="2869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7" dur="1000" decel="50000" fill="hold">
                                          <p:stCondLst>
                                            <p:cond delay="0"/>
                                          </p:stCondLst>
                                        </p:cTn>
                                        <p:tgtEl>
                                          <p:spTgt spid="28698"/>
                                        </p:tgtEl>
                                        <p:attrNameLst>
                                          <p:attrName>ppt_x</p:attrName>
                                          <p:attrName>ppt_y</p:attrName>
                                        </p:attrNameLst>
                                      </p:cBhvr>
                                    </p:animMotion>
                                    <p:animEffect transition="in" filter="fade">
                                      <p:cBhvr>
                                        <p:cTn id="48" dur="1000"/>
                                        <p:tgtEl>
                                          <p:spTgt spid="286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609600" y="762000"/>
            <a:ext cx="7924800" cy="1143000"/>
          </a:xfrm>
        </p:spPr>
        <p:txBody>
          <a:bodyPr/>
          <a:lstStyle/>
          <a:p>
            <a:r>
              <a:rPr lang="en-US" sz="4800" b="0" dirty="0">
                <a:effectLst>
                  <a:outerShdw blurRad="38100" dist="38100" dir="2700000" algn="tl">
                    <a:srgbClr val="C0C0C0"/>
                  </a:outerShdw>
                </a:effectLst>
                <a:latin typeface="Rage Italic" pitchFamily="66" charset="0"/>
              </a:rPr>
              <a:t>The Spiritual (Gal. 6:1)</a:t>
            </a:r>
          </a:p>
        </p:txBody>
      </p:sp>
      <p:sp>
        <p:nvSpPr>
          <p:cNvPr id="29699" name="Rectangle 3"/>
          <p:cNvSpPr>
            <a:spLocks noGrp="1" noChangeArrowheads="1"/>
          </p:cNvSpPr>
          <p:nvPr>
            <p:ph sz="quarter" idx="13"/>
          </p:nvPr>
        </p:nvSpPr>
        <p:spPr>
          <a:xfrm>
            <a:off x="685800" y="2057400"/>
            <a:ext cx="8458200" cy="4114800"/>
          </a:xfrm>
        </p:spPr>
        <p:txBody>
          <a:bodyPr>
            <a:normAutofit/>
          </a:bodyPr>
          <a:lstStyle/>
          <a:p>
            <a:r>
              <a:rPr lang="en-US" sz="2800" b="0" dirty="0"/>
              <a:t>are concerned about those overtaken in sin</a:t>
            </a:r>
          </a:p>
          <a:p>
            <a:r>
              <a:rPr lang="en-US" sz="2800" b="0" dirty="0"/>
              <a:t>walk according to the Spirit (Gal. 5:25)</a:t>
            </a:r>
          </a:p>
          <a:p>
            <a:pPr lvl="1"/>
            <a:r>
              <a:rPr lang="en-US" sz="2800" b="0" dirty="0"/>
              <a:t>described as people of love, joy, peace, longsuffering, kind, good, faithful, gentle and self-controlled</a:t>
            </a:r>
          </a:p>
          <a:p>
            <a:pPr lvl="1"/>
            <a:r>
              <a:rPr lang="en-US" sz="2800" b="0" dirty="0"/>
              <a:t>they are not </a:t>
            </a:r>
            <a:r>
              <a:rPr lang="en-US" sz="2800" b="0" dirty="0" smtClean="0"/>
              <a:t>conceited</a:t>
            </a:r>
            <a:r>
              <a:rPr lang="en-US" sz="2800" b="0" dirty="0"/>
              <a:t>, </a:t>
            </a:r>
            <a:r>
              <a:rPr lang="en-US" sz="2800" b="0" dirty="0" smtClean="0"/>
              <a:t>or full of hypocrisy who provoke </a:t>
            </a:r>
            <a:r>
              <a:rPr lang="en-US" sz="2800" b="0" dirty="0"/>
              <a:t>others to </a:t>
            </a:r>
            <a:r>
              <a:rPr lang="en-US" sz="2800" b="0" dirty="0" smtClean="0"/>
              <a:t>sin; they are not envious</a:t>
            </a:r>
            <a:endParaRPr lang="en-US" sz="2800" b="0" dirty="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69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969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969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2">
            <a:extLst>
              <a:ext uri="{BEBA8EAE-BF5A-486C-A8C5-ECC9F3942E4B}">
                <a14:imgProps xmlns:a14="http://schemas.microsoft.com/office/drawing/2010/main">
                  <a14:imgLayer r:embed="rId3">
                    <a14:imgEffect>
                      <a14:brightnessContrast bright="-21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40964" name="Rectangle 4"/>
          <p:cNvSpPr>
            <a:spLocks noGrp="1" noChangeArrowheads="1"/>
          </p:cNvSpPr>
          <p:nvPr>
            <p:ph type="title"/>
          </p:nvPr>
        </p:nvSpPr>
        <p:spPr>
          <a:xfrm>
            <a:off x="685800" y="381000"/>
            <a:ext cx="7772400" cy="1143000"/>
          </a:xfrm>
        </p:spPr>
        <p:txBody>
          <a:bodyPr/>
          <a:lstStyle/>
          <a:p>
            <a:r>
              <a:rPr lang="en-US" sz="4400" dirty="0" smtClean="0"/>
              <a:t>LAW OF</a:t>
            </a:r>
            <a:r>
              <a:rPr lang="en-US" sz="4400" dirty="0"/>
              <a:t/>
            </a:r>
            <a:br>
              <a:rPr lang="en-US" sz="4400" dirty="0"/>
            </a:br>
            <a:r>
              <a:rPr lang="en-US" sz="4400" i="1" dirty="0"/>
              <a:t>Inclusion</a:t>
            </a:r>
            <a:r>
              <a:rPr lang="en-US" sz="4400" dirty="0"/>
              <a:t> &amp; </a:t>
            </a:r>
            <a:r>
              <a:rPr lang="en-US" sz="4400" i="1" dirty="0"/>
              <a:t>Exclusion</a:t>
            </a:r>
          </a:p>
        </p:txBody>
      </p:sp>
      <p:sp>
        <p:nvSpPr>
          <p:cNvPr id="40965" name="Rectangle 5"/>
          <p:cNvSpPr>
            <a:spLocks noGrp="1" noChangeArrowheads="1"/>
          </p:cNvSpPr>
          <p:nvPr>
            <p:ph type="body" sz="half" idx="1"/>
          </p:nvPr>
        </p:nvSpPr>
        <p:spPr/>
        <p:txBody>
          <a:bodyPr/>
          <a:lstStyle/>
          <a:p>
            <a:r>
              <a:rPr lang="en-US" dirty="0"/>
              <a:t>Admitted by Christ</a:t>
            </a:r>
          </a:p>
          <a:p>
            <a:pPr lvl="1"/>
            <a:r>
              <a:rPr lang="en-US" dirty="0"/>
              <a:t>Hear (Rom. 10:17)</a:t>
            </a:r>
          </a:p>
          <a:p>
            <a:pPr lvl="1"/>
            <a:r>
              <a:rPr lang="en-US" dirty="0"/>
              <a:t>Believe (Jn. 3:16)</a:t>
            </a:r>
          </a:p>
          <a:p>
            <a:pPr lvl="1"/>
            <a:r>
              <a:rPr lang="en-US" dirty="0"/>
              <a:t>Repent (</a:t>
            </a:r>
            <a:r>
              <a:rPr lang="en-US" dirty="0" err="1"/>
              <a:t>Lk</a:t>
            </a:r>
            <a:r>
              <a:rPr lang="en-US" dirty="0"/>
              <a:t>. 13:3)</a:t>
            </a:r>
          </a:p>
          <a:p>
            <a:pPr lvl="1"/>
            <a:r>
              <a:rPr lang="en-US" dirty="0"/>
              <a:t>Confess (Acts 8:37)</a:t>
            </a:r>
          </a:p>
          <a:p>
            <a:pPr lvl="1"/>
            <a:r>
              <a:rPr lang="en-US" dirty="0"/>
              <a:t>Be baptized (Acts 2:38)</a:t>
            </a:r>
          </a:p>
          <a:p>
            <a:pPr lvl="1">
              <a:buFontTx/>
              <a:buNone/>
            </a:pPr>
            <a:endParaRPr lang="en-US" dirty="0"/>
          </a:p>
          <a:p>
            <a:pPr lvl="1">
              <a:buFontTx/>
              <a:buNone/>
            </a:pPr>
            <a:r>
              <a:rPr lang="en-US" dirty="0" smtClean="0"/>
              <a:t>*Admittance</a:t>
            </a:r>
            <a:endParaRPr lang="en-US" dirty="0"/>
          </a:p>
        </p:txBody>
      </p:sp>
      <p:sp>
        <p:nvSpPr>
          <p:cNvPr id="40966" name="Rectangle 6"/>
          <p:cNvSpPr>
            <a:spLocks noGrp="1" noChangeArrowheads="1"/>
          </p:cNvSpPr>
          <p:nvPr>
            <p:ph type="body" sz="half" idx="2"/>
          </p:nvPr>
        </p:nvSpPr>
        <p:spPr>
          <a:xfrm>
            <a:off x="4648200" y="1981200"/>
            <a:ext cx="4267200" cy="4114800"/>
          </a:xfrm>
        </p:spPr>
        <p:txBody>
          <a:bodyPr/>
          <a:lstStyle/>
          <a:p>
            <a:r>
              <a:rPr lang="en-US" dirty="0"/>
              <a:t>Excluded from Christ</a:t>
            </a:r>
          </a:p>
          <a:p>
            <a:pPr lvl="1"/>
            <a:r>
              <a:rPr lang="en-US" dirty="0"/>
              <a:t>Sin without repentance </a:t>
            </a:r>
            <a:r>
              <a:rPr lang="en-US" dirty="0" smtClean="0"/>
              <a:t/>
            </a:r>
            <a:br>
              <a:rPr lang="en-US" dirty="0" smtClean="0"/>
            </a:br>
            <a:r>
              <a:rPr lang="en-US" dirty="0" smtClean="0"/>
              <a:t>(</a:t>
            </a:r>
            <a:r>
              <a:rPr lang="en-US" dirty="0"/>
              <a:t>2 Thess. 3:6; Matt. 18:17; etc</a:t>
            </a:r>
            <a:r>
              <a:rPr lang="en-US" dirty="0" smtClean="0"/>
              <a:t>.)</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endParaRPr lang="en-US" dirty="0" smtClean="0"/>
          </a:p>
          <a:p>
            <a:pPr lvl="1">
              <a:buFontTx/>
              <a:buNone/>
            </a:pPr>
            <a:r>
              <a:rPr lang="en-US" dirty="0" smtClean="0"/>
              <a:t>*Withdrawal</a:t>
            </a:r>
            <a:endParaRPr lang="en-US" dirty="0"/>
          </a:p>
        </p:txBody>
      </p:sp>
      <p:cxnSp>
        <p:nvCxnSpPr>
          <p:cNvPr id="7" name="Straight Connector 6"/>
          <p:cNvCxnSpPr/>
          <p:nvPr/>
        </p:nvCxnSpPr>
        <p:spPr bwMode="auto">
          <a:xfrm>
            <a:off x="4572000" y="1905000"/>
            <a:ext cx="0" cy="4114800"/>
          </a:xfrm>
          <a:prstGeom prst="line">
            <a:avLst/>
          </a:prstGeom>
          <a:noFill/>
          <a:ln w="57150" cap="flat" cmpd="sng" algn="ctr">
            <a:solidFill>
              <a:srgbClr val="FFFF00"/>
            </a:solidFill>
            <a:prstDash val="solid"/>
            <a:round/>
            <a:headEnd type="none" w="med" len="med"/>
            <a:tailEnd type="none" w="med" len="med"/>
          </a:ln>
          <a:effectLst>
            <a:glow rad="101600">
              <a:srgbClr val="000000">
                <a:alpha val="60000"/>
              </a:srgb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1" nodeType="clickEffect">
                                  <p:stCondLst>
                                    <p:cond delay="0"/>
                                  </p:stCondLst>
                                  <p:childTnLst>
                                    <p:set>
                                      <p:cBhvr>
                                        <p:cTn id="6" dur="1" fill="hold">
                                          <p:stCondLst>
                                            <p:cond delay="0"/>
                                          </p:stCondLst>
                                        </p:cTn>
                                        <p:tgtEl>
                                          <p:spTgt spid="4096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4096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4096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1" nodeType="clickEffect">
                                  <p:stCondLst>
                                    <p:cond delay="0"/>
                                  </p:stCondLst>
                                  <p:childTnLst>
                                    <p:set>
                                      <p:cBhvr>
                                        <p:cTn id="18" dur="1" fill="hold">
                                          <p:stCondLst>
                                            <p:cond delay="0"/>
                                          </p:stCondLst>
                                        </p:cTn>
                                        <p:tgtEl>
                                          <p:spTgt spid="40965">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1" nodeType="clickEffect">
                                  <p:stCondLst>
                                    <p:cond delay="0"/>
                                  </p:stCondLst>
                                  <p:childTnLst>
                                    <p:set>
                                      <p:cBhvr>
                                        <p:cTn id="22" dur="1" fill="hold">
                                          <p:stCondLst>
                                            <p:cond delay="0"/>
                                          </p:stCondLst>
                                        </p:cTn>
                                        <p:tgtEl>
                                          <p:spTgt spid="40965">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1" nodeType="clickEffect">
                                  <p:stCondLst>
                                    <p:cond delay="0"/>
                                  </p:stCondLst>
                                  <p:childTnLst>
                                    <p:set>
                                      <p:cBhvr>
                                        <p:cTn id="26" dur="1" fill="hold">
                                          <p:stCondLst>
                                            <p:cond delay="0"/>
                                          </p:stCondLst>
                                        </p:cTn>
                                        <p:tgtEl>
                                          <p:spTgt spid="40965">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1" nodeType="clickEffect">
                                  <p:stCondLst>
                                    <p:cond delay="0"/>
                                  </p:stCondLst>
                                  <p:childTnLst>
                                    <p:set>
                                      <p:cBhvr>
                                        <p:cTn id="30" dur="1" fill="hold">
                                          <p:stCondLst>
                                            <p:cond delay="0"/>
                                          </p:stCondLst>
                                        </p:cTn>
                                        <p:tgtEl>
                                          <p:spTgt spid="40965">
                                            <p:txEl>
                                              <p:pRg st="7" end="7"/>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1" nodeType="clickEffect">
                                  <p:stCondLst>
                                    <p:cond delay="0"/>
                                  </p:stCondLst>
                                  <p:childTnLst>
                                    <p:set>
                                      <p:cBhvr>
                                        <p:cTn id="34" dur="1" fill="hold">
                                          <p:stCondLst>
                                            <p:cond delay="0"/>
                                          </p:stCondLst>
                                        </p:cTn>
                                        <p:tgtEl>
                                          <p:spTgt spid="40966">
                                            <p:txEl>
                                              <p:pRg st="0" end="0"/>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1" nodeType="clickEffect">
                                  <p:stCondLst>
                                    <p:cond delay="0"/>
                                  </p:stCondLst>
                                  <p:childTnLst>
                                    <p:set>
                                      <p:cBhvr>
                                        <p:cTn id="38" dur="1" fill="hold">
                                          <p:stCondLst>
                                            <p:cond delay="0"/>
                                          </p:stCondLst>
                                        </p:cTn>
                                        <p:tgtEl>
                                          <p:spTgt spid="40966">
                                            <p:txEl>
                                              <p:pRg st="1" end="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1" nodeType="clickEffect">
                                  <p:stCondLst>
                                    <p:cond delay="0"/>
                                  </p:stCondLst>
                                  <p:childTnLst>
                                    <p:set>
                                      <p:cBhvr>
                                        <p:cTn id="42" dur="1" fill="hold">
                                          <p:stCondLst>
                                            <p:cond delay="0"/>
                                          </p:stCondLst>
                                        </p:cTn>
                                        <p:tgtEl>
                                          <p:spTgt spid="4096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5" grpId="1" build="p"/>
      <p:bldP spid="40966" grpId="1"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extLst>
              <a:ext uri="{BEBA8EAE-BF5A-486C-A8C5-ECC9F3942E4B}">
                <a14:imgProps xmlns:a14="http://schemas.microsoft.com/office/drawing/2010/main">
                  <a14:imgLayer r:embed="rId3">
                    <a14:imgEffect>
                      <a14:brightnessContrast bright="-1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sz="4400" b="0">
                <a:latin typeface="Trebuchet MS" pitchFamily="34" charset="0"/>
              </a:rPr>
              <a:t>2 Essential Kinds of Teaching</a:t>
            </a:r>
          </a:p>
        </p:txBody>
      </p:sp>
      <p:sp>
        <p:nvSpPr>
          <p:cNvPr id="5123" name="Rectangle 3"/>
          <p:cNvSpPr>
            <a:spLocks noGrp="1" noChangeArrowheads="1"/>
          </p:cNvSpPr>
          <p:nvPr>
            <p:ph type="body" idx="1"/>
          </p:nvPr>
        </p:nvSpPr>
        <p:spPr>
          <a:xfrm>
            <a:off x="685800" y="3886200"/>
            <a:ext cx="7772400" cy="2209800"/>
          </a:xfrm>
        </p:spPr>
        <p:txBody>
          <a:bodyPr/>
          <a:lstStyle/>
          <a:p>
            <a:r>
              <a:rPr lang="en-US" dirty="0">
                <a:effectLst>
                  <a:glow rad="63500">
                    <a:schemeClr val="accent2">
                      <a:satMod val="175000"/>
                      <a:alpha val="40000"/>
                    </a:schemeClr>
                  </a:glow>
                </a:effectLst>
              </a:rPr>
              <a:t>“a rod” </a:t>
            </a:r>
            <a:r>
              <a:rPr lang="en-US" dirty="0"/>
              <a:t>– 	chastisement; rebuke, 				reproof, convincing,</a:t>
            </a:r>
            <a:br>
              <a:rPr lang="en-US" dirty="0"/>
            </a:br>
            <a:r>
              <a:rPr lang="en-US" dirty="0"/>
              <a:t>			correctional</a:t>
            </a:r>
          </a:p>
          <a:p>
            <a:r>
              <a:rPr lang="en-US" dirty="0">
                <a:effectLst>
                  <a:glow rad="63500">
                    <a:schemeClr val="accent2">
                      <a:satMod val="175000"/>
                      <a:alpha val="40000"/>
                    </a:schemeClr>
                  </a:glow>
                </a:effectLst>
              </a:rPr>
              <a:t>“in love” </a:t>
            </a:r>
            <a:r>
              <a:rPr lang="en-US" dirty="0"/>
              <a:t>– 	gentleness, exhortation</a:t>
            </a:r>
          </a:p>
        </p:txBody>
      </p:sp>
      <p:sp>
        <p:nvSpPr>
          <p:cNvPr id="5124" name="Text Box 4"/>
          <p:cNvSpPr txBox="1">
            <a:spLocks noChangeArrowheads="1"/>
          </p:cNvSpPr>
          <p:nvPr/>
        </p:nvSpPr>
        <p:spPr bwMode="auto">
          <a:xfrm>
            <a:off x="533400" y="2057400"/>
            <a:ext cx="8077200"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sz="3600">
                <a:latin typeface="Trebuchet MS" pitchFamily="34" charset="0"/>
              </a:rPr>
              <a:t>“What do you want? Shall I come to you with a rod, or in love and a spirit of gentleness?” (1 Cor. 4:21)</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tile tx="0" ty="0" sx="100000" sy="100000" flip="none" algn="tl"/>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2514600" y="152400"/>
            <a:ext cx="4114800" cy="1143000"/>
          </a:xfrm>
          <a:ln w="76200">
            <a:solidFill>
              <a:srgbClr val="800000"/>
            </a:solidFill>
            <a:miter lim="800000"/>
            <a:headEnd/>
            <a:tailEnd/>
          </a:ln>
        </p:spPr>
        <p:style>
          <a:lnRef idx="0">
            <a:scrgbClr r="0" g="0" b="0"/>
          </a:lnRef>
          <a:fillRef idx="1003">
            <a:schemeClr val="lt1"/>
          </a:fillRef>
          <a:effectRef idx="0">
            <a:scrgbClr r="0" g="0" b="0"/>
          </a:effectRef>
          <a:fontRef idx="major"/>
        </p:style>
        <p:txBody>
          <a:bodyPr/>
          <a:lstStyle/>
          <a:p>
            <a:r>
              <a:rPr lang="en-US" sz="4400" dirty="0">
                <a:solidFill>
                  <a:srgbClr val="FF0000"/>
                </a:solidFill>
                <a:effectLst>
                  <a:outerShdw blurRad="38100" dist="38100" dir="2700000" algn="tl">
                    <a:srgbClr val="000000">
                      <a:alpha val="43137"/>
                    </a:srgbClr>
                  </a:outerShdw>
                </a:effectLst>
                <a:latin typeface="Arial Black" pitchFamily="34" charset="0"/>
              </a:rPr>
              <a:t>DISCIPLINE</a:t>
            </a:r>
          </a:p>
        </p:txBody>
      </p:sp>
      <p:sp>
        <p:nvSpPr>
          <p:cNvPr id="6148" name="Text Box 4"/>
          <p:cNvSpPr txBox="1">
            <a:spLocks noChangeArrowheads="1"/>
          </p:cNvSpPr>
          <p:nvPr/>
        </p:nvSpPr>
        <p:spPr bwMode="auto">
          <a:xfrm>
            <a:off x="381000" y="1981200"/>
            <a:ext cx="4876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solidFill>
                  <a:srgbClr val="000000"/>
                </a:solidFill>
                <a:latin typeface="Trebuchet MS" pitchFamily="34" charset="0"/>
              </a:rPr>
              <a:t>INSTRUCTION &amp; CORRECTION</a:t>
            </a:r>
          </a:p>
        </p:txBody>
      </p:sp>
      <p:sp>
        <p:nvSpPr>
          <p:cNvPr id="6149" name="WordArt 5"/>
          <p:cNvSpPr>
            <a:spLocks noChangeArrowheads="1" noChangeShapeType="1" noTextEdit="1"/>
          </p:cNvSpPr>
          <p:nvPr/>
        </p:nvSpPr>
        <p:spPr bwMode="auto">
          <a:xfrm>
            <a:off x="685800" y="2743200"/>
            <a:ext cx="1600200" cy="9144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r>
              <a:rPr lang="en-US" sz="3600" kern="10">
                <a:ln w="9525">
                  <a:solidFill>
                    <a:srgbClr val="000000"/>
                  </a:solidFill>
                  <a:round/>
                  <a:headEnd/>
                  <a:tailEnd/>
                </a:ln>
                <a:solidFill>
                  <a:srgbClr val="FFFFFF"/>
                </a:solidFill>
                <a:latin typeface="Arial Black"/>
              </a:rPr>
              <a:t>TRAIN</a:t>
            </a:r>
          </a:p>
        </p:txBody>
      </p:sp>
      <p:sp>
        <p:nvSpPr>
          <p:cNvPr id="6150" name="WordArt 6"/>
          <p:cNvSpPr>
            <a:spLocks noChangeArrowheads="1" noChangeShapeType="1" noTextEdit="1"/>
          </p:cNvSpPr>
          <p:nvPr/>
        </p:nvSpPr>
        <p:spPr bwMode="auto">
          <a:xfrm>
            <a:off x="2743200" y="2590800"/>
            <a:ext cx="2571750" cy="11430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3829"/>
              </a:avLst>
            </a:prstTxWarp>
          </a:bodyPr>
          <a:lstStyle/>
          <a:p>
            <a:r>
              <a:rPr lang="en-US" sz="3600" kern="10" normalizeH="1" dirty="0">
                <a:ln w="9525">
                  <a:solidFill>
                    <a:srgbClr val="000000"/>
                  </a:solidFill>
                  <a:round/>
                  <a:headEnd/>
                  <a:tailEnd/>
                </a:ln>
                <a:solidFill>
                  <a:srgbClr val="FFFFFF"/>
                </a:solidFill>
                <a:effectLst>
                  <a:glow rad="63500">
                    <a:schemeClr val="accent2">
                      <a:satMod val="175000"/>
                      <a:alpha val="40000"/>
                    </a:schemeClr>
                  </a:glow>
                </a:effectLst>
                <a:latin typeface="Arial Black"/>
              </a:rPr>
              <a:t>REFORM</a:t>
            </a:r>
          </a:p>
          <a:p>
            <a:r>
              <a:rPr lang="en-US" sz="3600" kern="10" normalizeH="1" dirty="0">
                <a:ln w="9525">
                  <a:solidFill>
                    <a:srgbClr val="000000"/>
                  </a:solidFill>
                  <a:round/>
                  <a:headEnd/>
                  <a:tailEnd/>
                </a:ln>
                <a:solidFill>
                  <a:srgbClr val="FFFFFF"/>
                </a:solidFill>
                <a:effectLst>
                  <a:glow rad="63500">
                    <a:schemeClr val="accent2">
                      <a:satMod val="175000"/>
                      <a:alpha val="40000"/>
                    </a:schemeClr>
                  </a:glow>
                </a:effectLst>
                <a:latin typeface="Arial Black"/>
              </a:rPr>
              <a:t>THOUGHT</a:t>
            </a:r>
          </a:p>
        </p:txBody>
      </p:sp>
      <p:sp>
        <p:nvSpPr>
          <p:cNvPr id="6151" name="Line 7"/>
          <p:cNvSpPr>
            <a:spLocks noChangeShapeType="1"/>
          </p:cNvSpPr>
          <p:nvPr/>
        </p:nvSpPr>
        <p:spPr bwMode="auto">
          <a:xfrm flipH="1">
            <a:off x="2895600" y="1295400"/>
            <a:ext cx="1371600" cy="685800"/>
          </a:xfrm>
          <a:prstGeom prst="line">
            <a:avLst/>
          </a:prstGeom>
          <a:noFill/>
          <a:ln w="76200">
            <a:solidFill>
              <a:srgbClr val="FF0000"/>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52" name="Line 8"/>
          <p:cNvSpPr>
            <a:spLocks noChangeShapeType="1"/>
          </p:cNvSpPr>
          <p:nvPr/>
        </p:nvSpPr>
        <p:spPr bwMode="auto">
          <a:xfrm>
            <a:off x="4800600" y="1295400"/>
            <a:ext cx="1295400" cy="762000"/>
          </a:xfrm>
          <a:prstGeom prst="line">
            <a:avLst/>
          </a:prstGeom>
          <a:noFill/>
          <a:ln w="76200">
            <a:solidFill>
              <a:srgbClr val="FF0000"/>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53" name="Text Box 9"/>
          <p:cNvSpPr txBox="1">
            <a:spLocks noChangeArrowheads="1"/>
          </p:cNvSpPr>
          <p:nvPr/>
        </p:nvSpPr>
        <p:spPr bwMode="auto">
          <a:xfrm>
            <a:off x="5934075" y="1995488"/>
            <a:ext cx="221932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solidFill>
                  <a:srgbClr val="000000"/>
                </a:solidFill>
                <a:latin typeface="Trebuchet MS" pitchFamily="34" charset="0"/>
              </a:rPr>
              <a:t>PUNISHMENT</a:t>
            </a:r>
          </a:p>
        </p:txBody>
      </p:sp>
      <p:sp>
        <p:nvSpPr>
          <p:cNvPr id="6154" name="WordArt 10"/>
          <p:cNvSpPr>
            <a:spLocks noChangeArrowheads="1" noChangeShapeType="1" noTextEdit="1"/>
          </p:cNvSpPr>
          <p:nvPr/>
        </p:nvSpPr>
        <p:spPr bwMode="auto">
          <a:xfrm>
            <a:off x="5943600" y="2819400"/>
            <a:ext cx="2638425" cy="6477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r>
              <a:rPr lang="en-US" sz="3600" kern="10">
                <a:ln w="9525">
                  <a:solidFill>
                    <a:srgbClr val="000000"/>
                  </a:solidFill>
                  <a:round/>
                  <a:headEnd/>
                  <a:tailEnd/>
                </a:ln>
                <a:solidFill>
                  <a:srgbClr val="FF0000"/>
                </a:solidFill>
                <a:latin typeface="Arial Black"/>
              </a:rPr>
              <a:t>COERCIVE</a:t>
            </a:r>
          </a:p>
        </p:txBody>
      </p:sp>
      <p:sp>
        <p:nvSpPr>
          <p:cNvPr id="6155" name="Text Box 11"/>
          <p:cNvSpPr txBox="1">
            <a:spLocks noChangeArrowheads="1"/>
          </p:cNvSpPr>
          <p:nvPr/>
        </p:nvSpPr>
        <p:spPr bwMode="auto">
          <a:xfrm>
            <a:off x="152400" y="4114800"/>
            <a:ext cx="5334000" cy="2830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sz="2400">
                <a:solidFill>
                  <a:srgbClr val="000000"/>
                </a:solidFill>
                <a:latin typeface="Trebuchet MS" pitchFamily="34" charset="0"/>
              </a:rPr>
              <a:t>‘to open their eyes, in order to turn them from darkness to light, and from the power of Satan to God, that they may receive forgiveness of sins and an inheritance among those who are sanctified by faith in Me.’ </a:t>
            </a:r>
          </a:p>
          <a:p>
            <a:pPr algn="r">
              <a:spcBef>
                <a:spcPct val="50000"/>
              </a:spcBef>
            </a:pPr>
            <a:r>
              <a:rPr lang="en-US" sz="2400">
                <a:solidFill>
                  <a:srgbClr val="000000"/>
                </a:solidFill>
                <a:latin typeface="Trebuchet MS" pitchFamily="34" charset="0"/>
              </a:rPr>
              <a:t>(ACTS 26:18; 2 TIM. 4:2-5)</a:t>
            </a:r>
          </a:p>
        </p:txBody>
      </p:sp>
      <p:sp>
        <p:nvSpPr>
          <p:cNvPr id="6156" name="Text Box 12"/>
          <p:cNvSpPr txBox="1">
            <a:spLocks noChangeArrowheads="1"/>
          </p:cNvSpPr>
          <p:nvPr/>
        </p:nvSpPr>
        <p:spPr bwMode="auto">
          <a:xfrm>
            <a:off x="5562600" y="4267200"/>
            <a:ext cx="3505200" cy="1839913"/>
          </a:xfrm>
          <a:prstGeom prst="rect">
            <a:avLst/>
          </a:prstGeom>
          <a:solidFill>
            <a:srgbClr val="000000"/>
          </a:solidFill>
          <a:ln w="381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tx2"/>
                </a:solidFill>
                <a:latin typeface="Trebuchet MS" pitchFamily="34" charset="0"/>
              </a:rPr>
              <a:t>TITUS 3:10, 11</a:t>
            </a:r>
          </a:p>
          <a:p>
            <a:pPr>
              <a:spcBef>
                <a:spcPct val="50000"/>
              </a:spcBef>
            </a:pPr>
            <a:r>
              <a:rPr lang="en-US">
                <a:solidFill>
                  <a:schemeClr val="tx2"/>
                </a:solidFill>
                <a:latin typeface="Trebuchet MS" pitchFamily="34" charset="0"/>
              </a:rPr>
              <a:t>1 TIMOTHY 1:19, 20</a:t>
            </a:r>
          </a:p>
          <a:p>
            <a:pPr>
              <a:spcBef>
                <a:spcPct val="50000"/>
              </a:spcBef>
            </a:pPr>
            <a:r>
              <a:rPr lang="en-US">
                <a:solidFill>
                  <a:schemeClr val="tx2"/>
                </a:solidFill>
                <a:latin typeface="Trebuchet MS" pitchFamily="34" charset="0"/>
              </a:rPr>
              <a:t>2 CORINTHIANS 2:6</a:t>
            </a:r>
          </a:p>
        </p:txBody>
      </p:sp>
      <p:sp>
        <p:nvSpPr>
          <p:cNvPr id="6157" name="Text Box 13"/>
          <p:cNvSpPr txBox="1">
            <a:spLocks noChangeArrowheads="1"/>
          </p:cNvSpPr>
          <p:nvPr/>
        </p:nvSpPr>
        <p:spPr bwMode="auto">
          <a:xfrm>
            <a:off x="0" y="4114800"/>
            <a:ext cx="5410200" cy="2692400"/>
          </a:xfrm>
          <a:prstGeom prst="rect">
            <a:avLst/>
          </a:prstGeom>
          <a:solidFill>
            <a:srgbClr val="000000"/>
          </a:solidFill>
          <a:ln w="3810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atin typeface="Trebuchet MS" pitchFamily="34" charset="0"/>
              </a:rPr>
              <a:t> “Now we exhort you, brethren, warn those who are unruly, comfort the fainthearted, uphold the weak, be patient with all.” </a:t>
            </a:r>
            <a:br>
              <a:rPr lang="en-US">
                <a:latin typeface="Trebuchet MS" pitchFamily="34" charset="0"/>
              </a:rPr>
            </a:br>
            <a:r>
              <a:rPr lang="en-US">
                <a:latin typeface="Trebuchet MS" pitchFamily="34" charset="0"/>
              </a:rPr>
              <a:t>-1 THESSALONIANS 5:14</a:t>
            </a:r>
          </a:p>
        </p:txBody>
      </p:sp>
    </p:spTree>
    <p:custDataLst>
      <p:tags r:id="rId1"/>
    </p:custData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6155"/>
                                        </p:tgtEl>
                                        <p:attrNameLst>
                                          <p:attrName>style.visibility</p:attrName>
                                        </p:attrNameLst>
                                      </p:cBhvr>
                                      <p:to>
                                        <p:strVal val="visible"/>
                                      </p:to>
                                    </p:set>
                                    <p:animEffect transition="in" filter="fade">
                                      <p:cBhvr>
                                        <p:cTn id="7" dur="1000"/>
                                        <p:tgtEl>
                                          <p:spTgt spid="6155"/>
                                        </p:tgtEl>
                                      </p:cBhvr>
                                    </p:animEffect>
                                    <p:anim calcmode="lin" valueType="num">
                                      <p:cBhvr>
                                        <p:cTn id="8" dur="1000" fill="hold"/>
                                        <p:tgtEl>
                                          <p:spTgt spid="6155"/>
                                        </p:tgtEl>
                                        <p:attrNameLst>
                                          <p:attrName>ppt_x</p:attrName>
                                        </p:attrNameLst>
                                      </p:cBhvr>
                                      <p:tavLst>
                                        <p:tav tm="0">
                                          <p:val>
                                            <p:strVal val="#ppt_x"/>
                                          </p:val>
                                        </p:tav>
                                        <p:tav tm="100000">
                                          <p:val>
                                            <p:strVal val="#ppt_x"/>
                                          </p:val>
                                        </p:tav>
                                      </p:tavLst>
                                    </p:anim>
                                    <p:anim calcmode="lin" valueType="num">
                                      <p:cBhvr>
                                        <p:cTn id="9" dur="1000" fill="hold"/>
                                        <p:tgtEl>
                                          <p:spTgt spid="6155"/>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6157"/>
                                        </p:tgtEl>
                                        <p:attrNameLst>
                                          <p:attrName>style.visibility</p:attrName>
                                        </p:attrNameLst>
                                      </p:cBhvr>
                                      <p:to>
                                        <p:strVal val="visible"/>
                                      </p:to>
                                    </p:set>
                                    <p:anim calcmode="lin" valueType="num">
                                      <p:cBhvr>
                                        <p:cTn id="14" dur="500" fill="hold"/>
                                        <p:tgtEl>
                                          <p:spTgt spid="6157"/>
                                        </p:tgtEl>
                                        <p:attrNameLst>
                                          <p:attrName>ppt_w</p:attrName>
                                        </p:attrNameLst>
                                      </p:cBhvr>
                                      <p:tavLst>
                                        <p:tav tm="0">
                                          <p:val>
                                            <p:fltVal val="0"/>
                                          </p:val>
                                        </p:tav>
                                        <p:tav tm="100000">
                                          <p:val>
                                            <p:strVal val="#ppt_w"/>
                                          </p:val>
                                        </p:tav>
                                      </p:tavLst>
                                    </p:anim>
                                    <p:anim calcmode="lin" valueType="num">
                                      <p:cBhvr>
                                        <p:cTn id="15" dur="500" fill="hold"/>
                                        <p:tgtEl>
                                          <p:spTgt spid="6157"/>
                                        </p:tgtEl>
                                        <p:attrNameLst>
                                          <p:attrName>ppt_h</p:attrName>
                                        </p:attrNameLst>
                                      </p:cBhvr>
                                      <p:tavLst>
                                        <p:tav tm="0">
                                          <p:val>
                                            <p:fltVal val="0"/>
                                          </p:val>
                                        </p:tav>
                                        <p:tav tm="100000">
                                          <p:val>
                                            <p:strVal val="#ppt_h"/>
                                          </p:val>
                                        </p:tav>
                                      </p:tavLst>
                                    </p:anim>
                                    <p:animEffect transition="in" filter="fade">
                                      <p:cBhvr>
                                        <p:cTn id="16" dur="500"/>
                                        <p:tgtEl>
                                          <p:spTgt spid="6157"/>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3" presetClass="entr" presetSubtype="16" fill="hold" grpId="0" nodeType="clickEffect">
                                  <p:stCondLst>
                                    <p:cond delay="0"/>
                                  </p:stCondLst>
                                  <p:childTnLst>
                                    <p:set>
                                      <p:cBhvr>
                                        <p:cTn id="20" dur="1" fill="hold">
                                          <p:stCondLst>
                                            <p:cond delay="0"/>
                                          </p:stCondLst>
                                        </p:cTn>
                                        <p:tgtEl>
                                          <p:spTgt spid="6156"/>
                                        </p:tgtEl>
                                        <p:attrNameLst>
                                          <p:attrName>style.visibility</p:attrName>
                                        </p:attrNameLst>
                                      </p:cBhvr>
                                      <p:to>
                                        <p:strVal val="visible"/>
                                      </p:to>
                                    </p:set>
                                    <p:anim calcmode="lin" valueType="num">
                                      <p:cBhvr>
                                        <p:cTn id="21" dur="500" fill="hold"/>
                                        <p:tgtEl>
                                          <p:spTgt spid="6156"/>
                                        </p:tgtEl>
                                        <p:attrNameLst>
                                          <p:attrName>ppt_w</p:attrName>
                                        </p:attrNameLst>
                                      </p:cBhvr>
                                      <p:tavLst>
                                        <p:tav tm="0">
                                          <p:val>
                                            <p:fltVal val="0"/>
                                          </p:val>
                                        </p:tav>
                                        <p:tav tm="100000">
                                          <p:val>
                                            <p:strVal val="#ppt_w"/>
                                          </p:val>
                                        </p:tav>
                                      </p:tavLst>
                                    </p:anim>
                                    <p:anim calcmode="lin" valueType="num">
                                      <p:cBhvr>
                                        <p:cTn id="22" dur="500" fill="hold"/>
                                        <p:tgtEl>
                                          <p:spTgt spid="615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5" grpId="0"/>
      <p:bldP spid="6156" grpId="0" animBg="1"/>
      <p:bldP spid="615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BEBA8EAE-BF5A-486C-A8C5-ECC9F3942E4B}">
                <a14:imgProps xmlns:a14="http://schemas.microsoft.com/office/drawing/2010/main">
                  <a14:imgLayer r:embed="rId4">
                    <a14:imgEffect>
                      <a14:brightnessContrast bright="-1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a:t>TITUS 3:10, 11</a:t>
            </a:r>
          </a:p>
        </p:txBody>
      </p:sp>
      <p:sp>
        <p:nvSpPr>
          <p:cNvPr id="7171" name="Rectangle 3"/>
          <p:cNvSpPr>
            <a:spLocks noGrp="1" noChangeArrowheads="1"/>
          </p:cNvSpPr>
          <p:nvPr>
            <p:ph type="body" idx="1"/>
          </p:nvPr>
        </p:nvSpPr>
        <p:spPr>
          <a:xfrm>
            <a:off x="685800" y="3505200"/>
            <a:ext cx="7772400" cy="2590800"/>
          </a:xfrm>
        </p:spPr>
        <p:txBody>
          <a:bodyPr/>
          <a:lstStyle/>
          <a:p>
            <a:r>
              <a:rPr lang="en-US"/>
              <a:t>THERE IS A TIME TO ‘REJECT’ ONE</a:t>
            </a:r>
          </a:p>
          <a:p>
            <a:r>
              <a:rPr lang="en-US"/>
              <a:t>WHEN THEY ARE ‘DIVISIVE’ THEY MUST BE </a:t>
            </a:r>
          </a:p>
          <a:p>
            <a:pPr lvl="1"/>
            <a:r>
              <a:rPr lang="en-US"/>
              <a:t>ADMONISHED (INSTRUCTED)</a:t>
            </a:r>
          </a:p>
          <a:p>
            <a:pPr lvl="1"/>
            <a:r>
              <a:rPr lang="en-US"/>
              <a:t>REJECTED (PUNISHED) IF THEY SEEK NOT REPENTANCE</a:t>
            </a:r>
          </a:p>
        </p:txBody>
      </p:sp>
      <p:sp>
        <p:nvSpPr>
          <p:cNvPr id="7172" name="Text Box 4"/>
          <p:cNvSpPr txBox="1">
            <a:spLocks noChangeArrowheads="1"/>
          </p:cNvSpPr>
          <p:nvPr/>
        </p:nvSpPr>
        <p:spPr bwMode="auto">
          <a:xfrm>
            <a:off x="533400" y="1600200"/>
            <a:ext cx="7924800"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i="1">
                <a:latin typeface="Trebuchet MS" pitchFamily="34" charset="0"/>
              </a:rPr>
              <a:t>10  Reject a divisive man after the first and second admonition,</a:t>
            </a:r>
          </a:p>
          <a:p>
            <a:r>
              <a:rPr lang="en-US" i="1">
                <a:latin typeface="Trebuchet MS" pitchFamily="34" charset="0"/>
              </a:rPr>
              <a:t>11  knowing that such a person is warped and sinning, being self-condemned.</a:t>
            </a:r>
          </a:p>
        </p:txBody>
      </p:sp>
    </p:spTree>
  </p:cSld>
  <p:clrMapOvr>
    <a:masterClrMapping/>
  </p:clrMapOvr>
  <mc:AlternateContent xmlns:mc="http://schemas.openxmlformats.org/markup-compatibility/2006">
    <mc:Choice xmlns:p14="http://schemas.microsoft.com/office/powerpoint/2010/main" Requires="p14">
      <p:transition spd="slow">
        <p14:wheelReverse spokes="1"/>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a:extLst>
              <a:ext uri="{BEBA8EAE-BF5A-486C-A8C5-ECC9F3942E4B}">
                <a14:imgProps xmlns:a14="http://schemas.microsoft.com/office/drawing/2010/main">
                  <a14:imgLayer r:embed="rId4">
                    <a14:imgEffect>
                      <a14:brightnessContrast bright="-1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t>TITUS 3:10, 11</a:t>
            </a:r>
          </a:p>
        </p:txBody>
      </p:sp>
      <p:sp>
        <p:nvSpPr>
          <p:cNvPr id="8195" name="Rectangle 3"/>
          <p:cNvSpPr>
            <a:spLocks noGrp="1" noChangeArrowheads="1"/>
          </p:cNvSpPr>
          <p:nvPr>
            <p:ph type="body" idx="1"/>
          </p:nvPr>
        </p:nvSpPr>
        <p:spPr>
          <a:xfrm>
            <a:off x="685800" y="3505200"/>
            <a:ext cx="7772400" cy="2590800"/>
          </a:xfrm>
        </p:spPr>
        <p:txBody>
          <a:bodyPr/>
          <a:lstStyle/>
          <a:p>
            <a:r>
              <a:rPr lang="en-US"/>
              <a:t>WHY REJECT ONE?</a:t>
            </a:r>
          </a:p>
          <a:p>
            <a:pPr lvl="1"/>
            <a:r>
              <a:rPr lang="en-US"/>
              <a:t>HE IS WARPED “TURNED INSIDE OUT”</a:t>
            </a:r>
          </a:p>
          <a:p>
            <a:pPr lvl="1"/>
            <a:r>
              <a:rPr lang="en-US"/>
              <a:t>SINNING: 	MISSING THE MARK, </a:t>
            </a:r>
            <a:br>
              <a:rPr lang="en-US"/>
            </a:br>
            <a:r>
              <a:rPr lang="en-US"/>
              <a:t>			WANDERING AWAY FROM 			GOD’S LAW</a:t>
            </a:r>
          </a:p>
          <a:p>
            <a:pPr lvl="1"/>
            <a:r>
              <a:rPr lang="en-US"/>
              <a:t>SELF-CONDEMNED </a:t>
            </a:r>
            <a:br>
              <a:rPr lang="en-US"/>
            </a:br>
            <a:r>
              <a:rPr lang="en-US"/>
              <a:t>	“CONDEMNED OF HIMSELF” (KJV)</a:t>
            </a:r>
          </a:p>
        </p:txBody>
      </p:sp>
      <p:sp>
        <p:nvSpPr>
          <p:cNvPr id="8196" name="Text Box 4"/>
          <p:cNvSpPr txBox="1">
            <a:spLocks noChangeArrowheads="1"/>
          </p:cNvSpPr>
          <p:nvPr/>
        </p:nvSpPr>
        <p:spPr bwMode="auto">
          <a:xfrm>
            <a:off x="533400" y="1600200"/>
            <a:ext cx="7924800"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i="1">
                <a:latin typeface="Trebuchet MS" pitchFamily="34" charset="0"/>
              </a:rPr>
              <a:t>10  Reject a divisive man after the first and second admonition,</a:t>
            </a:r>
          </a:p>
          <a:p>
            <a:r>
              <a:rPr lang="en-US" i="1">
                <a:latin typeface="Trebuchet MS" pitchFamily="34" charset="0"/>
              </a:rPr>
              <a:t>11  knowing that such a person is warped and sinning, being self-condemned.</a:t>
            </a:r>
          </a:p>
        </p:txBody>
      </p:sp>
      <p:grpSp>
        <p:nvGrpSpPr>
          <p:cNvPr id="8200" name="Group 8"/>
          <p:cNvGrpSpPr>
            <a:grpSpLocks/>
          </p:cNvGrpSpPr>
          <p:nvPr/>
        </p:nvGrpSpPr>
        <p:grpSpPr bwMode="auto">
          <a:xfrm>
            <a:off x="2438400" y="2438400"/>
            <a:ext cx="5105400" cy="2133600"/>
            <a:chOff x="1536" y="1536"/>
            <a:chExt cx="3216" cy="1344"/>
          </a:xfrm>
          <a:effectLst>
            <a:glow rad="101600">
              <a:schemeClr val="accent1">
                <a:satMod val="175000"/>
                <a:alpha val="40000"/>
              </a:schemeClr>
            </a:glow>
          </a:effectLst>
        </p:grpSpPr>
        <p:sp>
          <p:nvSpPr>
            <p:cNvPr id="8197" name="Oval 5"/>
            <p:cNvSpPr>
              <a:spLocks noChangeArrowheads="1"/>
            </p:cNvSpPr>
            <p:nvPr/>
          </p:nvSpPr>
          <p:spPr bwMode="auto">
            <a:xfrm>
              <a:off x="1536" y="2544"/>
              <a:ext cx="1152" cy="336"/>
            </a:xfrm>
            <a:prstGeom prst="ellipse">
              <a:avLst/>
            </a:prstGeom>
            <a:noFill/>
            <a:ln w="31750">
              <a:solidFill>
                <a:srgbClr val="000000"/>
              </a:solidFill>
              <a:round/>
              <a:headEnd/>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198" name="Oval 6"/>
            <p:cNvSpPr>
              <a:spLocks noChangeArrowheads="1"/>
            </p:cNvSpPr>
            <p:nvPr/>
          </p:nvSpPr>
          <p:spPr bwMode="auto">
            <a:xfrm>
              <a:off x="3888" y="1536"/>
              <a:ext cx="864" cy="384"/>
            </a:xfrm>
            <a:prstGeom prst="ellipse">
              <a:avLst/>
            </a:prstGeom>
            <a:noFill/>
            <a:ln w="31750">
              <a:solidFill>
                <a:srgbClr val="000000"/>
              </a:solidFill>
              <a:round/>
              <a:headEnd/>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199" name="Line 7"/>
            <p:cNvSpPr>
              <a:spLocks noChangeShapeType="1"/>
            </p:cNvSpPr>
            <p:nvPr/>
          </p:nvSpPr>
          <p:spPr bwMode="auto">
            <a:xfrm flipV="1">
              <a:off x="2064" y="1920"/>
              <a:ext cx="2304" cy="624"/>
            </a:xfrm>
            <a:prstGeom prst="line">
              <a:avLst/>
            </a:prstGeom>
            <a:noFill/>
            <a:ln w="31750">
              <a:solidFill>
                <a:srgbClr val="000000"/>
              </a:solidFill>
              <a:round/>
              <a:headEn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8204" name="Group 12"/>
          <p:cNvGrpSpPr>
            <a:grpSpLocks/>
          </p:cNvGrpSpPr>
          <p:nvPr/>
        </p:nvGrpSpPr>
        <p:grpSpPr bwMode="auto">
          <a:xfrm>
            <a:off x="1447800" y="2971800"/>
            <a:ext cx="1752600" cy="2133600"/>
            <a:chOff x="912" y="1872"/>
            <a:chExt cx="1104" cy="1344"/>
          </a:xfrm>
          <a:effectLst>
            <a:glow rad="101600">
              <a:schemeClr val="accent1">
                <a:satMod val="175000"/>
                <a:alpha val="40000"/>
              </a:schemeClr>
            </a:glow>
          </a:effectLst>
        </p:grpSpPr>
        <p:sp>
          <p:nvSpPr>
            <p:cNvPr id="8201" name="Rectangle 9"/>
            <p:cNvSpPr>
              <a:spLocks noChangeArrowheads="1"/>
            </p:cNvSpPr>
            <p:nvPr/>
          </p:nvSpPr>
          <p:spPr bwMode="auto">
            <a:xfrm>
              <a:off x="912" y="2928"/>
              <a:ext cx="1008" cy="288"/>
            </a:xfrm>
            <a:prstGeom prst="rect">
              <a:avLst/>
            </a:prstGeom>
            <a:noFill/>
            <a:ln w="31750">
              <a:solidFill>
                <a:srgbClr val="000000"/>
              </a:solidFill>
              <a:miter lim="800000"/>
              <a:headEnd/>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02" name="Rectangle 10"/>
            <p:cNvSpPr>
              <a:spLocks noChangeArrowheads="1"/>
            </p:cNvSpPr>
            <p:nvPr/>
          </p:nvSpPr>
          <p:spPr bwMode="auto">
            <a:xfrm>
              <a:off x="1152" y="1872"/>
              <a:ext cx="864" cy="240"/>
            </a:xfrm>
            <a:prstGeom prst="rect">
              <a:avLst/>
            </a:prstGeom>
            <a:noFill/>
            <a:ln w="31750">
              <a:solidFill>
                <a:srgbClr val="000000"/>
              </a:solidFill>
              <a:miter lim="800000"/>
              <a:headEnd/>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03" name="Line 11"/>
            <p:cNvSpPr>
              <a:spLocks noChangeShapeType="1"/>
            </p:cNvSpPr>
            <p:nvPr/>
          </p:nvSpPr>
          <p:spPr bwMode="auto">
            <a:xfrm flipV="1">
              <a:off x="1392" y="2112"/>
              <a:ext cx="192" cy="816"/>
            </a:xfrm>
            <a:prstGeom prst="line">
              <a:avLst/>
            </a:prstGeom>
            <a:noFill/>
            <a:ln w="31750">
              <a:solidFill>
                <a:srgbClr val="000000"/>
              </a:solidFill>
              <a:round/>
              <a:headEn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195">
                                            <p:txEl>
                                              <p:pRg st="1" end="1"/>
                                            </p:txEl>
                                          </p:spTgt>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8200"/>
                                        </p:tgtEl>
                                        <p:attrNameLst>
                                          <p:attrName>style.visibility</p:attrName>
                                        </p:attrNameLst>
                                      </p:cBhvr>
                                      <p:to>
                                        <p:strVal val="visible"/>
                                      </p:to>
                                    </p:set>
                                    <p:animEffect transition="in" filter="fade">
                                      <p:cBhvr>
                                        <p:cTn id="13" dur="2000"/>
                                        <p:tgtEl>
                                          <p:spTgt spid="8200"/>
                                        </p:tgtEl>
                                      </p:cBhvr>
                                    </p:animEffect>
                                  </p:childTnLst>
                                  <p:subTnLst>
                                    <p:set>
                                      <p:cBhvr override="childStyle">
                                        <p:cTn dur="1" fill="hold" display="0" masterRel="nextClick" afterEffect="1"/>
                                        <p:tgtEl>
                                          <p:spTgt spid="8200"/>
                                        </p:tgtEl>
                                        <p:attrNameLst>
                                          <p:attrName>style.visibility</p:attrName>
                                        </p:attrNameLst>
                                      </p:cBhvr>
                                      <p:to>
                                        <p:strVal val="hidden"/>
                                      </p:to>
                                    </p:set>
                                  </p:sub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8195">
                                            <p:txEl>
                                              <p:pRg st="2" end="2"/>
                                            </p:txEl>
                                          </p:spTgt>
                                        </p:tgtEl>
                                        <p:attrNameLst>
                                          <p:attrName>style.visibility</p:attrName>
                                        </p:attrNameLst>
                                      </p:cBhvr>
                                      <p:to>
                                        <p:strVal val="visible"/>
                                      </p:to>
                                    </p:set>
                                  </p:childTnLst>
                                </p:cTn>
                              </p:par>
                              <p:par>
                                <p:cTn id="18" presetID="10" presetClass="entr" presetSubtype="0" fill="hold" nodeType="withEffect">
                                  <p:stCondLst>
                                    <p:cond delay="0"/>
                                  </p:stCondLst>
                                  <p:childTnLst>
                                    <p:set>
                                      <p:cBhvr>
                                        <p:cTn id="19" dur="1" fill="hold">
                                          <p:stCondLst>
                                            <p:cond delay="0"/>
                                          </p:stCondLst>
                                        </p:cTn>
                                        <p:tgtEl>
                                          <p:spTgt spid="8204"/>
                                        </p:tgtEl>
                                        <p:attrNameLst>
                                          <p:attrName>style.visibility</p:attrName>
                                        </p:attrNameLst>
                                      </p:cBhvr>
                                      <p:to>
                                        <p:strVal val="visible"/>
                                      </p:to>
                                    </p:set>
                                    <p:animEffect transition="in" filter="fade">
                                      <p:cBhvr>
                                        <p:cTn id="20" dur="2000"/>
                                        <p:tgtEl>
                                          <p:spTgt spid="8204"/>
                                        </p:tgtEl>
                                      </p:cBhvr>
                                    </p:animEffect>
                                  </p:childTnLst>
                                  <p:subTnLst>
                                    <p:set>
                                      <p:cBhvr override="childStyle">
                                        <p:cTn dur="1" fill="hold" display="0" masterRel="nextClick" afterEffect="1"/>
                                        <p:tgtEl>
                                          <p:spTgt spid="8204"/>
                                        </p:tgtEl>
                                        <p:attrNameLst>
                                          <p:attrName>style.visibility</p:attrName>
                                        </p:attrNameLst>
                                      </p:cBhvr>
                                      <p:to>
                                        <p:strVal val="hidden"/>
                                      </p:to>
                                    </p:set>
                                  </p:sub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19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BEBA8EAE-BF5A-486C-A8C5-ECC9F3942E4B}">
                <a14:imgProps xmlns:a14="http://schemas.microsoft.com/office/drawing/2010/main">
                  <a14:imgLayer r:embed="rId4">
                    <a14:imgEffect>
                      <a14:brightnessContrast bright="-1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a:t>TITUS 3:10, 11</a:t>
            </a:r>
          </a:p>
        </p:txBody>
      </p:sp>
      <p:sp>
        <p:nvSpPr>
          <p:cNvPr id="9219" name="Rectangle 3"/>
          <p:cNvSpPr>
            <a:spLocks noGrp="1" noChangeArrowheads="1"/>
          </p:cNvSpPr>
          <p:nvPr>
            <p:ph type="body" idx="1"/>
          </p:nvPr>
        </p:nvSpPr>
        <p:spPr>
          <a:xfrm>
            <a:off x="685800" y="3505200"/>
            <a:ext cx="7772400" cy="2590800"/>
          </a:xfrm>
        </p:spPr>
        <p:txBody>
          <a:bodyPr/>
          <a:lstStyle/>
          <a:p>
            <a:r>
              <a:rPr lang="en-US"/>
              <a:t>IF A BROTHER REJECTS ‘THE FAITH,’ THEN HE MUST IN TURN BE REJECTED</a:t>
            </a:r>
          </a:p>
          <a:p>
            <a:r>
              <a:rPr lang="en-US"/>
              <a:t>NOTE: PATTERN HERE </a:t>
            </a:r>
            <a:r>
              <a:rPr lang="en-US" i="1"/>
              <a:t>DIFFERENT</a:t>
            </a:r>
            <a:r>
              <a:rPr lang="en-US"/>
              <a:t> THAN MATTHEW 18:15-17</a:t>
            </a:r>
          </a:p>
        </p:txBody>
      </p:sp>
      <p:sp>
        <p:nvSpPr>
          <p:cNvPr id="9220" name="Text Box 4"/>
          <p:cNvSpPr txBox="1">
            <a:spLocks noChangeArrowheads="1"/>
          </p:cNvSpPr>
          <p:nvPr/>
        </p:nvSpPr>
        <p:spPr bwMode="auto">
          <a:xfrm>
            <a:off x="533400" y="1600200"/>
            <a:ext cx="7924800"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i="1">
                <a:latin typeface="Trebuchet MS" pitchFamily="34" charset="0"/>
              </a:rPr>
              <a:t>10  Reject a divisive man after the first and second admonition,</a:t>
            </a:r>
          </a:p>
          <a:p>
            <a:r>
              <a:rPr lang="en-US" i="1">
                <a:latin typeface="Trebuchet MS" pitchFamily="34" charset="0"/>
              </a:rPr>
              <a:t>11  knowing that such a person is warped and sinning, being self-condemned.</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2">
            <a:extLst>
              <a:ext uri="{BEBA8EAE-BF5A-486C-A8C5-ECC9F3942E4B}">
                <a14:imgProps xmlns:a14="http://schemas.microsoft.com/office/drawing/2010/main">
                  <a14:imgLayer r:embed="rId3">
                    <a14:imgEffect>
                      <a14:brightnessContrast bright="-1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381000" y="76200"/>
            <a:ext cx="8458200" cy="1143000"/>
          </a:xfrm>
        </p:spPr>
        <p:txBody>
          <a:bodyPr/>
          <a:lstStyle/>
          <a:p>
            <a:r>
              <a:rPr lang="en-US" sz="4000" b="0" dirty="0">
                <a:solidFill>
                  <a:srgbClr val="000000"/>
                </a:solidFill>
                <a:effectLst>
                  <a:outerShdw blurRad="38100" dist="38100" dir="2700000" algn="tl">
                    <a:srgbClr val="C0C0C0"/>
                  </a:outerShdw>
                </a:effectLst>
                <a:latin typeface="Gill Sans Ultra Bold" pitchFamily="34" charset="0"/>
              </a:rPr>
              <a:t>DIFFERENT PATTERN FOR DIFFERENT SITUATIONS</a:t>
            </a:r>
          </a:p>
        </p:txBody>
      </p:sp>
      <p:sp>
        <p:nvSpPr>
          <p:cNvPr id="10243" name="Rectangle 3"/>
          <p:cNvSpPr>
            <a:spLocks noGrp="1" noChangeArrowheads="1"/>
          </p:cNvSpPr>
          <p:nvPr>
            <p:ph type="body" idx="1"/>
          </p:nvPr>
        </p:nvSpPr>
        <p:spPr>
          <a:xfrm>
            <a:off x="685800" y="1371600"/>
            <a:ext cx="7772400" cy="1143000"/>
          </a:xfrm>
        </p:spPr>
        <p:txBody>
          <a:bodyPr/>
          <a:lstStyle/>
          <a:p>
            <a:r>
              <a:rPr lang="en-US"/>
              <a:t>PERSONAL PRIVATE SINS REQUIRE THREE WARNINGS</a:t>
            </a:r>
          </a:p>
        </p:txBody>
      </p:sp>
      <p:sp>
        <p:nvSpPr>
          <p:cNvPr id="10244" name="Text Box 4"/>
          <p:cNvSpPr txBox="1">
            <a:spLocks noChangeArrowheads="1"/>
          </p:cNvSpPr>
          <p:nvPr/>
        </p:nvSpPr>
        <p:spPr bwMode="auto">
          <a:xfrm>
            <a:off x="0" y="2693988"/>
            <a:ext cx="9144000" cy="3935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atin typeface="Trebuchet MS" pitchFamily="34" charset="0"/>
              </a:rPr>
              <a:t>15 "Moreover if your brother </a:t>
            </a:r>
            <a:r>
              <a:rPr lang="en-US" u="sng">
                <a:latin typeface="Trebuchet MS" pitchFamily="34" charset="0"/>
              </a:rPr>
              <a:t>sins against you</a:t>
            </a:r>
            <a:r>
              <a:rPr lang="en-US">
                <a:latin typeface="Trebuchet MS" pitchFamily="34" charset="0"/>
              </a:rPr>
              <a:t>, go and </a:t>
            </a:r>
            <a:br>
              <a:rPr lang="en-US">
                <a:latin typeface="Trebuchet MS" pitchFamily="34" charset="0"/>
              </a:rPr>
            </a:br>
            <a:r>
              <a:rPr lang="en-US">
                <a:latin typeface="Trebuchet MS" pitchFamily="34" charset="0"/>
              </a:rPr>
              <a:t>     tell him his fault between </a:t>
            </a:r>
            <a:r>
              <a:rPr lang="en-US" u="sng">
                <a:latin typeface="Trebuchet MS" pitchFamily="34" charset="0"/>
              </a:rPr>
              <a:t>you and him alone</a:t>
            </a:r>
            <a:r>
              <a:rPr lang="en-US">
                <a:latin typeface="Trebuchet MS" pitchFamily="34" charset="0"/>
              </a:rPr>
              <a:t>. If he </a:t>
            </a:r>
            <a:br>
              <a:rPr lang="en-US">
                <a:latin typeface="Trebuchet MS" pitchFamily="34" charset="0"/>
              </a:rPr>
            </a:br>
            <a:r>
              <a:rPr lang="en-US">
                <a:latin typeface="Trebuchet MS" pitchFamily="34" charset="0"/>
              </a:rPr>
              <a:t>     hears you, you have gained your brother.</a:t>
            </a:r>
          </a:p>
          <a:p>
            <a:pPr algn="l"/>
            <a:r>
              <a:rPr lang="en-US">
                <a:latin typeface="Trebuchet MS" pitchFamily="34" charset="0"/>
              </a:rPr>
              <a:t>16 "But if he will not hear, take with you one or two </a:t>
            </a:r>
            <a:br>
              <a:rPr lang="en-US">
                <a:latin typeface="Trebuchet MS" pitchFamily="34" charset="0"/>
              </a:rPr>
            </a:br>
            <a:r>
              <a:rPr lang="en-US">
                <a:latin typeface="Trebuchet MS" pitchFamily="34" charset="0"/>
              </a:rPr>
              <a:t>     more, that ‘by the mouth of two or three witnesses </a:t>
            </a:r>
            <a:br>
              <a:rPr lang="en-US">
                <a:latin typeface="Trebuchet MS" pitchFamily="34" charset="0"/>
              </a:rPr>
            </a:br>
            <a:r>
              <a:rPr lang="en-US">
                <a:latin typeface="Trebuchet MS" pitchFamily="34" charset="0"/>
              </a:rPr>
              <a:t>     every word may be established.’</a:t>
            </a:r>
          </a:p>
          <a:p>
            <a:pPr algn="l"/>
            <a:r>
              <a:rPr lang="en-US">
                <a:latin typeface="Trebuchet MS" pitchFamily="34" charset="0"/>
              </a:rPr>
              <a:t>17  "And if he refuses to hear them, tell it to the </a:t>
            </a:r>
            <a:br>
              <a:rPr lang="en-US">
                <a:latin typeface="Trebuchet MS" pitchFamily="34" charset="0"/>
              </a:rPr>
            </a:br>
            <a:r>
              <a:rPr lang="en-US">
                <a:latin typeface="Trebuchet MS" pitchFamily="34" charset="0"/>
              </a:rPr>
              <a:t>     church. But if he refuses even to hear the church, </a:t>
            </a:r>
            <a:br>
              <a:rPr lang="en-US">
                <a:latin typeface="Trebuchet MS" pitchFamily="34" charset="0"/>
              </a:rPr>
            </a:br>
            <a:r>
              <a:rPr lang="en-US">
                <a:latin typeface="Trebuchet MS" pitchFamily="34" charset="0"/>
              </a:rPr>
              <a:t>     let him be to you like a heathen and a tax collector.</a:t>
            </a:r>
          </a:p>
        </p:txBody>
      </p:sp>
      <p:sp>
        <p:nvSpPr>
          <p:cNvPr id="10247" name="Rectangle 7"/>
          <p:cNvSpPr>
            <a:spLocks noChangeArrowheads="1"/>
          </p:cNvSpPr>
          <p:nvPr/>
        </p:nvSpPr>
        <p:spPr bwMode="auto">
          <a:xfrm>
            <a:off x="1447800" y="5334000"/>
            <a:ext cx="4267200" cy="381000"/>
          </a:xfrm>
          <a:prstGeom prst="rect">
            <a:avLst/>
          </a:prstGeom>
          <a:noFill/>
          <a:ln w="31750">
            <a:solidFill>
              <a:srgbClr val="FFFF00"/>
            </a:solidFill>
            <a:miter lim="800000"/>
            <a:headEnd/>
            <a:tailEnd/>
          </a:ln>
          <a:effectLst>
            <a:glow rad="101600">
              <a:srgbClr val="000000">
                <a:alpha val="60000"/>
              </a:srgb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wrap="none" anchor="ctr"/>
          <a:lstStyle/>
          <a:p>
            <a:endParaRPr lang="en-US"/>
          </a:p>
        </p:txBody>
      </p:sp>
      <p:sp>
        <p:nvSpPr>
          <p:cNvPr id="10248" name="Rectangle 8"/>
          <p:cNvSpPr>
            <a:spLocks noChangeArrowheads="1"/>
          </p:cNvSpPr>
          <p:nvPr/>
        </p:nvSpPr>
        <p:spPr bwMode="auto">
          <a:xfrm>
            <a:off x="2514600" y="5791200"/>
            <a:ext cx="6019800" cy="381000"/>
          </a:xfrm>
          <a:prstGeom prst="rect">
            <a:avLst/>
          </a:prstGeom>
          <a:noFill/>
          <a:ln w="31750">
            <a:solidFill>
              <a:srgbClr val="FFFF00"/>
            </a:solidFill>
            <a:miter lim="800000"/>
            <a:headEnd/>
            <a:tailEnd/>
          </a:ln>
          <a:effectLst>
            <a:glow rad="101600">
              <a:srgbClr val="000000">
                <a:alpha val="60000"/>
              </a:srgb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wrap="none" anchor="ctr"/>
          <a:lstStyle/>
          <a:p>
            <a:endParaRPr lang="en-US"/>
          </a:p>
        </p:txBody>
      </p:sp>
      <p:sp>
        <p:nvSpPr>
          <p:cNvPr id="10249" name="Rectangle 9"/>
          <p:cNvSpPr>
            <a:spLocks noChangeArrowheads="1"/>
          </p:cNvSpPr>
          <p:nvPr/>
        </p:nvSpPr>
        <p:spPr bwMode="auto">
          <a:xfrm>
            <a:off x="1295400" y="4038600"/>
            <a:ext cx="2971800" cy="381000"/>
          </a:xfrm>
          <a:prstGeom prst="rect">
            <a:avLst/>
          </a:prstGeom>
          <a:noFill/>
          <a:ln w="31750">
            <a:solidFill>
              <a:srgbClr val="FFFF00"/>
            </a:solidFill>
            <a:miter lim="800000"/>
            <a:headEnd/>
            <a:tailEnd/>
          </a:ln>
          <a:effectLst>
            <a:glow rad="101600">
              <a:srgbClr val="000000">
                <a:alpha val="60000"/>
              </a:srgb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wrap="none" anchor="ctr"/>
          <a:lstStyle/>
          <a:p>
            <a:endParaRPr lang="en-US"/>
          </a:p>
        </p:txBody>
      </p:sp>
      <p:grpSp>
        <p:nvGrpSpPr>
          <p:cNvPr id="10254" name="Group 14"/>
          <p:cNvGrpSpPr>
            <a:grpSpLocks/>
          </p:cNvGrpSpPr>
          <p:nvPr/>
        </p:nvGrpSpPr>
        <p:grpSpPr bwMode="auto">
          <a:xfrm>
            <a:off x="3200400" y="2895600"/>
            <a:ext cx="5943600" cy="2667000"/>
            <a:chOff x="2016" y="1824"/>
            <a:chExt cx="3744" cy="1680"/>
          </a:xfrm>
        </p:grpSpPr>
        <p:sp>
          <p:nvSpPr>
            <p:cNvPr id="10250" name="Text Box 10"/>
            <p:cNvSpPr txBox="1">
              <a:spLocks noChangeArrowheads="1"/>
            </p:cNvSpPr>
            <p:nvPr/>
          </p:nvSpPr>
          <p:spPr bwMode="auto">
            <a:xfrm>
              <a:off x="3696" y="1824"/>
              <a:ext cx="2064" cy="539"/>
            </a:xfrm>
            <a:prstGeom prst="rect">
              <a:avLst/>
            </a:prstGeom>
            <a:solidFill>
              <a:srgbClr val="000000"/>
            </a:solidFill>
            <a:ln w="31750">
              <a:solidFill>
                <a:srgbClr val="FF0000"/>
              </a:solidFill>
              <a:miter lim="800000"/>
              <a:headEnd/>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800">
                  <a:latin typeface="Trebuchet MS" pitchFamily="34" charset="0"/>
                </a:rPr>
                <a:t>3 warnings</a:t>
              </a:r>
            </a:p>
          </p:txBody>
        </p:sp>
        <p:sp>
          <p:nvSpPr>
            <p:cNvPr id="10251" name="Line 11"/>
            <p:cNvSpPr>
              <a:spLocks noChangeShapeType="1"/>
            </p:cNvSpPr>
            <p:nvPr/>
          </p:nvSpPr>
          <p:spPr bwMode="auto">
            <a:xfrm flipH="1">
              <a:off x="2016" y="2112"/>
              <a:ext cx="1680" cy="384"/>
            </a:xfrm>
            <a:prstGeom prst="line">
              <a:avLst/>
            </a:prstGeom>
            <a:noFill/>
            <a:ln w="31750">
              <a:solidFill>
                <a:srgbClr val="0000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52" name="Line 12"/>
            <p:cNvSpPr>
              <a:spLocks noChangeShapeType="1"/>
            </p:cNvSpPr>
            <p:nvPr/>
          </p:nvSpPr>
          <p:spPr bwMode="auto">
            <a:xfrm flipH="1">
              <a:off x="2304" y="2352"/>
              <a:ext cx="1392" cy="864"/>
            </a:xfrm>
            <a:prstGeom prst="line">
              <a:avLst/>
            </a:prstGeom>
            <a:noFill/>
            <a:ln w="31750">
              <a:solidFill>
                <a:srgbClr val="0000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53" name="Line 13"/>
            <p:cNvSpPr>
              <a:spLocks noChangeShapeType="1"/>
            </p:cNvSpPr>
            <p:nvPr/>
          </p:nvSpPr>
          <p:spPr bwMode="auto">
            <a:xfrm flipH="1">
              <a:off x="3744" y="2352"/>
              <a:ext cx="864" cy="1152"/>
            </a:xfrm>
            <a:prstGeom prst="line">
              <a:avLst/>
            </a:prstGeom>
            <a:noFill/>
            <a:ln w="31750">
              <a:solidFill>
                <a:srgbClr val="0000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0249"/>
                                        </p:tgtEl>
                                        <p:attrNameLst>
                                          <p:attrName>style.visibility</p:attrName>
                                        </p:attrNameLst>
                                      </p:cBhvr>
                                      <p:to>
                                        <p:strVal val="visible"/>
                                      </p:to>
                                    </p:set>
                                    <p:animEffect transition="in" filter="wheel(1)">
                                      <p:cBhvr>
                                        <p:cTn id="7" dur="2000"/>
                                        <p:tgtEl>
                                          <p:spTgt spid="1024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2" fill="hold" grpId="0" nodeType="clickEffect">
                                  <p:stCondLst>
                                    <p:cond delay="0"/>
                                  </p:stCondLst>
                                  <p:childTnLst>
                                    <p:set>
                                      <p:cBhvr>
                                        <p:cTn id="11" dur="1" fill="hold">
                                          <p:stCondLst>
                                            <p:cond delay="0"/>
                                          </p:stCondLst>
                                        </p:cTn>
                                        <p:tgtEl>
                                          <p:spTgt spid="10247"/>
                                        </p:tgtEl>
                                        <p:attrNameLst>
                                          <p:attrName>style.visibility</p:attrName>
                                        </p:attrNameLst>
                                      </p:cBhvr>
                                      <p:to>
                                        <p:strVal val="visible"/>
                                      </p:to>
                                    </p:set>
                                    <p:animEffect transition="in" filter="wheel(2)">
                                      <p:cBhvr>
                                        <p:cTn id="12" dur="2000"/>
                                        <p:tgtEl>
                                          <p:spTgt spid="1024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1" presetClass="entr" presetSubtype="3" fill="hold" grpId="0" nodeType="clickEffect">
                                  <p:stCondLst>
                                    <p:cond delay="0"/>
                                  </p:stCondLst>
                                  <p:childTnLst>
                                    <p:set>
                                      <p:cBhvr>
                                        <p:cTn id="16" dur="1" fill="hold">
                                          <p:stCondLst>
                                            <p:cond delay="0"/>
                                          </p:stCondLst>
                                        </p:cTn>
                                        <p:tgtEl>
                                          <p:spTgt spid="10248"/>
                                        </p:tgtEl>
                                        <p:attrNameLst>
                                          <p:attrName>style.visibility</p:attrName>
                                        </p:attrNameLst>
                                      </p:cBhvr>
                                      <p:to>
                                        <p:strVal val="visible"/>
                                      </p:to>
                                    </p:set>
                                    <p:animEffect transition="in" filter="wheel(3)">
                                      <p:cBhvr>
                                        <p:cTn id="17" dur="2000"/>
                                        <p:tgtEl>
                                          <p:spTgt spid="10248"/>
                                        </p:tgtEl>
                                      </p:cBhvr>
                                    </p:animEffect>
                                  </p:childTnLst>
                                </p:cTn>
                              </p:par>
                            </p:childTnLst>
                          </p:cTn>
                        </p:par>
                        <p:par>
                          <p:cTn id="18" fill="hold">
                            <p:stCondLst>
                              <p:cond delay="2000"/>
                            </p:stCondLst>
                            <p:childTnLst>
                              <p:par>
                                <p:cTn id="19" presetID="22" presetClass="entr" presetSubtype="2" fill="hold" nodeType="afterEffect">
                                  <p:stCondLst>
                                    <p:cond delay="500"/>
                                  </p:stCondLst>
                                  <p:childTnLst>
                                    <p:set>
                                      <p:cBhvr>
                                        <p:cTn id="20" dur="1" fill="hold">
                                          <p:stCondLst>
                                            <p:cond delay="0"/>
                                          </p:stCondLst>
                                        </p:cTn>
                                        <p:tgtEl>
                                          <p:spTgt spid="10254"/>
                                        </p:tgtEl>
                                        <p:attrNameLst>
                                          <p:attrName>style.visibility</p:attrName>
                                        </p:attrNameLst>
                                      </p:cBhvr>
                                      <p:to>
                                        <p:strVal val="visible"/>
                                      </p:to>
                                    </p:set>
                                    <p:animEffect transition="in" filter="wipe(right)">
                                      <p:cBhvr>
                                        <p:cTn id="21" dur="1000"/>
                                        <p:tgtEl>
                                          <p:spTgt spid="102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7" grpId="0" animBg="1"/>
      <p:bldP spid="10248" grpId="0" animBg="1"/>
      <p:bldP spid="10249"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POWER3D TRANSITION" val="RacingRectangles.p3d 0"/>
  <p:tag name="POWER3D OPTIONS" val="Medium "/>
</p:tagLst>
</file>

<file path=ppt/tags/tag2.xml><?xml version="1.0" encoding="utf-8"?>
<p:tagLst xmlns:a="http://schemas.openxmlformats.org/drawingml/2006/main" xmlns:r="http://schemas.openxmlformats.org/officeDocument/2006/relationships" xmlns:p="http://schemas.openxmlformats.org/presentationml/2006/main">
  <p:tag name="POWER3D TRANSITION" val="Starburst.p3d 0"/>
  <p:tag name="POWER3D OPTIONS" val="Medium "/>
</p:tagLst>
</file>

<file path=ppt/tags/tag3.xml><?xml version="1.0" encoding="utf-8"?>
<p:tagLst xmlns:a="http://schemas.openxmlformats.org/drawingml/2006/main" xmlns:r="http://schemas.openxmlformats.org/officeDocument/2006/relationships" xmlns:p="http://schemas.openxmlformats.org/presentationml/2006/main">
  <p:tag name="POWER3D TRANSITION" val="Flips.p3d 0"/>
  <p:tag name="POWER3D OPTIONS" val="Medium "/>
</p:tagLst>
</file>

<file path=ppt/tags/tag4.xml><?xml version="1.0" encoding="utf-8"?>
<p:tagLst xmlns:a="http://schemas.openxmlformats.org/drawingml/2006/main" xmlns:r="http://schemas.openxmlformats.org/officeDocument/2006/relationships" xmlns:p="http://schemas.openxmlformats.org/presentationml/2006/main">
  <p:tag name="POWER3D TRANSITION" val="FourSquare.p3d 0"/>
  <p:tag name="POWER3D OPTIONS" val="Medium "/>
</p:tagLst>
</file>

<file path=ppt/tags/tag5.xml><?xml version="1.0" encoding="utf-8"?>
<p:tagLst xmlns:a="http://schemas.openxmlformats.org/drawingml/2006/main" xmlns:r="http://schemas.openxmlformats.org/officeDocument/2006/relationships" xmlns:p="http://schemas.openxmlformats.org/presentationml/2006/main">
  <p:tag name="POWER3D TRANSITION" val="FourSquare.p3d 2"/>
  <p:tag name="POWER3D OPTIONS" val="Medium "/>
</p:tagLst>
</file>

<file path=ppt/tags/tag6.xml><?xml version="1.0" encoding="utf-8"?>
<p:tagLst xmlns:a="http://schemas.openxmlformats.org/drawingml/2006/main" xmlns:r="http://schemas.openxmlformats.org/officeDocument/2006/relationships" xmlns:p="http://schemas.openxmlformats.org/presentationml/2006/main">
  <p:tag name="POWER3D TRANSITION" val="FourSquare.p3d 1"/>
  <p:tag name="POWER3D OPTIONS" val="Medium "/>
</p:tagLst>
</file>

<file path=ppt/theme/theme1.xml><?xml version="1.0" encoding="utf-8"?>
<a:theme xmlns:a="http://schemas.openxmlformats.org/drawingml/2006/main" name="PT Magenta055A">
  <a:themeElements>
    <a:clrScheme name="">
      <a:dk1>
        <a:srgbClr val="FFFFFF"/>
      </a:dk1>
      <a:lt1>
        <a:srgbClr val="FFFFFF"/>
      </a:lt1>
      <a:dk2>
        <a:srgbClr val="FFFFFF"/>
      </a:dk2>
      <a:lt2>
        <a:srgbClr val="808080"/>
      </a:lt2>
      <a:accent1>
        <a:srgbClr val="00CC99"/>
      </a:accent1>
      <a:accent2>
        <a:srgbClr val="3333CC"/>
      </a:accent2>
      <a:accent3>
        <a:srgbClr val="FFFFFF"/>
      </a:accent3>
      <a:accent4>
        <a:srgbClr val="DADADA"/>
      </a:accent4>
      <a:accent5>
        <a:srgbClr val="AAE2CA"/>
      </a:accent5>
      <a:accent6>
        <a:srgbClr val="2D2DB9"/>
      </a:accent6>
      <a:hlink>
        <a:srgbClr val="CCCCFF"/>
      </a:hlink>
      <a:folHlink>
        <a:srgbClr val="B2B2B2"/>
      </a:folHlink>
    </a:clrScheme>
    <a:fontScheme name="PT Magenta055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31750" cap="flat" cmpd="sng" algn="ctr">
          <a:solidFill>
            <a:srgbClr val="000000"/>
          </a:solidFill>
          <a:prstDash val="solid"/>
          <a:round/>
          <a:headEnd type="none" w="med" len="me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Rage Italic" pitchFamily="66" charset="0"/>
          </a:defRPr>
        </a:defPPr>
      </a:lstStyle>
    </a:spDef>
    <a:lnDef>
      <a:spPr bwMode="auto">
        <a:xfrm>
          <a:off x="0" y="0"/>
          <a:ext cx="1" cy="1"/>
        </a:xfrm>
        <a:custGeom>
          <a:avLst/>
          <a:gdLst/>
          <a:ahLst/>
          <a:cxnLst/>
          <a:rect l="0" t="0" r="0" b="0"/>
          <a:pathLst/>
        </a:custGeom>
        <a:noFill/>
        <a:ln w="31750" cap="flat" cmpd="sng" algn="ctr">
          <a:solidFill>
            <a:srgbClr val="000000"/>
          </a:solidFill>
          <a:prstDash val="solid"/>
          <a:round/>
          <a:headEnd type="none" w="med" len="me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Rage Italic" pitchFamily="66" charset="0"/>
          </a:defRPr>
        </a:defPPr>
      </a:lstStyle>
    </a:lnDef>
  </a:objectDefaults>
  <a:extraClrSchemeLst>
    <a:extraClrScheme>
      <a:clrScheme name="PT Magenta055A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T Magenta055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T Magenta055A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T Magenta055A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T Magenta055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T Magenta055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T Magenta055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wicked_presenta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Horizon">
  <a:themeElements>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Horizon">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PT Magenta055A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themeOverride>
</file>

<file path=docProps/app.xml><?xml version="1.0" encoding="utf-8"?>
<Properties xmlns="http://schemas.openxmlformats.org/officeDocument/2006/extended-properties" xmlns:vt="http://schemas.openxmlformats.org/officeDocument/2006/docPropsVTypes">
  <Template>PT Magenta055A</Template>
  <TotalTime>835</TotalTime>
  <Words>1676</Words>
  <Application>Microsoft Office PowerPoint</Application>
  <PresentationFormat>On-screen Show (4:3)</PresentationFormat>
  <Paragraphs>156</Paragraphs>
  <Slides>25</Slides>
  <Notes>8</Notes>
  <HiddenSlides>0</HiddenSlides>
  <MMClips>0</MMClips>
  <ScaleCrop>false</ScaleCrop>
  <HeadingPairs>
    <vt:vector size="6" baseType="variant">
      <vt:variant>
        <vt:lpstr>Fonts Used</vt:lpstr>
      </vt:variant>
      <vt:variant>
        <vt:i4>14</vt:i4>
      </vt:variant>
      <vt:variant>
        <vt:lpstr>Theme</vt:lpstr>
      </vt:variant>
      <vt:variant>
        <vt:i4>3</vt:i4>
      </vt:variant>
      <vt:variant>
        <vt:lpstr>Slide Titles</vt:lpstr>
      </vt:variant>
      <vt:variant>
        <vt:i4>25</vt:i4>
      </vt:variant>
    </vt:vector>
  </HeadingPairs>
  <TitlesOfParts>
    <vt:vector size="42" baseType="lpstr">
      <vt:lpstr>Times New Roman</vt:lpstr>
      <vt:lpstr>Arial</vt:lpstr>
      <vt:lpstr>Rage Italic</vt:lpstr>
      <vt:lpstr>Chaucer</vt:lpstr>
      <vt:lpstr>Bully</vt:lpstr>
      <vt:lpstr>Gill Sans MT Condensed</vt:lpstr>
      <vt:lpstr>Forte</vt:lpstr>
      <vt:lpstr>Adams Extended</vt:lpstr>
      <vt:lpstr>Calibri</vt:lpstr>
      <vt:lpstr>Gill Sans Ultra Bold</vt:lpstr>
      <vt:lpstr>Arial Black</vt:lpstr>
      <vt:lpstr>Trebuchet MS</vt:lpstr>
      <vt:lpstr>Mistral</vt:lpstr>
      <vt:lpstr>Arial Narrow</vt:lpstr>
      <vt:lpstr>PT Magenta055A</vt:lpstr>
      <vt:lpstr>wicked_presentation</vt:lpstr>
      <vt:lpstr>Horizon</vt:lpstr>
      <vt:lpstr>Disciplining The Disorderly</vt:lpstr>
      <vt:lpstr>FACTS</vt:lpstr>
      <vt:lpstr>LAW OF Inclusion &amp; Exclusion</vt:lpstr>
      <vt:lpstr>2 Essential Kinds of Teaching</vt:lpstr>
      <vt:lpstr>DISCIPLINE</vt:lpstr>
      <vt:lpstr>TITUS 3:10, 11</vt:lpstr>
      <vt:lpstr>TITUS 3:10, 11</vt:lpstr>
      <vt:lpstr>TITUS 3:10, 11</vt:lpstr>
      <vt:lpstr>DIFFERENT PATTERN FOR DIFFERENT SITUATIONS</vt:lpstr>
      <vt:lpstr>DIVISIVE BRETHREN GET TWO WARNINGS</vt:lpstr>
      <vt:lpstr>2 Corinthians 2:6</vt:lpstr>
      <vt:lpstr>1 CORINTHIANS 5:1, 2</vt:lpstr>
      <vt:lpstr>CORINTH’S TASK ELABORATED 1 CORINTHIANS 5:3-7</vt:lpstr>
      <vt:lpstr>CORINTH’S TASK ELABORATED 1 CORINTHIANS 5:3-7</vt:lpstr>
      <vt:lpstr>CORINTH’S TASK ELABORATED 1 CORINTHIANS 5:3-7</vt:lpstr>
      <vt:lpstr>CORINTH’S TASK ELABORATED 1 CORINTHIANS 5:3-7</vt:lpstr>
      <vt:lpstr>Discipline</vt:lpstr>
      <vt:lpstr>Our Specific Responsibilities Toward the Disorderly</vt:lpstr>
      <vt:lpstr>“Mourn”</vt:lpstr>
      <vt:lpstr>Socially Ostracize</vt:lpstr>
      <vt:lpstr>Do Not Regard Such As An Enemy</vt:lpstr>
      <vt:lpstr>Continue To Admonish</vt:lpstr>
      <vt:lpstr>Remember</vt:lpstr>
      <vt:lpstr>Reclaiming &amp; Restoring</vt:lpstr>
      <vt:lpstr>The Spiritual (Gal. 6:1)</vt:lpstr>
    </vt:vector>
  </TitlesOfParts>
  <Company>church of Christ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Disciplining The Disorderly</dc:title>
  <dc:creator>Preferred Customer</dc:creator>
  <cp:lastModifiedBy>Steven J. Wallace</cp:lastModifiedBy>
  <cp:revision>38</cp:revision>
  <dcterms:created xsi:type="dcterms:W3CDTF">2003-10-14T19:13:10Z</dcterms:created>
  <dcterms:modified xsi:type="dcterms:W3CDTF">2012-06-09T18:39:37Z</dcterms:modified>
</cp:coreProperties>
</file>