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1801" autoAdjust="0"/>
  </p:normalViewPr>
  <p:slideViewPr>
    <p:cSldViewPr snapToGrid="0">
      <p:cViewPr varScale="1">
        <p:scale>
          <a:sx n="67" d="100"/>
          <a:sy n="67" d="100"/>
        </p:scale>
        <p:origin x="12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39DD7-334A-4DA6-9E20-D9E4354B20E5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7F8AD-6592-4AD0-AFCB-44EA67719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7F8AD-6592-4AD0-AFCB-44EA67719C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3869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672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553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7F8AD-6592-4AD0-AFCB-44EA67719C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87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7F8AD-6592-4AD0-AFCB-44EA67719C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9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265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3767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752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441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127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Wallace, Steven J.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AF69D-CAC9-4E5A-860A-CD22B29B94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www.sunnysidechurchofchrist.com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1FE454-D4DE-4B5A-A8BA-09F02FBAA71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41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2/23/2019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3CA49A-71DD-4E8D-8D00-0D000AB38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E8537E-57AF-43EA-8734-3C66AD724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A8C18B-9C8E-47E6-BAEF-86331BC0A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7DD73-801B-4E2D-8CB9-DE1909F38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3" y="643467"/>
            <a:ext cx="6271758" cy="5571066"/>
          </a:xfrm>
        </p:spPr>
        <p:txBody>
          <a:bodyPr>
            <a:normAutofit/>
          </a:bodyPr>
          <a:lstStyle/>
          <a:p>
            <a:r>
              <a:rPr lang="en-US" sz="9600" spc="600" dirty="0"/>
              <a:t>DIVINE HEALING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3DC39-61B2-4088-801B-E9EFBA1E2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0981" y="643467"/>
            <a:ext cx="2711993" cy="557106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A STUDY OF THE WORK OF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2645927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1524000" y="1295401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6324600" y="838201"/>
            <a:ext cx="4038600" cy="414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“. . . For you are the temple of the living God. As God has said: ‘I will dwell in them And walk among them. I will be their God, And they shall be My people’”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(2 COR. 6:16)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B51124-B53D-42FB-8722-EEA953221EF6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Herald" pitchFamily="2" charset="0"/>
              </a:rPr>
              <a:t>COMPARE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Text Box 3"/>
          <p:cNvSpPr txBox="1">
            <a:spLocks noChangeArrowheads="1"/>
          </p:cNvSpPr>
          <p:nvPr/>
        </p:nvSpPr>
        <p:spPr bwMode="auto">
          <a:xfrm>
            <a:off x="1524000" y="1295401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6324600" y="838200"/>
            <a:ext cx="4038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“No one has seen God at any time. If we love one another, God abides in us, and His love has been perfected in us”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(1 JN. 4:12)</a:t>
            </a:r>
          </a:p>
        </p:txBody>
      </p:sp>
      <p:sp>
        <p:nvSpPr>
          <p:cNvPr id="235525" name="WordArt 5"/>
          <p:cNvSpPr>
            <a:spLocks noChangeArrowheads="1" noChangeShapeType="1" noTextEdit="1"/>
          </p:cNvSpPr>
          <p:nvPr/>
        </p:nvSpPr>
        <p:spPr bwMode="auto">
          <a:xfrm>
            <a:off x="6400801" y="5334000"/>
            <a:ext cx="3686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IS THIS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MYSTERIOUS?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55FAE27-F715-438D-A785-2D8E6B79A90E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Herald" pitchFamily="2" charset="0"/>
              </a:rPr>
              <a:t>COMPARE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1524000" y="1295401"/>
            <a:ext cx="4343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6324600" y="838200"/>
            <a:ext cx="4038600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“To them God willed to make known what are the riches of the glory of this mystery among the Gentiles: which is Christ in you, the hope of glory”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(COL. 1:27)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C451008-EDE0-469A-9504-56BA4DDAC23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1524000" y="1295401"/>
            <a:ext cx="4343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6324600" y="838201"/>
            <a:ext cx="4038600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“that Christ may dwell in your hearts </a:t>
            </a:r>
            <a:r>
              <a:rPr lang="en-US" sz="2800" b="1" u="sng">
                <a:solidFill>
                  <a:srgbClr val="FFFFFF"/>
                </a:solidFill>
                <a:latin typeface="Century Gothic" pitchFamily="34" charset="0"/>
              </a:rPr>
              <a:t>through faith</a:t>
            </a: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; that you, being rooted and grounded in love”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Century Gothic" pitchFamily="34" charset="0"/>
              </a:rPr>
              <a:t>(EPH. 3:17)</a:t>
            </a:r>
          </a:p>
        </p:txBody>
      </p:sp>
      <p:grpSp>
        <p:nvGrpSpPr>
          <p:cNvPr id="239624" name="Group 8"/>
          <p:cNvGrpSpPr>
            <a:grpSpLocks/>
          </p:cNvGrpSpPr>
          <p:nvPr/>
        </p:nvGrpSpPr>
        <p:grpSpPr bwMode="auto">
          <a:xfrm>
            <a:off x="5321301" y="2057400"/>
            <a:ext cx="4765675" cy="4572000"/>
            <a:chOff x="2392" y="1296"/>
            <a:chExt cx="3002" cy="2880"/>
          </a:xfrm>
        </p:grpSpPr>
        <p:sp>
          <p:nvSpPr>
            <p:cNvPr id="239621" name="WordArt 5"/>
            <p:cNvSpPr>
              <a:spLocks noChangeArrowheads="1" noChangeShapeType="1" noTextEdit="1"/>
            </p:cNvSpPr>
            <p:nvPr/>
          </p:nvSpPr>
          <p:spPr bwMode="auto">
            <a:xfrm>
              <a:off x="3072" y="3360"/>
              <a:ext cx="2322" cy="81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 spc="-18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IS THIS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 spc="-18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MYSTERIOUS?</a:t>
              </a:r>
            </a:p>
          </p:txBody>
        </p:sp>
        <p:sp>
          <p:nvSpPr>
            <p:cNvPr id="239622" name="Freeform 6"/>
            <p:cNvSpPr>
              <a:spLocks/>
            </p:cNvSpPr>
            <p:nvPr/>
          </p:nvSpPr>
          <p:spPr bwMode="auto">
            <a:xfrm>
              <a:off x="2392" y="1296"/>
              <a:ext cx="632" cy="2400"/>
            </a:xfrm>
            <a:custGeom>
              <a:avLst/>
              <a:gdLst>
                <a:gd name="T0" fmla="*/ 584 w 632"/>
                <a:gd name="T1" fmla="*/ 2400 h 2400"/>
                <a:gd name="T2" fmla="*/ 8 w 632"/>
                <a:gd name="T3" fmla="*/ 1056 h 2400"/>
                <a:gd name="T4" fmla="*/ 632 w 632"/>
                <a:gd name="T5" fmla="*/ 0 h 2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2" h="2400">
                  <a:moveTo>
                    <a:pt x="584" y="2400"/>
                  </a:moveTo>
                  <a:cubicBezTo>
                    <a:pt x="292" y="1928"/>
                    <a:pt x="0" y="1456"/>
                    <a:pt x="8" y="1056"/>
                  </a:cubicBezTo>
                  <a:cubicBezTo>
                    <a:pt x="16" y="656"/>
                    <a:pt x="324" y="328"/>
                    <a:pt x="632" y="0"/>
                  </a:cubicBezTo>
                </a:path>
              </a:pathLst>
            </a:custGeom>
            <a:noFill/>
            <a:ln w="38100" cap="flat" cmpd="sng">
              <a:solidFill>
                <a:schemeClr val="bg1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6D5B3B"/>
                </a:solidFill>
                <a:latin typeface="Century Gothic" pitchFamily="34" charset="0"/>
              </a:endParaRPr>
            </a:p>
          </p:txBody>
        </p:sp>
      </p:grpSp>
      <p:sp>
        <p:nvSpPr>
          <p:cNvPr id="10" name="Rectangle 2">
            <a:extLst>
              <a:ext uri="{FF2B5EF4-FFF2-40B4-BE49-F238E27FC236}">
                <a16:creationId xmlns:a16="http://schemas.microsoft.com/office/drawing/2014/main" id="{CF371FD1-CC50-4D9F-B39C-B9A40C8494AA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1524000" y="1295401"/>
            <a:ext cx="43434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TRUTH ABIDES IN US</a:t>
            </a:r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6324600" y="838201"/>
            <a:ext cx="4038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FFFFFF"/>
                </a:solidFill>
                <a:latin typeface="Century Gothic" pitchFamily="34" charset="0"/>
              </a:rPr>
              <a:t>“because of the truth which abides in us and will be with us forever” </a:t>
            </a:r>
            <a:br>
              <a:rPr lang="en-US" sz="32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en-US" sz="3200">
                <a:solidFill>
                  <a:srgbClr val="FFFFFF"/>
                </a:solidFill>
                <a:latin typeface="Century Gothic" pitchFamily="34" charset="0"/>
              </a:rPr>
              <a:t>(2 Jn. 1:2)</a:t>
            </a:r>
          </a:p>
        </p:txBody>
      </p:sp>
      <p:sp>
        <p:nvSpPr>
          <p:cNvPr id="241669" name="WordArt 5"/>
          <p:cNvSpPr>
            <a:spLocks noChangeArrowheads="1" noChangeShapeType="1" noTextEdit="1"/>
          </p:cNvSpPr>
          <p:nvPr/>
        </p:nvSpPr>
        <p:spPr bwMode="auto">
          <a:xfrm>
            <a:off x="6400801" y="5334000"/>
            <a:ext cx="3686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IS THIS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MYSTERIOUS?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F91127C-9B3B-435C-8EBE-53096AA9A3D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1524000" y="1295400"/>
            <a:ext cx="4572000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TRUTH ABIDES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GOD</a:t>
            </a:r>
          </a:p>
        </p:txBody>
      </p:sp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6172200" y="76200"/>
            <a:ext cx="44196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“Whoever confesses that Jesus is the Son of God, God abides in him, </a:t>
            </a:r>
            <a:r>
              <a:rPr lang="en-US" sz="2800" b="1" u="sng" dirty="0">
                <a:solidFill>
                  <a:srgbClr val="FFFFFF"/>
                </a:solidFill>
                <a:latin typeface="Century Gothic" pitchFamily="34" charset="0"/>
              </a:rPr>
              <a:t>and he in God</a:t>
            </a: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. And we have known and believed the love that God has for us. God is love, and he who abides in love </a:t>
            </a:r>
            <a:r>
              <a:rPr lang="en-US" sz="2800" b="1" u="sng" dirty="0">
                <a:solidFill>
                  <a:srgbClr val="FFFFFF"/>
                </a:solidFill>
                <a:latin typeface="Century Gothic" pitchFamily="34" charset="0"/>
              </a:rPr>
              <a:t>abides in God</a:t>
            </a: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, and God in him”</a:t>
            </a:r>
            <a:b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(1 JN. 4:15, 16)</a:t>
            </a:r>
          </a:p>
        </p:txBody>
      </p:sp>
      <p:sp>
        <p:nvSpPr>
          <p:cNvPr id="243717" name="WordArt 5"/>
          <p:cNvSpPr>
            <a:spLocks noChangeArrowheads="1" noChangeShapeType="1" noTextEdit="1"/>
          </p:cNvSpPr>
          <p:nvPr/>
        </p:nvSpPr>
        <p:spPr bwMode="auto">
          <a:xfrm>
            <a:off x="6400801" y="5334000"/>
            <a:ext cx="3686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IS THIS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MYSTERIOUS?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F92EC8D-5C9F-43AC-B726-B4955DBD9465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Text Box 3"/>
          <p:cNvSpPr txBox="1">
            <a:spLocks noChangeArrowheads="1"/>
          </p:cNvSpPr>
          <p:nvPr/>
        </p:nvSpPr>
        <p:spPr bwMode="auto">
          <a:xfrm>
            <a:off x="1524000" y="1295400"/>
            <a:ext cx="4572000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TRUTH ABIDES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GOD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CHRIST</a:t>
            </a: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6172200" y="76201"/>
            <a:ext cx="43434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“I am the vine, you are the branches. </a:t>
            </a:r>
            <a:r>
              <a:rPr lang="en-US" sz="2800" b="1" u="sng" dirty="0">
                <a:solidFill>
                  <a:srgbClr val="FFFFFF"/>
                </a:solidFill>
                <a:latin typeface="Century Gothic" pitchFamily="34" charset="0"/>
              </a:rPr>
              <a:t>He who abides in Me</a:t>
            </a: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, and I in him, bears much fruit; for without Me you can do nothing. If anyone does not abide in Me, he is cast out as a branch and is withered…” (JN. 15:5, 6)</a:t>
            </a:r>
          </a:p>
        </p:txBody>
      </p:sp>
      <p:sp>
        <p:nvSpPr>
          <p:cNvPr id="245765" name="WordArt 5"/>
          <p:cNvSpPr>
            <a:spLocks noChangeArrowheads="1" noChangeShapeType="1" noTextEdit="1"/>
          </p:cNvSpPr>
          <p:nvPr/>
        </p:nvSpPr>
        <p:spPr bwMode="auto">
          <a:xfrm>
            <a:off x="6400801" y="5334000"/>
            <a:ext cx="3686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IS THIS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MYSTERIOUS?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8AA47AA-7667-47CF-AA5B-72F4AEA38E2B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1524000" y="1295400"/>
            <a:ext cx="4572000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TRUTH ABIDES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GOD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CHRIST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A3"/>
                </a:solidFill>
                <a:latin typeface="Berlin Sans FB Demi" pitchFamily="34" charset="0"/>
              </a:rPr>
              <a:t>SPIRIT DWELLS IN US</a:t>
            </a:r>
          </a:p>
        </p:txBody>
      </p:sp>
      <p:sp>
        <p:nvSpPr>
          <p:cNvPr id="247812" name="Text Box 4"/>
          <p:cNvSpPr txBox="1">
            <a:spLocks noChangeArrowheads="1"/>
          </p:cNvSpPr>
          <p:nvPr/>
        </p:nvSpPr>
        <p:spPr bwMode="auto">
          <a:xfrm>
            <a:off x="6172200" y="1398589"/>
            <a:ext cx="4038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“Or do you think that the Scripture says in vain, "</a:t>
            </a:r>
            <a:r>
              <a:rPr lang="en-US" sz="2800" b="1" u="sng" dirty="0">
                <a:solidFill>
                  <a:srgbClr val="FFFFFF"/>
                </a:solidFill>
                <a:latin typeface="Century Gothic" pitchFamily="34" charset="0"/>
              </a:rPr>
              <a:t>The Spirit who dwells in us</a:t>
            </a: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 yearns jealously?” (JAS. 4:5)</a:t>
            </a:r>
          </a:p>
        </p:txBody>
      </p:sp>
      <p:sp>
        <p:nvSpPr>
          <p:cNvPr id="247813" name="WordArt 5"/>
          <p:cNvSpPr>
            <a:spLocks noChangeArrowheads="1" noChangeShapeType="1" noTextEdit="1"/>
          </p:cNvSpPr>
          <p:nvPr/>
        </p:nvSpPr>
        <p:spPr bwMode="auto">
          <a:xfrm>
            <a:off x="6400801" y="5334000"/>
            <a:ext cx="3686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WHY SHOULD THIS BE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MYSTERIOUS?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4DFB70-D0E0-49DD-8F04-6BEA05EDD1A7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1524000" y="1295401"/>
            <a:ext cx="4572000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GOD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TRUTH ABIDES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GOD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FF"/>
                </a:solidFill>
                <a:latin typeface="Berlin Sans FB Demi" pitchFamily="34" charset="0"/>
              </a:rPr>
              <a:t>CHRISTIAN DWELLS IN CHRIST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A3"/>
                </a:solidFill>
                <a:latin typeface="Berlin Sans FB Demi" pitchFamily="34" charset="0"/>
              </a:rPr>
              <a:t>SPIRIT DWELLS IN US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2800">
                <a:solidFill>
                  <a:srgbClr val="FFFFA3"/>
                </a:solidFill>
                <a:latin typeface="Berlin Sans FB Demi" pitchFamily="34" charset="0"/>
              </a:rPr>
              <a:t>CHRISTIAN DWELLS IN SPIRIT</a:t>
            </a:r>
          </a:p>
        </p:txBody>
      </p:sp>
      <p:sp>
        <p:nvSpPr>
          <p:cNvPr id="249860" name="Text Box 4"/>
          <p:cNvSpPr txBox="1">
            <a:spLocks noChangeArrowheads="1"/>
          </p:cNvSpPr>
          <p:nvPr/>
        </p:nvSpPr>
        <p:spPr bwMode="auto">
          <a:xfrm>
            <a:off x="6172200" y="1398589"/>
            <a:ext cx="4419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“If we </a:t>
            </a:r>
            <a:r>
              <a:rPr lang="en-US" sz="2800" b="1" u="sng" dirty="0">
                <a:solidFill>
                  <a:srgbClr val="FFFFFF"/>
                </a:solidFill>
                <a:latin typeface="Century Gothic" pitchFamily="34" charset="0"/>
              </a:rPr>
              <a:t>live</a:t>
            </a: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 in the Spirit, let us also </a:t>
            </a:r>
            <a:r>
              <a:rPr lang="en-US" sz="2800" b="1" u="sng" dirty="0">
                <a:solidFill>
                  <a:srgbClr val="FFFFFF"/>
                </a:solidFill>
                <a:latin typeface="Century Gothic" pitchFamily="34" charset="0"/>
              </a:rPr>
              <a:t>walk</a:t>
            </a:r>
            <a:r>
              <a:rPr lang="en-US" sz="2800" dirty="0">
                <a:solidFill>
                  <a:srgbClr val="FFFFFF"/>
                </a:solidFill>
                <a:latin typeface="Century Gothic" pitchFamily="34" charset="0"/>
              </a:rPr>
              <a:t> in the Spirit” (GAL. 5:25)</a:t>
            </a:r>
          </a:p>
        </p:txBody>
      </p:sp>
      <p:sp>
        <p:nvSpPr>
          <p:cNvPr id="249861" name="WordArt 5"/>
          <p:cNvSpPr>
            <a:spLocks noChangeArrowheads="1" noChangeShapeType="1" noTextEdit="1"/>
          </p:cNvSpPr>
          <p:nvPr/>
        </p:nvSpPr>
        <p:spPr bwMode="auto">
          <a:xfrm>
            <a:off x="6400801" y="5334000"/>
            <a:ext cx="3686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WHY SHOULD THIS BE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pc="-18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MYSTERIOUS?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26A2A7E-0720-4B66-A2D0-107868A3BCED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07633"/>
            <a:ext cx="10058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>
                <a:latin typeface="Herald" pitchFamily="2" charset="0"/>
              </a:rPr>
              <a:t>COMPARE</a:t>
            </a:r>
            <a:endParaRPr lang="en-US" sz="5400" dirty="0">
              <a:latin typeface="Herald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4E663-D735-417E-88C4-7DD44EC34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2942706" cy="2728536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To Confirm the word Christ brought</a:t>
            </a:r>
          </a:p>
          <a:p>
            <a:r>
              <a:rPr lang="en-US" sz="2800" dirty="0">
                <a:solidFill>
                  <a:schemeClr val="tx2"/>
                </a:solidFill>
              </a:rPr>
              <a:t>John 14:11</a:t>
            </a: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4AB5B6FA-7B4F-437A-9C78-144C7DCD1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1770" y="720071"/>
            <a:ext cx="5417868" cy="5417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A4199C21-6AE0-4F6F-AA96-6FFF97BB9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98390" y="1006688"/>
            <a:ext cx="4844628" cy="4844620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62F1C1-C0EE-49CA-827C-3BE7D3806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en-US" sz="4700">
                <a:solidFill>
                  <a:srgbClr val="FFFFFF"/>
                </a:solidFill>
              </a:rPr>
              <a:t>Miraculous Manifestations of the Holy Spirit Have Ceased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3152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AFF3-DCC1-41A4-8867-17255017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spc="600" dirty="0"/>
              <a:t>JOHN 3:31-34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E3AF1-27C8-41DC-8EE0-9517E0E9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31  "He who comes from above is above all; he who is of the earth is earthly and speaks of the earth. He who comes from heaven is above all.</a:t>
            </a:r>
          </a:p>
          <a:p>
            <a:pPr marL="0" indent="0">
              <a:buNone/>
            </a:pPr>
            <a:r>
              <a:rPr lang="en-US" sz="2800" dirty="0"/>
              <a:t>32  "And what He has seen and heard, that He testifies; and no one receives His testimony.</a:t>
            </a:r>
          </a:p>
          <a:p>
            <a:pPr marL="0" indent="0">
              <a:buNone/>
            </a:pPr>
            <a:r>
              <a:rPr lang="en-US" sz="2800" dirty="0"/>
              <a:t>33  "He who has received His testimony has certified that God is true.</a:t>
            </a:r>
          </a:p>
          <a:p>
            <a:pPr marL="0" indent="0">
              <a:buNone/>
            </a:pPr>
            <a:r>
              <a:rPr lang="en-US" sz="2800" dirty="0"/>
              <a:t>34  "For He whom God has sent speaks the words of God, for God does not give the Spirit by measure.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B3B06-2C9F-4E01-BE48-B62994403309}"/>
              </a:ext>
            </a:extLst>
          </p:cNvPr>
          <p:cNvSpPr/>
          <p:nvPr/>
        </p:nvSpPr>
        <p:spPr>
          <a:xfrm>
            <a:off x="1063752" y="5229081"/>
            <a:ext cx="10058400" cy="970551"/>
          </a:xfrm>
          <a:prstGeom prst="rect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31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4E663-D735-417E-88C4-7DD44EC34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2942706" cy="2728536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To Confirm the word the apostles spoke</a:t>
            </a:r>
          </a:p>
          <a:p>
            <a:r>
              <a:rPr lang="en-US" sz="2800" dirty="0">
                <a:solidFill>
                  <a:schemeClr val="tx2"/>
                </a:solidFill>
              </a:rPr>
              <a:t>Mark 16:20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2800" dirty="0">
                <a:solidFill>
                  <a:schemeClr val="tx2"/>
                </a:solidFill>
              </a:rPr>
              <a:t>Hebrews 2:2-4</a:t>
            </a: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4AB5B6FA-7B4F-437A-9C78-144C7DCD1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1770" y="720071"/>
            <a:ext cx="5417868" cy="5417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A4199C21-6AE0-4F6F-AA96-6FFF97BB9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98390" y="1006688"/>
            <a:ext cx="4844628" cy="4844620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62F1C1-C0EE-49CA-827C-3BE7D3806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en-US" sz="4700">
                <a:solidFill>
                  <a:srgbClr val="FFFFFF"/>
                </a:solidFill>
              </a:rPr>
              <a:t>Miraculous Manifestations of the Holy Spirit Have Ceased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737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D7770-4423-4D98-8638-2DBD3DDA5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One Miraculous Gift of the Spirit Ended, All Ended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B2927-8A2C-4CEC-A4AD-CE5F7BB52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prophecy, knowledge and tongues ended</a:t>
            </a:r>
            <a:br>
              <a:rPr lang="en-US" sz="3600" dirty="0"/>
            </a:br>
            <a:r>
              <a:rPr lang="en-US" sz="3600" dirty="0"/>
              <a:t>(1 Cor. 13:8) </a:t>
            </a:r>
          </a:p>
          <a:p>
            <a:r>
              <a:rPr lang="en-US" sz="3600" dirty="0"/>
              <a:t>these temporary helps were for the infancy of the church (1 Cor. 13:9-12)</a:t>
            </a:r>
          </a:p>
          <a:p>
            <a:r>
              <a:rPr lang="en-US" sz="3600" dirty="0"/>
              <a:t>faith, hope, and love remain (1 Cor. 13:13)</a:t>
            </a:r>
          </a:p>
        </p:txBody>
      </p:sp>
    </p:spTree>
    <p:extLst>
      <p:ext uri="{BB962C8B-B14F-4D97-AF65-F5344CB8AC3E}">
        <p14:creationId xmlns:p14="http://schemas.microsoft.com/office/powerpoint/2010/main" val="6046225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D7770-4423-4D98-8638-2DBD3DDA5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One Miraculous Gift of the Spirit Ended, All Ended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B2927-8A2C-4CEC-A4AD-CE5F7BB52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69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Old Testament prophecy foreshadowed the passing wonders</a:t>
            </a:r>
          </a:p>
          <a:p>
            <a:pPr lvl="1"/>
            <a:r>
              <a:rPr lang="en-US" sz="3200" dirty="0"/>
              <a:t>Zechariah 13:1-3 </a:t>
            </a:r>
            <a:r>
              <a:rPr lang="en-US" sz="3200" dirty="0">
                <a:sym typeface="Wingdings" panose="05000000000000000000" pitchFamily="2" charset="2"/>
              </a:rPr>
              <a:t> removal of idols, prophets, unclean spirits</a:t>
            </a:r>
            <a:endParaRPr lang="en-US" sz="3200" dirty="0"/>
          </a:p>
          <a:p>
            <a:pPr lvl="1"/>
            <a:r>
              <a:rPr lang="en-US" sz="3200" dirty="0"/>
              <a:t>Micah 7:14, 15 </a:t>
            </a:r>
            <a:r>
              <a:rPr lang="en-US" sz="3200" dirty="0">
                <a:sym typeface="Wingdings" panose="05000000000000000000" pitchFamily="2" charset="2"/>
              </a:rPr>
              <a:t> wonders would be shown as in the days when Israel came out of Egypt</a:t>
            </a:r>
          </a:p>
          <a:p>
            <a:pPr lvl="2"/>
            <a:r>
              <a:rPr lang="en-US" sz="3200" dirty="0">
                <a:sym typeface="Wingdings" panose="05000000000000000000" pitchFamily="2" charset="2"/>
              </a:rPr>
              <a:t>Compare “manna” (Exod. 16:35; Josh. 5:10-12), during the infancy of the nation (Num. 11:12; Hos. 11:1)</a:t>
            </a:r>
          </a:p>
          <a:p>
            <a:pPr lvl="2"/>
            <a:r>
              <a:rPr lang="en-US" sz="3200" dirty="0"/>
              <a:t>Forty years (Neh. 9:19-21)</a:t>
            </a:r>
          </a:p>
        </p:txBody>
      </p:sp>
    </p:spTree>
    <p:extLst>
      <p:ext uri="{BB962C8B-B14F-4D97-AF65-F5344CB8AC3E}">
        <p14:creationId xmlns:p14="http://schemas.microsoft.com/office/powerpoint/2010/main" val="2296569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F6ACB-5E0F-4C4F-86EC-64B0299CF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1737"/>
            <a:ext cx="10058400" cy="1609344"/>
          </a:xfrm>
        </p:spPr>
        <p:txBody>
          <a:bodyPr/>
          <a:lstStyle/>
          <a:p>
            <a:r>
              <a:rPr lang="en-US" sz="7200" spc="600" dirty="0"/>
              <a:t>CONCLUSIONS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634E7-0EB4-49C9-9EB8-6DD78D7A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74495"/>
            <a:ext cx="10058400" cy="518350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Legitimate miracles were done by the Holy Spirit through the apostles to confirm their words (Mk. 16:20)</a:t>
            </a:r>
          </a:p>
          <a:p>
            <a:pPr marL="623888" lvl="1" indent="-182563"/>
            <a:r>
              <a:rPr lang="en-US" sz="2600" dirty="0"/>
              <a:t>Apostles could not always perform miracles (see, Phil. 2:25-27; 2 Tim. 4:20)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Adding “prophecy” to the prophecy results in eternal condemnation—Revelation 22:18, 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Modern “miracle workers” are workers of Satan </a:t>
            </a:r>
            <a:br>
              <a:rPr lang="en-US" sz="2800" dirty="0"/>
            </a:br>
            <a:r>
              <a:rPr lang="en-US" sz="2800" dirty="0"/>
              <a:t>(Rev. 19:20)</a:t>
            </a:r>
          </a:p>
          <a:p>
            <a:pPr marL="569913" lvl="1" indent="-182563"/>
            <a:r>
              <a:rPr lang="en-US" sz="2600" dirty="0"/>
              <a:t>beast = </a:t>
            </a:r>
            <a:r>
              <a:rPr lang="en-US" sz="2600" i="1" dirty="0"/>
              <a:t>sea beast</a:t>
            </a:r>
            <a:r>
              <a:rPr lang="en-US" sz="2600" dirty="0"/>
              <a:t>, Roman Empire (Rev. 13:1-10)</a:t>
            </a:r>
          </a:p>
          <a:p>
            <a:pPr marL="569913" lvl="1" indent="-182563"/>
            <a:r>
              <a:rPr lang="en-US" sz="2600" dirty="0"/>
              <a:t>false prophet = </a:t>
            </a:r>
            <a:r>
              <a:rPr lang="en-US" sz="2600" i="1" dirty="0"/>
              <a:t>land beast</a:t>
            </a:r>
            <a:r>
              <a:rPr lang="en-US" sz="2600" dirty="0"/>
              <a:t>, false Roman religion (Rev. 13:11-14), performed deceptive signs</a:t>
            </a:r>
          </a:p>
        </p:txBody>
      </p:sp>
    </p:spTree>
    <p:extLst>
      <p:ext uri="{BB962C8B-B14F-4D97-AF65-F5344CB8AC3E}">
        <p14:creationId xmlns:p14="http://schemas.microsoft.com/office/powerpoint/2010/main" val="507788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F6ACB-5E0F-4C4F-86EC-64B0299CF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1737"/>
            <a:ext cx="10058400" cy="1609344"/>
          </a:xfrm>
        </p:spPr>
        <p:txBody>
          <a:bodyPr/>
          <a:lstStyle/>
          <a:p>
            <a:r>
              <a:rPr lang="en-US" sz="7200" spc="600" dirty="0"/>
              <a:t>CONCLUSIONS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634E7-0EB4-49C9-9EB8-6DD78D7AC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74495"/>
            <a:ext cx="10058400" cy="518350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/>
              <a:t>Satan has counterfeit apostles (2 Cor. 11:13-15)</a:t>
            </a:r>
          </a:p>
          <a:p>
            <a:pPr lvl="1"/>
            <a:r>
              <a:rPr lang="en-US" sz="2600" dirty="0"/>
              <a:t>Since legitimate miracles were the signs of an apostle (2 Cor. 12:12), to claim to perform them today is </a:t>
            </a:r>
            <a:r>
              <a:rPr lang="en-US" sz="2600" u="sng" dirty="0"/>
              <a:t>usurping</a:t>
            </a:r>
            <a:r>
              <a:rPr lang="en-US" sz="2600" dirty="0"/>
              <a:t> the signs of an apostle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800" dirty="0"/>
              <a:t>Modern miracle workers are not doing the will of the Father but are workers of iniquity (Matt. 7:21-23)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800" dirty="0"/>
              <a:t>There is only one baptism today (Eph. 4:4-6)</a:t>
            </a:r>
          </a:p>
          <a:p>
            <a:pPr lvl="1"/>
            <a:r>
              <a:rPr lang="en-US" sz="2600" dirty="0"/>
              <a:t>This is NOT Holy Spirit Baptism but water baptism in the name of the Lord (Eph. 5:26; cf. Acts 19:1-6; 10:47, 48).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10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AFF3-DCC1-41A4-8867-17255017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spc="600" dirty="0"/>
              <a:t>JOHN 3:31-34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E3AF1-27C8-41DC-8EE0-9517E0E9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34  "For He whom God has sent speaks the words of God, </a:t>
            </a:r>
            <a:r>
              <a:rPr lang="en-US" sz="2800" b="1" dirty="0"/>
              <a:t>for</a:t>
            </a:r>
            <a:r>
              <a:rPr lang="en-US" sz="2800" dirty="0"/>
              <a:t> God does not give the Spirit by measure.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B3B06-2C9F-4E01-BE48-B62994403309}"/>
              </a:ext>
            </a:extLst>
          </p:cNvPr>
          <p:cNvSpPr/>
          <p:nvPr/>
        </p:nvSpPr>
        <p:spPr>
          <a:xfrm>
            <a:off x="2058548" y="2531831"/>
            <a:ext cx="7921737" cy="464093"/>
          </a:xfrm>
          <a:prstGeom prst="rect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47273474-75EC-4A40-9822-E39DDB198579}"/>
              </a:ext>
            </a:extLst>
          </p:cNvPr>
          <p:cNvSpPr/>
          <p:nvPr/>
        </p:nvSpPr>
        <p:spPr>
          <a:xfrm>
            <a:off x="5518567" y="3234862"/>
            <a:ext cx="652487" cy="62721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971F96-2979-4EEA-8C78-11A93202AE07}"/>
              </a:ext>
            </a:extLst>
          </p:cNvPr>
          <p:cNvSpPr txBox="1"/>
          <p:nvPr/>
        </p:nvSpPr>
        <p:spPr>
          <a:xfrm>
            <a:off x="2854247" y="3997324"/>
            <a:ext cx="5981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/>
              <a:t>Relationship to the Spirit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CB7A21F-62B8-48D3-B24E-AE0A5E8BCB25}"/>
              </a:ext>
            </a:extLst>
          </p:cNvPr>
          <p:cNvSpPr/>
          <p:nvPr/>
        </p:nvSpPr>
        <p:spPr>
          <a:xfrm>
            <a:off x="5518565" y="4655791"/>
            <a:ext cx="652487" cy="62721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80E70C-6834-4501-8973-1D493D25250E}"/>
              </a:ext>
            </a:extLst>
          </p:cNvPr>
          <p:cNvSpPr txBox="1"/>
          <p:nvPr/>
        </p:nvSpPr>
        <p:spPr>
          <a:xfrm>
            <a:off x="2035920" y="5410145"/>
            <a:ext cx="7617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/>
              <a:t>Position of Christ – Col. 1:18, 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DB08C8-0945-4254-8004-841C12503189}"/>
              </a:ext>
            </a:extLst>
          </p:cNvPr>
          <p:cNvSpPr txBox="1"/>
          <p:nvPr/>
        </p:nvSpPr>
        <p:spPr>
          <a:xfrm>
            <a:off x="2412618" y="6070705"/>
            <a:ext cx="6864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(greater than any prophet or miracle worker before or after)</a:t>
            </a:r>
          </a:p>
        </p:txBody>
      </p:sp>
    </p:spTree>
    <p:extLst>
      <p:ext uri="{BB962C8B-B14F-4D97-AF65-F5344CB8AC3E}">
        <p14:creationId xmlns:p14="http://schemas.microsoft.com/office/powerpoint/2010/main" val="20850094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AFF3-DCC1-41A4-8867-17255017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spc="600" dirty="0"/>
              <a:t>JOHN 3:31-34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E3AF1-27C8-41DC-8EE0-9517E0E9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34  "For He whom God has sent speaks the words of God, </a:t>
            </a:r>
            <a:r>
              <a:rPr lang="en-US" sz="2800" b="1" dirty="0"/>
              <a:t>for</a:t>
            </a:r>
            <a:r>
              <a:rPr lang="en-US" sz="2800" dirty="0"/>
              <a:t> God does not give the Spirit by measure.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47273474-75EC-4A40-9822-E39DDB198579}"/>
              </a:ext>
            </a:extLst>
          </p:cNvPr>
          <p:cNvSpPr/>
          <p:nvPr/>
        </p:nvSpPr>
        <p:spPr>
          <a:xfrm>
            <a:off x="5518567" y="3234862"/>
            <a:ext cx="652487" cy="62721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971F96-2979-4EEA-8C78-11A93202AE07}"/>
              </a:ext>
            </a:extLst>
          </p:cNvPr>
          <p:cNvSpPr txBox="1"/>
          <p:nvPr/>
        </p:nvSpPr>
        <p:spPr>
          <a:xfrm>
            <a:off x="2854247" y="3997324"/>
            <a:ext cx="5981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/>
              <a:t>Relationship to the Spirit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CB7A21F-62B8-48D3-B24E-AE0A5E8BCB25}"/>
              </a:ext>
            </a:extLst>
          </p:cNvPr>
          <p:cNvSpPr/>
          <p:nvPr/>
        </p:nvSpPr>
        <p:spPr>
          <a:xfrm>
            <a:off x="5518565" y="4655791"/>
            <a:ext cx="652487" cy="62721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80E70C-6834-4501-8973-1D493D25250E}"/>
              </a:ext>
            </a:extLst>
          </p:cNvPr>
          <p:cNvSpPr txBox="1"/>
          <p:nvPr/>
        </p:nvSpPr>
        <p:spPr>
          <a:xfrm>
            <a:off x="3222145" y="5410145"/>
            <a:ext cx="5245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/>
              <a:t>Validation of the Word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DB08C8-0945-4254-8004-841C12503189}"/>
              </a:ext>
            </a:extLst>
          </p:cNvPr>
          <p:cNvSpPr txBox="1"/>
          <p:nvPr/>
        </p:nvSpPr>
        <p:spPr>
          <a:xfrm>
            <a:off x="1487699" y="6070705"/>
            <a:ext cx="871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(John 1:1, 14; 7:16; 8:26-28, 47; 10:37, 38; 14:10, 11, 26; 15:26; 16:13-15)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3CC94E-6C95-4176-9A8E-55647336669D}"/>
              </a:ext>
            </a:extLst>
          </p:cNvPr>
          <p:cNvCxnSpPr/>
          <p:nvPr/>
        </p:nvCxnSpPr>
        <p:spPr>
          <a:xfrm>
            <a:off x="1999068" y="2508856"/>
            <a:ext cx="8270701" cy="0"/>
          </a:xfrm>
          <a:prstGeom prst="line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F254E8-0C6F-4868-8A6D-472BC40EF20F}"/>
              </a:ext>
            </a:extLst>
          </p:cNvPr>
          <p:cNvCxnSpPr>
            <a:cxnSpLocks/>
          </p:cNvCxnSpPr>
          <p:nvPr/>
        </p:nvCxnSpPr>
        <p:spPr>
          <a:xfrm>
            <a:off x="1149764" y="2936954"/>
            <a:ext cx="697416" cy="0"/>
          </a:xfrm>
          <a:prstGeom prst="line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FD6AE6B-65CF-4FDE-80EF-839384E42514}"/>
              </a:ext>
            </a:extLst>
          </p:cNvPr>
          <p:cNvCxnSpPr>
            <a:cxnSpLocks/>
          </p:cNvCxnSpPr>
          <p:nvPr/>
        </p:nvCxnSpPr>
        <p:spPr>
          <a:xfrm>
            <a:off x="2771789" y="2936954"/>
            <a:ext cx="6924432" cy="0"/>
          </a:xfrm>
          <a:prstGeom prst="line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8596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6602-3ADA-4673-8160-0B014307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MANIFESTATIONS OF </a:t>
            </a:r>
            <a:r>
              <a:rPr lang="en-US" dirty="0"/>
              <a:t>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5096-4997-4570-8219-3BC5D19EF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3654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BAPTISM OF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3000" dirty="0"/>
              <a:t>To the twelve apostles (Acts 1:1-5, 26; 2:1-4)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n-US" sz="2800" dirty="0"/>
              <a:t>To open the door for the Jews to come into the church—from 15 different nations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n-US" sz="2800" dirty="0"/>
              <a:t>To enable the apostles to work miracles (Acts 5:12-16; 9:36-42; 2 Cor. 12:12)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3000" dirty="0"/>
              <a:t>To the household of Cornelius (Acts 10:44-48)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n-US" sz="2800" dirty="0"/>
              <a:t>To open the door to the Gentiles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n-US" sz="2800" dirty="0"/>
              <a:t>To prove such a door was open to the Jews (Acts 11:17, 18)</a:t>
            </a:r>
          </a:p>
        </p:txBody>
      </p:sp>
    </p:spTree>
    <p:extLst>
      <p:ext uri="{BB962C8B-B14F-4D97-AF65-F5344CB8AC3E}">
        <p14:creationId xmlns:p14="http://schemas.microsoft.com/office/powerpoint/2010/main" val="734383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6602-3ADA-4673-8160-0B014307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MANIFESTATIONS OF </a:t>
            </a:r>
            <a:r>
              <a:rPr lang="en-US" dirty="0"/>
              <a:t>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5096-4997-4570-8219-3BC5D19E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BAPTISM OF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LAYING ON OF [the apostles’] HANDS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3000" dirty="0"/>
              <a:t>To the seven – Acts 6:6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3000" dirty="0"/>
              <a:t>To the Samaritans – Acts 8:14-18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3000" dirty="0"/>
              <a:t>To the twelve Ephesians – Acts 19:6, 7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3000" dirty="0"/>
              <a:t>To Timothy – 2 Timothy 1:6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74AD56-98AD-4624-BE3A-1697A74015C2}"/>
              </a:ext>
            </a:extLst>
          </p:cNvPr>
          <p:cNvSpPr txBox="1"/>
          <p:nvPr/>
        </p:nvSpPr>
        <p:spPr>
          <a:xfrm>
            <a:off x="1411423" y="5246600"/>
            <a:ext cx="9369154" cy="14465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* A preacher who was not an apostle could not impart this power to another!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000" dirty="0"/>
              <a:t>Rome (Rom. 1:10, 11)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000" dirty="0"/>
              <a:t>Philip and Simon (Acts 8:6, 7, 12-20) </a:t>
            </a:r>
          </a:p>
        </p:txBody>
      </p:sp>
    </p:spTree>
    <p:extLst>
      <p:ext uri="{BB962C8B-B14F-4D97-AF65-F5344CB8AC3E}">
        <p14:creationId xmlns:p14="http://schemas.microsoft.com/office/powerpoint/2010/main" val="2615798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6602-3ADA-4673-8160-0B014307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MANIFESTATIONS OF </a:t>
            </a:r>
            <a:r>
              <a:rPr lang="en-US" dirty="0"/>
              <a:t>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5096-4997-4570-8219-3BC5D19E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BAPTISM OF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LAYING ON OF HANDS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NON-MIRACULOUS INDWELLING</a:t>
            </a:r>
          </a:p>
        </p:txBody>
      </p:sp>
    </p:spTree>
    <p:extLst>
      <p:ext uri="{BB962C8B-B14F-4D97-AF65-F5344CB8AC3E}">
        <p14:creationId xmlns:p14="http://schemas.microsoft.com/office/powerpoint/2010/main" val="1787147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6602-3ADA-4673-8160-0B014307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NON-MIRACULOUS INDWELLING OF </a:t>
            </a:r>
            <a:br>
              <a:rPr lang="en-US" sz="360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en-US" dirty="0"/>
              <a:t>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5096-4997-4570-8219-3BC5D19EF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154412" cy="405079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In us (2 Tim. 1:14; 1 Cor. 3:16, 17; etc.)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spc="-90" dirty="0"/>
              <a:t>Through faith and the word (Gal. 3:2; Heb. 6:4, 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Promised gift (Acts 2:38, 39)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3000" dirty="0"/>
              <a:t>All manifestations are “gifts” (cf. Acts 11:17; Rom. 1:11)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Received by obedience (Acts 5:32)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Disciples filled with (Acts 13:52)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Sinners do not have (Jude 1:19)</a:t>
            </a:r>
          </a:p>
        </p:txBody>
      </p:sp>
    </p:spTree>
    <p:extLst>
      <p:ext uri="{BB962C8B-B14F-4D97-AF65-F5344CB8AC3E}">
        <p14:creationId xmlns:p14="http://schemas.microsoft.com/office/powerpoint/2010/main" val="769383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2907D-A040-42C0-998C-96BC8114D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Know We Have The Spirit By The Fruit We 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8084-C3CA-4BE9-BA94-BFFF14C2B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Matthew 7:16, “You will know them by their fruits. Do men gather grapes from </a:t>
            </a:r>
            <a:r>
              <a:rPr lang="en-US" sz="3200" dirty="0" err="1"/>
              <a:t>thornbushes</a:t>
            </a:r>
            <a:r>
              <a:rPr lang="en-US" sz="3200" dirty="0"/>
              <a:t> or figs from thistles?”</a:t>
            </a:r>
          </a:p>
          <a:p>
            <a:r>
              <a:rPr lang="en-US" sz="3200" dirty="0"/>
              <a:t>Galatians 5:22, 23, “But the fruit of the Spirit is love, joy, peace, longsuffering, kindness, goodness, faithfulness, gentleness, self-control. Against such there is no law.”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19944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1449</Words>
  <Application>Microsoft Office PowerPoint</Application>
  <PresentationFormat>Widescreen</PresentationFormat>
  <Paragraphs>185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Berlin Sans FB Demi</vt:lpstr>
      <vt:lpstr>Bookman Old Style</vt:lpstr>
      <vt:lpstr>Calibri</vt:lpstr>
      <vt:lpstr>Century Gothic</vt:lpstr>
      <vt:lpstr>Herald</vt:lpstr>
      <vt:lpstr>Rockwell Extra Bold</vt:lpstr>
      <vt:lpstr>Wingdings</vt:lpstr>
      <vt:lpstr>Wood Type</vt:lpstr>
      <vt:lpstr>DIVINE HEALING</vt:lpstr>
      <vt:lpstr>JOHN 3:31-34</vt:lpstr>
      <vt:lpstr>JOHN 3:31-34</vt:lpstr>
      <vt:lpstr>JOHN 3:31-34</vt:lpstr>
      <vt:lpstr>MANIFESTATIONS OF THE HOLY SPIRIT</vt:lpstr>
      <vt:lpstr>MANIFESTATIONS OF THE HOLY SPIRIT</vt:lpstr>
      <vt:lpstr>MANIFESTATIONS OF THE HOLY SPIRIT</vt:lpstr>
      <vt:lpstr>NON-MIRACULOUS INDWELLING OF  THE HOLY SPIRIT</vt:lpstr>
      <vt:lpstr>We Know We Have The Spirit By The Fruit We Bear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Miraculous Manifestations of the Holy Spirit Have Ceased</vt:lpstr>
      <vt:lpstr>Miraculous Manifestations of the Holy Spirit Have Ceased</vt:lpstr>
      <vt:lpstr>If One Miraculous Gift of the Spirit Ended, All Ended</vt:lpstr>
      <vt:lpstr>If One Miraculous Gift of the Spirit Ended, All Ended</vt:lpstr>
      <vt:lpstr>CONCLUSIONS: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DIVINE HEALING</dc:title>
  <dc:creator>Steven J. Wallace</dc:creator>
  <cp:lastModifiedBy>Steven J. Wallace</cp:lastModifiedBy>
  <cp:revision>5</cp:revision>
  <dcterms:created xsi:type="dcterms:W3CDTF">2019-01-23T22:16:59Z</dcterms:created>
  <dcterms:modified xsi:type="dcterms:W3CDTF">2019-02-23T18:03:10Z</dcterms:modified>
</cp:coreProperties>
</file>