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70" r:id="rId11"/>
    <p:sldId id="265" r:id="rId12"/>
    <p:sldId id="266" r:id="rId13"/>
    <p:sldId id="268" r:id="rId14"/>
    <p:sldId id="269" r:id="rId15"/>
    <p:sldId id="271" r:id="rId16"/>
    <p:sldId id="272" r:id="rId17"/>
    <p:sldId id="267" r:id="rId18"/>
    <p:sldId id="273" r:id="rId19"/>
    <p:sldId id="274" r:id="rId20"/>
  </p:sldIdLst>
  <p:sldSz cx="9144000" cy="6858000" type="screen4x3"/>
  <p:notesSz cx="6858000" cy="9144000"/>
  <p:embeddedFontLst>
    <p:embeddedFont>
      <p:font typeface="Tahoma" pitchFamily="34" charset="0"/>
      <p:regular r:id="rId22"/>
      <p:bold r:id="rId23"/>
    </p:embeddedFont>
    <p:embeddedFont>
      <p:font typeface="Corbel" pitchFamily="34" charset="0"/>
      <p:regular r:id="rId24"/>
      <p:bold r:id="rId25"/>
      <p:italic r:id="rId26"/>
      <p:boldItalic r:id="rId27"/>
    </p:embeddedFont>
    <p:embeddedFont>
      <p:font typeface="Tunga" pitchFamily="34" charset="0"/>
      <p:regular r:id="rId28"/>
      <p:bold r:id="rId29"/>
    </p:embeddedFont>
    <p:embeddedFont>
      <p:font typeface="Calibri" pitchFamily="34" charset="0"/>
      <p:regular r:id="rId30"/>
      <p:bold r:id="rId31"/>
      <p:italic r:id="rId32"/>
      <p:boldItalic r:id="rId33"/>
    </p:embeddedFont>
    <p:embeddedFont>
      <p:font typeface="Baskerville Old Face" pitchFamily="18" charset="0"/>
      <p:regular r:id="rId34"/>
    </p:embeddedFont>
    <p:embeddedFont>
      <p:font typeface="Aharoni" pitchFamily="2" charset="-79"/>
      <p:bold r:id="rId35"/>
    </p:embeddedFont>
    <p:embeddedFont>
      <p:font typeface="Arial Black" pitchFamily="34"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78" autoAdjust="0"/>
  </p:normalViewPr>
  <p:slideViewPr>
    <p:cSldViewPr>
      <p:cViewPr varScale="1">
        <p:scale>
          <a:sx n="56" d="100"/>
          <a:sy n="56" d="100"/>
        </p:scale>
        <p:origin x="-12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F0FC0-B05B-4D75-9683-A1D979563124}" type="datetimeFigureOut">
              <a:rPr lang="en-US" smtClean="0"/>
              <a:t>4/13/2013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38B38-7D30-4ACF-AAD9-D019DDDB34CA}" type="slidenum">
              <a:rPr lang="en-US" smtClean="0"/>
              <a:t>‹#›</a:t>
            </a:fld>
            <a:endParaRPr lang="en-US"/>
          </a:p>
        </p:txBody>
      </p:sp>
    </p:spTree>
    <p:extLst>
      <p:ext uri="{BB962C8B-B14F-4D97-AF65-F5344CB8AC3E}">
        <p14:creationId xmlns:p14="http://schemas.microsoft.com/office/powerpoint/2010/main" val="37400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peace is not in the equation of those</a:t>
            </a:r>
            <a:r>
              <a:rPr lang="en-US" baseline="0" dirty="0" smtClean="0"/>
              <a:t> who are selfishly ambitious. See Rom. 14:19; 12:18.</a:t>
            </a:r>
            <a:endParaRPr lang="en-US" dirty="0"/>
          </a:p>
        </p:txBody>
      </p:sp>
      <p:sp>
        <p:nvSpPr>
          <p:cNvPr id="4" name="Slide Number Placeholder 3"/>
          <p:cNvSpPr>
            <a:spLocks noGrp="1"/>
          </p:cNvSpPr>
          <p:nvPr>
            <p:ph type="sldNum" sz="quarter" idx="10"/>
          </p:nvPr>
        </p:nvSpPr>
        <p:spPr/>
        <p:txBody>
          <a:bodyPr/>
          <a:lstStyle/>
          <a:p>
            <a:fld id="{C4738B38-7D30-4ACF-AAD9-D019DDDB34CA}" type="slidenum">
              <a:rPr lang="en-US" smtClean="0"/>
              <a:t>4</a:t>
            </a:fld>
            <a:endParaRPr lang="en-US"/>
          </a:p>
        </p:txBody>
      </p:sp>
    </p:spTree>
    <p:extLst>
      <p:ext uri="{BB962C8B-B14F-4D97-AF65-F5344CB8AC3E}">
        <p14:creationId xmlns:p14="http://schemas.microsoft.com/office/powerpoint/2010/main" val="109218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things are not</a:t>
            </a:r>
            <a:r>
              <a:rPr lang="en-US" baseline="0" dirty="0" smtClean="0"/>
              <a:t> always easy to preach on, but they are needed.</a:t>
            </a:r>
            <a:endParaRPr lang="en-US" dirty="0"/>
          </a:p>
        </p:txBody>
      </p:sp>
      <p:sp>
        <p:nvSpPr>
          <p:cNvPr id="4" name="Slide Number Placeholder 3"/>
          <p:cNvSpPr>
            <a:spLocks noGrp="1"/>
          </p:cNvSpPr>
          <p:nvPr>
            <p:ph type="sldNum" sz="quarter" idx="10"/>
          </p:nvPr>
        </p:nvSpPr>
        <p:spPr/>
        <p:txBody>
          <a:bodyPr/>
          <a:lstStyle/>
          <a:p>
            <a:fld id="{C4738B38-7D30-4ACF-AAD9-D019DDDB34CA}" type="slidenum">
              <a:rPr lang="en-US" smtClean="0"/>
              <a:t>19</a:t>
            </a:fld>
            <a:endParaRPr lang="en-US"/>
          </a:p>
        </p:txBody>
      </p:sp>
    </p:spTree>
    <p:extLst>
      <p:ext uri="{BB962C8B-B14F-4D97-AF65-F5344CB8AC3E}">
        <p14:creationId xmlns:p14="http://schemas.microsoft.com/office/powerpoint/2010/main" val="336875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is addressing the splintering</a:t>
            </a:r>
            <a:r>
              <a:rPr lang="en-US" baseline="0" dirty="0" smtClean="0"/>
              <a:t> and divided nature of Corinth (11:18). If false doctrine is inherent with this word,  then Paul would be writing something nonsensical, “For there must also be false doctrine among you…” </a:t>
            </a:r>
            <a:endParaRPr lang="en-US" dirty="0"/>
          </a:p>
        </p:txBody>
      </p:sp>
      <p:sp>
        <p:nvSpPr>
          <p:cNvPr id="4" name="Slide Number Placeholder 3"/>
          <p:cNvSpPr>
            <a:spLocks noGrp="1"/>
          </p:cNvSpPr>
          <p:nvPr>
            <p:ph type="sldNum" sz="quarter" idx="10"/>
          </p:nvPr>
        </p:nvSpPr>
        <p:spPr/>
        <p:txBody>
          <a:bodyPr/>
          <a:lstStyle/>
          <a:p>
            <a:fld id="{C4738B38-7D30-4ACF-AAD9-D019DDDB34CA}" type="slidenum">
              <a:rPr lang="en-US" smtClean="0"/>
              <a:t>9</a:t>
            </a:fld>
            <a:endParaRPr lang="en-US"/>
          </a:p>
        </p:txBody>
      </p:sp>
    </p:spTree>
    <p:extLst>
      <p:ext uri="{BB962C8B-B14F-4D97-AF65-F5344CB8AC3E}">
        <p14:creationId xmlns:p14="http://schemas.microsoft.com/office/powerpoint/2010/main" val="79226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me define what I mean by “liberal.” I am talking about a person who has rejected the tradition of the apostles for open, new, wider and loose views. </a:t>
            </a:r>
          </a:p>
          <a:p>
            <a:endParaRPr lang="en-US" baseline="0" dirty="0" smtClean="0"/>
          </a:p>
          <a:p>
            <a:r>
              <a:rPr lang="en-US" baseline="0" dirty="0" smtClean="0"/>
              <a:t>When I speak of a factious man, I mean those who have also rejected the tradition of the apostles for a tighter stance of binding human opinion and judgment upon another. </a:t>
            </a:r>
            <a:endParaRPr lang="en-US" dirty="0"/>
          </a:p>
        </p:txBody>
      </p:sp>
      <p:sp>
        <p:nvSpPr>
          <p:cNvPr id="4" name="Slide Number Placeholder 3"/>
          <p:cNvSpPr>
            <a:spLocks noGrp="1"/>
          </p:cNvSpPr>
          <p:nvPr>
            <p:ph type="sldNum" sz="quarter" idx="10"/>
          </p:nvPr>
        </p:nvSpPr>
        <p:spPr/>
        <p:txBody>
          <a:bodyPr/>
          <a:lstStyle/>
          <a:p>
            <a:fld id="{C4738B38-7D30-4ACF-AAD9-D019DDDB34CA}" type="slidenum">
              <a:rPr lang="en-US" smtClean="0"/>
              <a:t>10</a:t>
            </a:fld>
            <a:endParaRPr lang="en-US"/>
          </a:p>
        </p:txBody>
      </p:sp>
    </p:spTree>
    <p:extLst>
      <p:ext uri="{BB962C8B-B14F-4D97-AF65-F5344CB8AC3E}">
        <p14:creationId xmlns:p14="http://schemas.microsoft.com/office/powerpoint/2010/main" val="136827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may reach</a:t>
            </a:r>
            <a:r>
              <a:rPr lang="en-US" baseline="0" dirty="0" smtClean="0"/>
              <a:t> a personal opinion about one of these things listed on the right, but when he shouts it out and makes an issue out of it, he is behaving in a factious spirit.</a:t>
            </a:r>
          </a:p>
          <a:p>
            <a:endParaRPr lang="en-US" baseline="0" dirty="0" smtClean="0"/>
          </a:p>
          <a:p>
            <a:r>
              <a:rPr lang="en-US" baseline="0" dirty="0" smtClean="0"/>
              <a:t>Second service -1 Cor. 10:16, 17. Note that Paul in one service was still one bread with those in another service even in a different locality. Though many, they were one bread. There is a fellowship that is enjoyed by the individuals with each other and with God (cf. 1 Cor. 12:12).</a:t>
            </a:r>
          </a:p>
          <a:p>
            <a:endParaRPr lang="en-US" baseline="0" dirty="0" smtClean="0"/>
          </a:p>
          <a:p>
            <a:r>
              <a:rPr lang="en-US" baseline="0" dirty="0" smtClean="0"/>
              <a:t>Glass containers and one container are simply not reasoning soundly from the scripture. We do not know what the original container Jesus used looked like and it would matter even if we did.</a:t>
            </a:r>
            <a:endParaRPr lang="en-US" dirty="0"/>
          </a:p>
        </p:txBody>
      </p:sp>
      <p:sp>
        <p:nvSpPr>
          <p:cNvPr id="4" name="Slide Number Placeholder 3"/>
          <p:cNvSpPr>
            <a:spLocks noGrp="1"/>
          </p:cNvSpPr>
          <p:nvPr>
            <p:ph type="sldNum" sz="quarter" idx="10"/>
          </p:nvPr>
        </p:nvSpPr>
        <p:spPr/>
        <p:txBody>
          <a:bodyPr/>
          <a:lstStyle/>
          <a:p>
            <a:fld id="{C4738B38-7D30-4ACF-AAD9-D019DDDB34CA}" type="slidenum">
              <a:rPr lang="en-US" smtClean="0"/>
              <a:t>11</a:t>
            </a:fld>
            <a:endParaRPr lang="en-US"/>
          </a:p>
        </p:txBody>
      </p:sp>
    </p:spTree>
    <p:extLst>
      <p:ext uri="{BB962C8B-B14F-4D97-AF65-F5344CB8AC3E}">
        <p14:creationId xmlns:p14="http://schemas.microsoft.com/office/powerpoint/2010/main" val="170225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advocates fail in understanding the use of metonymy which is the use of a figure of speech, in which one word or phrase is substituted for another with which it is closely related.  We may speak of royalty with the word “crown.” If I say, would you like some Danish for breakfast? We do not mean we are going to eat the Danish language. If I say, “The white house is out of control” I am not speaking about the literal building on 1600 Pennsylvania Ave.  </a:t>
            </a:r>
          </a:p>
          <a:p>
            <a:endParaRPr lang="en-US" baseline="0" dirty="0" smtClean="0"/>
          </a:p>
          <a:p>
            <a:r>
              <a:rPr lang="en-US" baseline="0" dirty="0" smtClean="0"/>
              <a:t>This is the way the Bible speaks of the fruit Eve ate. It was fruit (Gen. 3:2); yet she saw that the “tree was good for food” (Gen. 3:6). This is precisely the way “cup” is referred to regarding the Lord’s Supper (1 Cor. 11:26; see also “divide” Lk. 22:17, 18).  </a:t>
            </a:r>
          </a:p>
          <a:p>
            <a:endParaRPr lang="en-US" baseline="0" dirty="0" smtClean="0"/>
          </a:p>
          <a:p>
            <a:r>
              <a:rPr lang="en-US" baseline="0" dirty="0" smtClean="0"/>
              <a:t>Some may say, but Matthew shows that it was one cup (Matt. 26:27). Jacob, his sons and his livestock also drank “from the well” (Jn. 4:12). How did they drink “from” it? They drew water out of it and divided it up among themselves. </a:t>
            </a:r>
          </a:p>
          <a:p>
            <a:endParaRPr lang="en-US" baseline="0" dirty="0" smtClean="0"/>
          </a:p>
          <a:p>
            <a:r>
              <a:rPr lang="en-US" baseline="0" dirty="0" smtClean="0"/>
              <a:t>People also get hung up on and sometimes become divisive over pressing that people literally break the bread after they pray (1 Cor. 11:24). But again, break can be a figure of speech for eat. When the disciples came together to break bread (Acts 20:7), they were not coming together to literally break in pieces the unleavened bread, but to eat it. That is what Jesus did. He took it and ate it and would no longer eat it until it was fulfilled.</a:t>
            </a:r>
          </a:p>
        </p:txBody>
      </p:sp>
      <p:sp>
        <p:nvSpPr>
          <p:cNvPr id="4" name="Slide Number Placeholder 3"/>
          <p:cNvSpPr>
            <a:spLocks noGrp="1"/>
          </p:cNvSpPr>
          <p:nvPr>
            <p:ph type="sldNum" sz="quarter" idx="10"/>
          </p:nvPr>
        </p:nvSpPr>
        <p:spPr/>
        <p:txBody>
          <a:bodyPr/>
          <a:lstStyle/>
          <a:p>
            <a:fld id="{C4738B38-7D30-4ACF-AAD9-D019DDDB34CA}" type="slidenum">
              <a:rPr lang="en-US" smtClean="0"/>
              <a:t>12</a:t>
            </a:fld>
            <a:endParaRPr lang="en-US"/>
          </a:p>
        </p:txBody>
      </p:sp>
    </p:spTree>
    <p:extLst>
      <p:ext uri="{BB962C8B-B14F-4D97-AF65-F5344CB8AC3E}">
        <p14:creationId xmlns:p14="http://schemas.microsoft.com/office/powerpoint/2010/main" val="170225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Matthew 19:9. What we see is:</a:t>
            </a:r>
          </a:p>
          <a:p>
            <a:pPr marL="0" indent="0">
              <a:buNone/>
            </a:pPr>
            <a:r>
              <a:rPr lang="en-US" baseline="0" dirty="0" smtClean="0"/>
              <a:t>1. Whoever divorces his wife without the reason of sexual immorality and marries another commits adultery.</a:t>
            </a:r>
          </a:p>
          <a:p>
            <a:pPr marL="0" indent="0">
              <a:buNone/>
            </a:pPr>
            <a:r>
              <a:rPr lang="en-US" baseline="0" dirty="0" smtClean="0"/>
              <a:t>2. Whoever marries her who is divorce in that example also commits adultery</a:t>
            </a:r>
          </a:p>
          <a:p>
            <a:pPr marL="0" indent="0">
              <a:buNone/>
            </a:pPr>
            <a:r>
              <a:rPr lang="en-US" baseline="0" dirty="0" smtClean="0"/>
              <a:t>3. Whoever divorces his wife because of sexual immorality and marries another does not commit adultery. </a:t>
            </a:r>
          </a:p>
          <a:p>
            <a:pPr marL="0" indent="0">
              <a:buNone/>
            </a:pPr>
            <a:endParaRPr lang="en-US" baseline="0" dirty="0" smtClean="0"/>
          </a:p>
          <a:p>
            <a:pPr marL="0" indent="0">
              <a:buNone/>
            </a:pPr>
            <a:r>
              <a:rPr lang="en-US" baseline="0" dirty="0" smtClean="0"/>
              <a:t>So you need to make sure that you do not marry someone who was put away. If you marry someone and they were married before, why are they not married still? If it is because we could not get along, then do not marry them….etc. </a:t>
            </a:r>
          </a:p>
          <a:p>
            <a:pPr marL="0" indent="0">
              <a:buNone/>
            </a:pPr>
            <a:endParaRPr lang="en-US" baseline="0" dirty="0" smtClean="0"/>
          </a:p>
          <a:p>
            <a:pPr marL="0" indent="0">
              <a:buNone/>
            </a:pPr>
            <a:r>
              <a:rPr lang="en-US" baseline="0" dirty="0" smtClean="0"/>
              <a:t>If it is because they put their spouse away for a sexual violation, then Jesus grants them permission to remarry. Liberals walk away from this restrictive teaching to make it more loose. Factious individuals make it more binding than what it is.</a:t>
            </a:r>
          </a:p>
          <a:p>
            <a:pPr marL="0" indent="0">
              <a:buNone/>
            </a:pPr>
            <a:endParaRPr lang="en-US" baseline="0" dirty="0" smtClean="0"/>
          </a:p>
          <a:p>
            <a:pPr marL="0" indent="0">
              <a:buNone/>
            </a:pPr>
            <a:r>
              <a:rPr lang="en-US" baseline="0" dirty="0" smtClean="0"/>
              <a:t>I’ve lived in an area where the liberal false ideas are promoted and I am disgusted with those who have take our eyes off of these violations of scripture to focus on foolish disputes that are of no profit (2 Tim. 2:14). Those responsible for cluttering this issue with such foolishness will give an account to the King on judgment day.</a:t>
            </a:r>
          </a:p>
        </p:txBody>
      </p:sp>
      <p:sp>
        <p:nvSpPr>
          <p:cNvPr id="4" name="Slide Number Placeholder 3"/>
          <p:cNvSpPr>
            <a:spLocks noGrp="1"/>
          </p:cNvSpPr>
          <p:nvPr>
            <p:ph type="sldNum" sz="quarter" idx="10"/>
          </p:nvPr>
        </p:nvSpPr>
        <p:spPr/>
        <p:txBody>
          <a:bodyPr/>
          <a:lstStyle/>
          <a:p>
            <a:fld id="{C4738B38-7D30-4ACF-AAD9-D019DDDB34CA}" type="slidenum">
              <a:rPr lang="en-US" smtClean="0"/>
              <a:t>13</a:t>
            </a:fld>
            <a:endParaRPr lang="en-US"/>
          </a:p>
        </p:txBody>
      </p:sp>
    </p:spTree>
    <p:extLst>
      <p:ext uri="{BB962C8B-B14F-4D97-AF65-F5344CB8AC3E}">
        <p14:creationId xmlns:p14="http://schemas.microsoft.com/office/powerpoint/2010/main" val="170225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Peter 3:21</a:t>
            </a:r>
          </a:p>
        </p:txBody>
      </p:sp>
      <p:sp>
        <p:nvSpPr>
          <p:cNvPr id="4" name="Slide Number Placeholder 3"/>
          <p:cNvSpPr>
            <a:spLocks noGrp="1"/>
          </p:cNvSpPr>
          <p:nvPr>
            <p:ph type="sldNum" sz="quarter" idx="10"/>
          </p:nvPr>
        </p:nvSpPr>
        <p:spPr/>
        <p:txBody>
          <a:bodyPr/>
          <a:lstStyle/>
          <a:p>
            <a:fld id="{C4738B38-7D30-4ACF-AAD9-D019DDDB34CA}" type="slidenum">
              <a:rPr lang="en-US" smtClean="0"/>
              <a:t>14</a:t>
            </a:fld>
            <a:endParaRPr lang="en-US"/>
          </a:p>
        </p:txBody>
      </p:sp>
    </p:spTree>
    <p:extLst>
      <p:ext uri="{BB962C8B-B14F-4D97-AF65-F5344CB8AC3E}">
        <p14:creationId xmlns:p14="http://schemas.microsoft.com/office/powerpoint/2010/main" val="170225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12:3 for point 1.</a:t>
            </a:r>
            <a:endParaRPr lang="en-US" dirty="0"/>
          </a:p>
        </p:txBody>
      </p:sp>
      <p:sp>
        <p:nvSpPr>
          <p:cNvPr id="4" name="Slide Number Placeholder 3"/>
          <p:cNvSpPr>
            <a:spLocks noGrp="1"/>
          </p:cNvSpPr>
          <p:nvPr>
            <p:ph type="sldNum" sz="quarter" idx="10"/>
          </p:nvPr>
        </p:nvSpPr>
        <p:spPr/>
        <p:txBody>
          <a:bodyPr/>
          <a:lstStyle/>
          <a:p>
            <a:fld id="{C4738B38-7D30-4ACF-AAD9-D019DDDB34CA}" type="slidenum">
              <a:rPr lang="en-US" smtClean="0"/>
              <a:t>17</a:t>
            </a:fld>
            <a:endParaRPr lang="en-US"/>
          </a:p>
        </p:txBody>
      </p:sp>
    </p:spTree>
    <p:extLst>
      <p:ext uri="{BB962C8B-B14F-4D97-AF65-F5344CB8AC3E}">
        <p14:creationId xmlns:p14="http://schemas.microsoft.com/office/powerpoint/2010/main" val="201143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people confuse an “apology” with “repentance.”  Repentance is not apologizing for hurting someone’s feelings or making someone angry. Repentance is filled with deep genuine sorrow for what I’ve done and what I’ve caused and it is coupled with the determination to replace the wrong with what is good (note emotions and attitude of 2 Cor. 7:11).</a:t>
            </a:r>
            <a:endParaRPr lang="en-US" dirty="0"/>
          </a:p>
        </p:txBody>
      </p:sp>
      <p:sp>
        <p:nvSpPr>
          <p:cNvPr id="4" name="Slide Number Placeholder 3"/>
          <p:cNvSpPr>
            <a:spLocks noGrp="1"/>
          </p:cNvSpPr>
          <p:nvPr>
            <p:ph type="sldNum" sz="quarter" idx="10"/>
          </p:nvPr>
        </p:nvSpPr>
        <p:spPr/>
        <p:txBody>
          <a:bodyPr/>
          <a:lstStyle/>
          <a:p>
            <a:fld id="{C4738B38-7D30-4ACF-AAD9-D019DDDB34CA}" type="slidenum">
              <a:rPr lang="en-US" smtClean="0"/>
              <a:t>18</a:t>
            </a:fld>
            <a:endParaRPr lang="en-US"/>
          </a:p>
        </p:txBody>
      </p:sp>
    </p:spTree>
    <p:extLst>
      <p:ext uri="{BB962C8B-B14F-4D97-AF65-F5344CB8AC3E}">
        <p14:creationId xmlns:p14="http://schemas.microsoft.com/office/powerpoint/2010/main" val="300478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19C647C-7B96-4717-BEF1-0C70DDEA00F0}" type="datetimeFigureOut">
              <a:rPr lang="en-US" smtClean="0"/>
              <a:t>4/13/2013</a:t>
            </a:fld>
            <a:endParaRPr lang="en-US"/>
          </a:p>
        </p:txBody>
      </p:sp>
      <p:sp>
        <p:nvSpPr>
          <p:cNvPr id="23" name="Slide Number Placeholder 22"/>
          <p:cNvSpPr>
            <a:spLocks noGrp="1"/>
          </p:cNvSpPr>
          <p:nvPr>
            <p:ph type="sldNum" sz="quarter" idx="11"/>
          </p:nvPr>
        </p:nvSpPr>
        <p:spPr/>
        <p:txBody>
          <a:bodyPr/>
          <a:lstStyle/>
          <a:p>
            <a:fld id="{8A83E397-79D8-433D-A726-4DC8009BAA75}"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C647C-7B96-4717-BEF1-0C70DDEA00F0}"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3E397-79D8-433D-A726-4DC8009BAA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C647C-7B96-4717-BEF1-0C70DDEA00F0}"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3E397-79D8-433D-A726-4DC8009BAA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F19C647C-7B96-4717-BEF1-0C70DDEA00F0}" type="datetimeFigureOut">
              <a:rPr lang="en-US" smtClean="0"/>
              <a:t>4/13/2013</a:t>
            </a:fld>
            <a:endParaRPr lang="en-US"/>
          </a:p>
        </p:txBody>
      </p:sp>
      <p:sp>
        <p:nvSpPr>
          <p:cNvPr id="19" name="Slide Number Placeholder 18"/>
          <p:cNvSpPr>
            <a:spLocks noGrp="1"/>
          </p:cNvSpPr>
          <p:nvPr>
            <p:ph type="sldNum" sz="quarter" idx="15"/>
          </p:nvPr>
        </p:nvSpPr>
        <p:spPr/>
        <p:txBody>
          <a:bodyPr/>
          <a:lstStyle/>
          <a:p>
            <a:fld id="{8A83E397-79D8-433D-A726-4DC8009BAA7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F19C647C-7B96-4717-BEF1-0C70DDEA00F0}" type="datetimeFigureOut">
              <a:rPr lang="en-US" smtClean="0"/>
              <a:t>4/13/2013</a:t>
            </a:fld>
            <a:endParaRPr lang="en-US"/>
          </a:p>
        </p:txBody>
      </p:sp>
      <p:sp>
        <p:nvSpPr>
          <p:cNvPr id="20" name="Slide Number Placeholder 19"/>
          <p:cNvSpPr>
            <a:spLocks noGrp="1"/>
          </p:cNvSpPr>
          <p:nvPr>
            <p:ph type="sldNum" sz="quarter" idx="11"/>
          </p:nvPr>
        </p:nvSpPr>
        <p:spPr/>
        <p:txBody>
          <a:bodyPr/>
          <a:lstStyle/>
          <a:p>
            <a:fld id="{8A83E397-79D8-433D-A726-4DC8009BAA75}"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F19C647C-7B96-4717-BEF1-0C70DDEA00F0}" type="datetimeFigureOut">
              <a:rPr lang="en-US" smtClean="0"/>
              <a:t>4/13/2013</a:t>
            </a:fld>
            <a:endParaRPr lang="en-US"/>
          </a:p>
        </p:txBody>
      </p:sp>
      <p:sp>
        <p:nvSpPr>
          <p:cNvPr id="25" name="Slide Number Placeholder 24"/>
          <p:cNvSpPr>
            <a:spLocks noGrp="1"/>
          </p:cNvSpPr>
          <p:nvPr>
            <p:ph type="sldNum" sz="quarter" idx="16"/>
          </p:nvPr>
        </p:nvSpPr>
        <p:spPr/>
        <p:txBody>
          <a:bodyPr/>
          <a:lstStyle/>
          <a:p>
            <a:fld id="{8A83E397-79D8-433D-A726-4DC8009BAA75}"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F19C647C-7B96-4717-BEF1-0C70DDEA00F0}" type="datetimeFigureOut">
              <a:rPr lang="en-US" smtClean="0"/>
              <a:t>4/13/2013</a:t>
            </a:fld>
            <a:endParaRPr lang="en-US"/>
          </a:p>
        </p:txBody>
      </p:sp>
      <p:sp>
        <p:nvSpPr>
          <p:cNvPr id="24" name="Slide Number Placeholder 23"/>
          <p:cNvSpPr>
            <a:spLocks noGrp="1"/>
          </p:cNvSpPr>
          <p:nvPr>
            <p:ph type="sldNum" sz="quarter" idx="17"/>
          </p:nvPr>
        </p:nvSpPr>
        <p:spPr/>
        <p:txBody>
          <a:bodyPr/>
          <a:lstStyle/>
          <a:p>
            <a:fld id="{8A83E397-79D8-433D-A726-4DC8009BAA75}"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F19C647C-7B96-4717-BEF1-0C70DDEA00F0}" type="datetimeFigureOut">
              <a:rPr lang="en-US" smtClean="0"/>
              <a:t>4/13/2013</a:t>
            </a:fld>
            <a:endParaRPr lang="en-US"/>
          </a:p>
        </p:txBody>
      </p:sp>
      <p:sp>
        <p:nvSpPr>
          <p:cNvPr id="14" name="Slide Number Placeholder 13"/>
          <p:cNvSpPr>
            <a:spLocks noGrp="1"/>
          </p:cNvSpPr>
          <p:nvPr>
            <p:ph type="sldNum" sz="quarter" idx="11"/>
          </p:nvPr>
        </p:nvSpPr>
        <p:spPr/>
        <p:txBody>
          <a:bodyPr/>
          <a:lstStyle/>
          <a:p>
            <a:fld id="{8A83E397-79D8-433D-A726-4DC8009BAA75}"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19C647C-7B96-4717-BEF1-0C70DDEA00F0}" type="datetimeFigureOut">
              <a:rPr lang="en-US" smtClean="0"/>
              <a:t>4/13/2013</a:t>
            </a:fld>
            <a:endParaRPr lang="en-US"/>
          </a:p>
        </p:txBody>
      </p:sp>
      <p:sp>
        <p:nvSpPr>
          <p:cNvPr id="12" name="Slide Number Placeholder 11"/>
          <p:cNvSpPr>
            <a:spLocks noGrp="1"/>
          </p:cNvSpPr>
          <p:nvPr>
            <p:ph type="sldNum" sz="quarter" idx="11"/>
          </p:nvPr>
        </p:nvSpPr>
        <p:spPr/>
        <p:txBody>
          <a:bodyPr/>
          <a:lstStyle/>
          <a:p>
            <a:fld id="{8A83E397-79D8-433D-A726-4DC8009BAA75}"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F19C647C-7B96-4717-BEF1-0C70DDEA00F0}" type="datetimeFigureOut">
              <a:rPr lang="en-US" smtClean="0"/>
              <a:t>4/13/2013</a:t>
            </a:fld>
            <a:endParaRPr lang="en-US"/>
          </a:p>
        </p:txBody>
      </p:sp>
      <p:sp>
        <p:nvSpPr>
          <p:cNvPr id="18" name="Slide Number Placeholder 17"/>
          <p:cNvSpPr>
            <a:spLocks noGrp="1"/>
          </p:cNvSpPr>
          <p:nvPr>
            <p:ph type="sldNum" sz="quarter" idx="16"/>
          </p:nvPr>
        </p:nvSpPr>
        <p:spPr/>
        <p:txBody>
          <a:bodyPr/>
          <a:lstStyle/>
          <a:p>
            <a:fld id="{8A83E397-79D8-433D-A726-4DC8009BAA75}"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F19C647C-7B96-4717-BEF1-0C70DDEA00F0}" type="datetimeFigureOut">
              <a:rPr lang="en-US" smtClean="0"/>
              <a:t>4/13/2013</a:t>
            </a:fld>
            <a:endParaRPr lang="en-US"/>
          </a:p>
        </p:txBody>
      </p:sp>
      <p:sp>
        <p:nvSpPr>
          <p:cNvPr id="20" name="Slide Number Placeholder 19"/>
          <p:cNvSpPr>
            <a:spLocks noGrp="1"/>
          </p:cNvSpPr>
          <p:nvPr>
            <p:ph type="sldNum" sz="quarter" idx="15"/>
          </p:nvPr>
        </p:nvSpPr>
        <p:spPr/>
        <p:txBody>
          <a:bodyPr/>
          <a:lstStyle/>
          <a:p>
            <a:fld id="{8A83E397-79D8-433D-A726-4DC8009BAA7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19C647C-7B96-4717-BEF1-0C70DDEA00F0}" type="datetimeFigureOut">
              <a:rPr lang="en-US" smtClean="0"/>
              <a:t>4/13/2013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8A83E397-79D8-433D-A726-4DC8009BAA7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153400" cy="4572000"/>
          </a:xfrm>
        </p:spPr>
        <p:txBody>
          <a:bodyPr>
            <a:noAutofit/>
          </a:bodyPr>
          <a:lstStyle/>
          <a:p>
            <a:r>
              <a:rPr lang="en-US" sz="2800" dirty="0" smtClean="0"/>
              <a:t>19  Now the works of the flesh are evident, which are: adultery, fornication, uncleanness, lewdness,</a:t>
            </a:r>
          </a:p>
          <a:p>
            <a:r>
              <a:rPr lang="en-US" sz="2800" smtClean="0"/>
              <a:t>20  idolatry</a:t>
            </a:r>
            <a:r>
              <a:rPr lang="en-US" sz="2800" dirty="0" smtClean="0"/>
              <a:t>, sorcery, hatred, contentions, jealousies, outbursts of wrath, </a:t>
            </a:r>
            <a:r>
              <a:rPr lang="en-US" sz="2800" dirty="0" smtClean="0">
                <a:solidFill>
                  <a:schemeClr val="accent2"/>
                </a:solidFill>
              </a:rPr>
              <a:t>selfish ambitions</a:t>
            </a:r>
            <a:r>
              <a:rPr lang="en-US" sz="2800" dirty="0" smtClean="0"/>
              <a:t>, </a:t>
            </a:r>
            <a:r>
              <a:rPr lang="en-US" sz="2800" dirty="0" smtClean="0">
                <a:solidFill>
                  <a:schemeClr val="accent2"/>
                </a:solidFill>
              </a:rPr>
              <a:t>dissensions</a:t>
            </a:r>
            <a:r>
              <a:rPr lang="en-US" sz="2800" dirty="0" smtClean="0"/>
              <a:t>, </a:t>
            </a:r>
            <a:r>
              <a:rPr lang="en-US" sz="2800" dirty="0" smtClean="0">
                <a:solidFill>
                  <a:schemeClr val="accent2"/>
                </a:solidFill>
              </a:rPr>
              <a:t>heresies</a:t>
            </a:r>
            <a:r>
              <a:rPr lang="en-US" sz="2800" dirty="0" smtClean="0"/>
              <a:t>,</a:t>
            </a:r>
          </a:p>
          <a:p>
            <a:r>
              <a:rPr lang="en-US" sz="2800" dirty="0" smtClean="0"/>
              <a:t>21  envy, murders, drunkenness, revelries, and the like; of which I tell you beforehand, just as I also told you in time past, that those who practice such things will not inherit the kingdom of God.</a:t>
            </a:r>
            <a:br>
              <a:rPr lang="en-US" sz="2800" dirty="0" smtClean="0"/>
            </a:br>
            <a:r>
              <a:rPr lang="en-US" sz="2800" dirty="0"/>
              <a:t>(</a:t>
            </a:r>
            <a:r>
              <a:rPr lang="en-US" sz="2800" dirty="0" smtClean="0"/>
              <a:t>Galatians 5:19-21)</a:t>
            </a:r>
          </a:p>
          <a:p>
            <a:endParaRPr lang="en-US" sz="2800" dirty="0"/>
          </a:p>
        </p:txBody>
      </p:sp>
      <p:sp>
        <p:nvSpPr>
          <p:cNvPr id="2" name="Title 1"/>
          <p:cNvSpPr>
            <a:spLocks noGrp="1"/>
          </p:cNvSpPr>
          <p:nvPr>
            <p:ph type="title"/>
          </p:nvPr>
        </p:nvSpPr>
        <p:spPr>
          <a:xfrm>
            <a:off x="762000" y="4876801"/>
            <a:ext cx="7680960" cy="11430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Selfish Ambitions</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904182" y="5943600"/>
            <a:ext cx="4963218" cy="707886"/>
          </a:xfrm>
          <a:prstGeom prst="rect">
            <a:avLst/>
          </a:prstGeom>
          <a:noFill/>
        </p:spPr>
        <p:txBody>
          <a:bodyPr wrap="none" rtlCol="0">
            <a:spAutoFit/>
          </a:bodyPr>
          <a:lstStyle/>
          <a:p>
            <a:r>
              <a:rPr lang="en-US" sz="4000" dirty="0" smtClean="0">
                <a:latin typeface="Baskerville Old Face" pitchFamily="18" charset="0"/>
              </a:rPr>
              <a:t>Dissensions &amp; Heresies</a:t>
            </a:r>
            <a:endParaRPr lang="en-US" sz="4000" dirty="0">
              <a:latin typeface="Baskerville Old Face" pitchFamily="18" charset="0"/>
            </a:endParaRPr>
          </a:p>
        </p:txBody>
      </p:sp>
    </p:spTree>
    <p:extLst>
      <p:ext uri="{BB962C8B-B14F-4D97-AF65-F5344CB8AC3E}">
        <p14:creationId xmlns:p14="http://schemas.microsoft.com/office/powerpoint/2010/main" val="8587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r>
              <a:rPr lang="en-US" dirty="0" smtClean="0">
                <a:solidFill>
                  <a:schemeClr val="accent5"/>
                </a:solidFill>
              </a:rPr>
              <a:t>Be Neither </a:t>
            </a:r>
            <a:r>
              <a:rPr lang="en-US"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Liberal </a:t>
            </a:r>
            <a:r>
              <a:rPr lang="en-US" dirty="0" smtClean="0">
                <a:solidFill>
                  <a:schemeClr val="accent5"/>
                </a:solidFill>
              </a:rPr>
              <a:t>Nor</a:t>
            </a:r>
            <a:r>
              <a:rPr lang="en-US" dirty="0" smtClean="0"/>
              <a:t> </a:t>
            </a:r>
            <a:r>
              <a:rPr lang="en-US"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Factious</a:t>
            </a:r>
            <a:endParaRPr lang="en-US" dirty="0"/>
          </a:p>
        </p:txBody>
      </p:sp>
    </p:spTree>
    <p:extLst>
      <p:ext uri="{BB962C8B-B14F-4D97-AF65-F5344CB8AC3E}">
        <p14:creationId xmlns:p14="http://schemas.microsoft.com/office/powerpoint/2010/main" val="373542249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r>
              <a:rPr lang="en-US" sz="3600" spc="-150" dirty="0" smtClean="0"/>
              <a:t>Liberal </a:t>
            </a:r>
            <a:r>
              <a:rPr lang="en-US" sz="2800" spc="-150" dirty="0" smtClean="0"/>
              <a:t>(walking away)</a:t>
            </a:r>
            <a:endParaRPr lang="en-US" sz="3600" spc="-150" dirty="0"/>
          </a:p>
        </p:txBody>
      </p:sp>
      <p:sp>
        <p:nvSpPr>
          <p:cNvPr id="7" name="Text Placeholder 6"/>
          <p:cNvSpPr>
            <a:spLocks noGrp="1"/>
          </p:cNvSpPr>
          <p:nvPr>
            <p:ph type="body" sz="half" idx="15"/>
          </p:nvPr>
        </p:nvSpPr>
        <p:spPr/>
        <p:txBody>
          <a:bodyPr>
            <a:noAutofit/>
          </a:bodyPr>
          <a:lstStyle/>
          <a:p>
            <a:r>
              <a:rPr lang="en-US" sz="3600" spc="-150" dirty="0" smtClean="0"/>
              <a:t>Factious </a:t>
            </a:r>
            <a:r>
              <a:rPr lang="en-US" sz="2800" spc="-150" dirty="0" smtClean="0"/>
              <a:t>(walking ahead)</a:t>
            </a:r>
            <a:endParaRPr lang="en-US" sz="3600" spc="-150" dirty="0"/>
          </a:p>
        </p:txBody>
      </p:sp>
      <p:sp>
        <p:nvSpPr>
          <p:cNvPr id="6" name="Content Placeholder 5"/>
          <p:cNvSpPr>
            <a:spLocks noGrp="1"/>
          </p:cNvSpPr>
          <p:nvPr>
            <p:ph sz="quarter" idx="14"/>
          </p:nvPr>
        </p:nvSpPr>
        <p:spPr>
          <a:xfrm>
            <a:off x="4900612" y="2011680"/>
            <a:ext cx="4014787" cy="4846320"/>
          </a:xfrm>
        </p:spPr>
        <p:txBody>
          <a:bodyPr>
            <a:normAutofit/>
          </a:bodyPr>
          <a:lstStyle/>
          <a:p>
            <a:pPr marL="457200" indent="-457200">
              <a:buFont typeface="Arial" pitchFamily="34" charset="0"/>
              <a:buChar char="•"/>
            </a:pPr>
            <a:r>
              <a:rPr lang="en-US" sz="2800" dirty="0" smtClean="0"/>
              <a:t>Thou shall not offer it during second service</a:t>
            </a:r>
          </a:p>
          <a:p>
            <a:pPr marL="457200" indent="-457200">
              <a:buFont typeface="Arial" pitchFamily="34" charset="0"/>
              <a:buChar char="•"/>
            </a:pPr>
            <a:r>
              <a:rPr lang="en-US" sz="2800" dirty="0" smtClean="0"/>
              <a:t>Thou shall use glass containers</a:t>
            </a:r>
          </a:p>
        </p:txBody>
      </p:sp>
      <p:sp>
        <p:nvSpPr>
          <p:cNvPr id="5" name="Content Placeholder 4"/>
          <p:cNvSpPr>
            <a:spLocks noGrp="1"/>
          </p:cNvSpPr>
          <p:nvPr>
            <p:ph sz="quarter" idx="13"/>
          </p:nvPr>
        </p:nvSpPr>
        <p:spPr>
          <a:xfrm>
            <a:off x="352426" y="2011680"/>
            <a:ext cx="3886200" cy="4846320"/>
          </a:xfrm>
        </p:spPr>
        <p:txBody>
          <a:bodyPr>
            <a:normAutofit lnSpcReduction="10000"/>
          </a:bodyPr>
          <a:lstStyle/>
          <a:p>
            <a:pPr marL="457200" indent="-457200">
              <a:buFont typeface="Arial" pitchFamily="34" charset="0"/>
              <a:buChar char="•"/>
            </a:pPr>
            <a:r>
              <a:rPr lang="en-US" sz="2800" dirty="0" smtClean="0"/>
              <a:t>Offered on multiple days of the week</a:t>
            </a:r>
          </a:p>
          <a:p>
            <a:pPr marL="457200" indent="-457200">
              <a:buFont typeface="Arial" pitchFamily="34" charset="0"/>
              <a:buChar char="•"/>
            </a:pPr>
            <a:r>
              <a:rPr lang="en-US" sz="2800" dirty="0" smtClean="0"/>
              <a:t>Observed once a year</a:t>
            </a:r>
          </a:p>
          <a:p>
            <a:pPr marL="457200" indent="-457200">
              <a:buFont typeface="Arial" pitchFamily="34" charset="0"/>
              <a:buChar char="•"/>
            </a:pPr>
            <a:r>
              <a:rPr lang="en-US" sz="2800" dirty="0" smtClean="0"/>
              <a:t>Change elements</a:t>
            </a:r>
          </a:p>
          <a:p>
            <a:pPr marL="457200" indent="-457200">
              <a:buFont typeface="Arial" pitchFamily="34" charset="0"/>
              <a:buChar char="•"/>
            </a:pPr>
            <a:r>
              <a:rPr lang="en-US" sz="2800" dirty="0" smtClean="0"/>
              <a:t>Taken out of the church setting and into another</a:t>
            </a:r>
          </a:p>
          <a:p>
            <a:pPr marL="457200" indent="-457200">
              <a:buFont typeface="Arial" pitchFamily="34" charset="0"/>
              <a:buChar char="•"/>
            </a:pPr>
            <a:r>
              <a:rPr lang="en-US" sz="2800" dirty="0" smtClean="0"/>
              <a:t>Turned into a common meal rather than a memorial</a:t>
            </a:r>
            <a:endParaRPr lang="en-US" sz="2800" dirty="0"/>
          </a:p>
        </p:txBody>
      </p:sp>
      <p:sp>
        <p:nvSpPr>
          <p:cNvPr id="3" name="Title 2"/>
          <p:cNvSpPr>
            <a:spLocks noGrp="1"/>
          </p:cNvSpPr>
          <p:nvPr>
            <p:ph type="title"/>
          </p:nvPr>
        </p:nvSpPr>
        <p:spPr/>
        <p:txBody>
          <a:bodyPr>
            <a:normAutofit/>
          </a:bodyPr>
          <a:lstStyle/>
          <a:p>
            <a:r>
              <a:rPr lang="en-US" dirty="0" smtClean="0"/>
              <a:t>Example of Lord’s Supper</a:t>
            </a:r>
            <a:endParaRPr lang="en-US" dirty="0"/>
          </a:p>
        </p:txBody>
      </p:sp>
      <p:sp>
        <p:nvSpPr>
          <p:cNvPr id="8" name="Left-Right Arrow 7"/>
          <p:cNvSpPr/>
          <p:nvPr/>
        </p:nvSpPr>
        <p:spPr>
          <a:xfrm>
            <a:off x="3733800" y="1524000"/>
            <a:ext cx="1066800" cy="6096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03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r>
              <a:rPr lang="en-US" sz="3600" spc="-150" dirty="0" smtClean="0"/>
              <a:t>Liberal </a:t>
            </a:r>
            <a:r>
              <a:rPr lang="en-US" sz="2800" spc="-150" dirty="0" smtClean="0"/>
              <a:t>(walking away)</a:t>
            </a:r>
            <a:endParaRPr lang="en-US" sz="3600" spc="-150" dirty="0"/>
          </a:p>
        </p:txBody>
      </p:sp>
      <p:sp>
        <p:nvSpPr>
          <p:cNvPr id="7" name="Text Placeholder 6"/>
          <p:cNvSpPr>
            <a:spLocks noGrp="1"/>
          </p:cNvSpPr>
          <p:nvPr>
            <p:ph type="body" sz="half" idx="15"/>
          </p:nvPr>
        </p:nvSpPr>
        <p:spPr/>
        <p:txBody>
          <a:bodyPr>
            <a:noAutofit/>
          </a:bodyPr>
          <a:lstStyle/>
          <a:p>
            <a:r>
              <a:rPr lang="en-US" sz="3600" spc="-150" dirty="0" smtClean="0"/>
              <a:t>Factious </a:t>
            </a:r>
            <a:r>
              <a:rPr lang="en-US" sz="2800" spc="-150" dirty="0" smtClean="0"/>
              <a:t>(walking ahead)</a:t>
            </a:r>
            <a:endParaRPr lang="en-US" sz="3600" spc="-150" dirty="0"/>
          </a:p>
        </p:txBody>
      </p:sp>
      <p:sp>
        <p:nvSpPr>
          <p:cNvPr id="6" name="Content Placeholder 5"/>
          <p:cNvSpPr>
            <a:spLocks noGrp="1"/>
          </p:cNvSpPr>
          <p:nvPr>
            <p:ph sz="quarter" idx="14"/>
          </p:nvPr>
        </p:nvSpPr>
        <p:spPr>
          <a:xfrm>
            <a:off x="4900612" y="2011680"/>
            <a:ext cx="4014787" cy="4846320"/>
          </a:xfrm>
        </p:spPr>
        <p:txBody>
          <a:bodyPr>
            <a:normAutofit lnSpcReduction="10000"/>
          </a:bodyPr>
          <a:lstStyle/>
          <a:p>
            <a:pPr marL="457200" indent="-457200">
              <a:buFont typeface="Arial" pitchFamily="34" charset="0"/>
              <a:buChar char="•"/>
            </a:pPr>
            <a:r>
              <a:rPr lang="en-US" sz="2800" dirty="0" smtClean="0"/>
              <a:t>Thou shall not offer it during second service</a:t>
            </a:r>
          </a:p>
          <a:p>
            <a:pPr marL="457200" indent="-457200">
              <a:buFont typeface="Arial" pitchFamily="34" charset="0"/>
              <a:buChar char="•"/>
            </a:pPr>
            <a:r>
              <a:rPr lang="en-US" sz="2800" dirty="0" smtClean="0"/>
              <a:t>Thou shall use glass containers</a:t>
            </a:r>
          </a:p>
          <a:p>
            <a:pPr marL="457200" indent="-457200">
              <a:buFont typeface="Arial" pitchFamily="34" charset="0"/>
              <a:buChar char="•"/>
            </a:pPr>
            <a:r>
              <a:rPr lang="en-US" sz="2800" dirty="0" smtClean="0"/>
              <a:t>Thou shall use only one container</a:t>
            </a:r>
          </a:p>
          <a:p>
            <a:pPr marL="457200" indent="-457200">
              <a:buFont typeface="Arial" pitchFamily="34" charset="0"/>
              <a:buChar char="•"/>
            </a:pPr>
            <a:r>
              <a:rPr lang="en-US" sz="2800" dirty="0" smtClean="0"/>
              <a:t>Observation of is the most important action</a:t>
            </a:r>
          </a:p>
          <a:p>
            <a:pPr marL="457200" indent="-457200">
              <a:buFont typeface="Arial" pitchFamily="34" charset="0"/>
              <a:buChar char="•"/>
            </a:pPr>
            <a:r>
              <a:rPr lang="en-US" sz="2800" dirty="0" smtClean="0"/>
              <a:t>Thou shall pray, then mechanically break</a:t>
            </a:r>
          </a:p>
        </p:txBody>
      </p:sp>
      <p:sp>
        <p:nvSpPr>
          <p:cNvPr id="5" name="Content Placeholder 4"/>
          <p:cNvSpPr>
            <a:spLocks noGrp="1"/>
          </p:cNvSpPr>
          <p:nvPr>
            <p:ph sz="quarter" idx="13"/>
          </p:nvPr>
        </p:nvSpPr>
        <p:spPr>
          <a:xfrm>
            <a:off x="352426" y="2011680"/>
            <a:ext cx="3886200" cy="4846320"/>
          </a:xfrm>
        </p:spPr>
        <p:txBody>
          <a:bodyPr>
            <a:normAutofit lnSpcReduction="10000"/>
          </a:bodyPr>
          <a:lstStyle/>
          <a:p>
            <a:pPr marL="457200" indent="-457200">
              <a:buFont typeface="Arial" pitchFamily="34" charset="0"/>
              <a:buChar char="•"/>
            </a:pPr>
            <a:r>
              <a:rPr lang="en-US" sz="2800" dirty="0" smtClean="0"/>
              <a:t>Offered on multiple days of the week</a:t>
            </a:r>
          </a:p>
          <a:p>
            <a:pPr marL="457200" indent="-457200">
              <a:buFont typeface="Arial" pitchFamily="34" charset="0"/>
              <a:buChar char="•"/>
            </a:pPr>
            <a:r>
              <a:rPr lang="en-US" sz="2800" dirty="0" smtClean="0"/>
              <a:t>Observed once a year</a:t>
            </a:r>
          </a:p>
          <a:p>
            <a:pPr marL="457200" indent="-457200">
              <a:buFont typeface="Arial" pitchFamily="34" charset="0"/>
              <a:buChar char="•"/>
            </a:pPr>
            <a:r>
              <a:rPr lang="en-US" sz="2800" dirty="0" smtClean="0"/>
              <a:t>Change elements</a:t>
            </a:r>
          </a:p>
          <a:p>
            <a:pPr marL="457200" indent="-457200">
              <a:buFont typeface="Arial" pitchFamily="34" charset="0"/>
              <a:buChar char="•"/>
            </a:pPr>
            <a:r>
              <a:rPr lang="en-US" sz="2800" dirty="0" smtClean="0"/>
              <a:t>Taken out of the church setting and into another</a:t>
            </a:r>
          </a:p>
          <a:p>
            <a:pPr marL="457200" indent="-457200">
              <a:buFont typeface="Arial" pitchFamily="34" charset="0"/>
              <a:buChar char="•"/>
            </a:pPr>
            <a:r>
              <a:rPr lang="en-US" sz="2800" dirty="0" smtClean="0"/>
              <a:t>Turned into a common meal rather than a memorial</a:t>
            </a:r>
            <a:endParaRPr lang="en-US" sz="2800" dirty="0"/>
          </a:p>
        </p:txBody>
      </p:sp>
      <p:sp>
        <p:nvSpPr>
          <p:cNvPr id="3" name="Title 2"/>
          <p:cNvSpPr>
            <a:spLocks noGrp="1"/>
          </p:cNvSpPr>
          <p:nvPr>
            <p:ph type="title"/>
          </p:nvPr>
        </p:nvSpPr>
        <p:spPr/>
        <p:txBody>
          <a:bodyPr>
            <a:normAutofit/>
          </a:bodyPr>
          <a:lstStyle/>
          <a:p>
            <a:r>
              <a:rPr lang="en-US" dirty="0" smtClean="0"/>
              <a:t>Example of Lord’s Supper</a:t>
            </a:r>
            <a:endParaRPr lang="en-US" dirty="0"/>
          </a:p>
        </p:txBody>
      </p:sp>
      <p:sp>
        <p:nvSpPr>
          <p:cNvPr id="8" name="Left-Right Arrow 7"/>
          <p:cNvSpPr/>
          <p:nvPr/>
        </p:nvSpPr>
        <p:spPr>
          <a:xfrm>
            <a:off x="3733800" y="1524000"/>
            <a:ext cx="1066800" cy="6096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704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r>
              <a:rPr lang="en-US" sz="3600" spc="-150" dirty="0" smtClean="0"/>
              <a:t>Liberal </a:t>
            </a:r>
            <a:r>
              <a:rPr lang="en-US" sz="2800" spc="-150" dirty="0" smtClean="0"/>
              <a:t>(walking away)</a:t>
            </a:r>
            <a:endParaRPr lang="en-US" sz="3600" spc="-150" dirty="0"/>
          </a:p>
        </p:txBody>
      </p:sp>
      <p:sp>
        <p:nvSpPr>
          <p:cNvPr id="7" name="Text Placeholder 6"/>
          <p:cNvSpPr>
            <a:spLocks noGrp="1"/>
          </p:cNvSpPr>
          <p:nvPr>
            <p:ph type="body" sz="half" idx="15"/>
          </p:nvPr>
        </p:nvSpPr>
        <p:spPr/>
        <p:txBody>
          <a:bodyPr>
            <a:noAutofit/>
          </a:bodyPr>
          <a:lstStyle/>
          <a:p>
            <a:r>
              <a:rPr lang="en-US" sz="3600" spc="-150" dirty="0" smtClean="0"/>
              <a:t>Factious </a:t>
            </a:r>
            <a:r>
              <a:rPr lang="en-US" sz="2800" spc="-150" dirty="0" smtClean="0"/>
              <a:t>(walking ahead)</a:t>
            </a:r>
            <a:endParaRPr lang="en-US" sz="3600" spc="-150" dirty="0"/>
          </a:p>
        </p:txBody>
      </p:sp>
      <p:sp>
        <p:nvSpPr>
          <p:cNvPr id="6" name="Content Placeholder 5"/>
          <p:cNvSpPr>
            <a:spLocks noGrp="1"/>
          </p:cNvSpPr>
          <p:nvPr>
            <p:ph sz="quarter" idx="14"/>
          </p:nvPr>
        </p:nvSpPr>
        <p:spPr>
          <a:xfrm>
            <a:off x="4648200" y="2011680"/>
            <a:ext cx="4495800" cy="4846320"/>
          </a:xfrm>
        </p:spPr>
        <p:txBody>
          <a:bodyPr>
            <a:normAutofit lnSpcReduction="10000"/>
          </a:bodyPr>
          <a:lstStyle/>
          <a:p>
            <a:pPr marL="457200" indent="-457200">
              <a:buFont typeface="Arial" pitchFamily="34" charset="0"/>
              <a:buChar char="•"/>
            </a:pPr>
            <a:r>
              <a:rPr lang="en-US" sz="2800" dirty="0" smtClean="0"/>
              <a:t>Must have “adultery” on divorce papers</a:t>
            </a:r>
          </a:p>
          <a:p>
            <a:pPr marL="457200" indent="-457200">
              <a:buFont typeface="Arial" pitchFamily="34" charset="0"/>
              <a:buChar char="•"/>
            </a:pPr>
            <a:r>
              <a:rPr lang="en-US" sz="2800" dirty="0" smtClean="0"/>
              <a:t>No remarriage for any cause</a:t>
            </a:r>
          </a:p>
          <a:p>
            <a:pPr marL="457200" indent="-457200">
              <a:buFont typeface="Arial" pitchFamily="34" charset="0"/>
              <a:buChar char="•"/>
            </a:pPr>
            <a:r>
              <a:rPr lang="en-US" sz="2800" dirty="0" smtClean="0"/>
              <a:t>Innocent must be fully engaged in divorce procedure lest become the put away</a:t>
            </a:r>
          </a:p>
          <a:p>
            <a:pPr marL="457200" indent="-457200">
              <a:buFont typeface="Arial" pitchFamily="34" charset="0"/>
              <a:buChar char="•"/>
            </a:pPr>
            <a:r>
              <a:rPr lang="en-US" sz="2800" dirty="0" smtClean="0"/>
              <a:t>Race to the court-house determines who can remarry</a:t>
            </a:r>
          </a:p>
        </p:txBody>
      </p:sp>
      <p:sp>
        <p:nvSpPr>
          <p:cNvPr id="5" name="Content Placeholder 4"/>
          <p:cNvSpPr>
            <a:spLocks noGrp="1"/>
          </p:cNvSpPr>
          <p:nvPr>
            <p:ph sz="quarter" idx="13"/>
          </p:nvPr>
        </p:nvSpPr>
        <p:spPr>
          <a:xfrm>
            <a:off x="352426" y="2011680"/>
            <a:ext cx="3886200" cy="4846320"/>
          </a:xfrm>
        </p:spPr>
        <p:txBody>
          <a:bodyPr>
            <a:normAutofit/>
          </a:bodyPr>
          <a:lstStyle/>
          <a:p>
            <a:pPr marL="457200" indent="-457200">
              <a:buFont typeface="Arial" pitchFamily="34" charset="0"/>
              <a:buChar char="•"/>
            </a:pPr>
            <a:r>
              <a:rPr lang="en-US" sz="2800" dirty="0" smtClean="0"/>
              <a:t>Divorce and remarriage for any reason</a:t>
            </a:r>
          </a:p>
          <a:p>
            <a:pPr marL="457200" indent="-457200">
              <a:buFont typeface="Arial" pitchFamily="34" charset="0"/>
              <a:buChar char="•"/>
            </a:pPr>
            <a:r>
              <a:rPr lang="en-US" sz="2800" dirty="0" smtClean="0"/>
              <a:t>Both the guilty and the innocent may remarry</a:t>
            </a:r>
          </a:p>
          <a:p>
            <a:pPr marL="457200" indent="-457200">
              <a:buFont typeface="Arial" pitchFamily="34" charset="0"/>
              <a:buChar char="•"/>
            </a:pPr>
            <a:r>
              <a:rPr lang="en-US" sz="2800" dirty="0" smtClean="0"/>
              <a:t>Love the one your with after you are baptized because God hates divorce</a:t>
            </a:r>
            <a:endParaRPr lang="en-US" sz="2800" dirty="0"/>
          </a:p>
        </p:txBody>
      </p:sp>
      <p:sp>
        <p:nvSpPr>
          <p:cNvPr id="3" name="Title 2"/>
          <p:cNvSpPr>
            <a:spLocks noGrp="1"/>
          </p:cNvSpPr>
          <p:nvPr>
            <p:ph type="title"/>
          </p:nvPr>
        </p:nvSpPr>
        <p:spPr/>
        <p:txBody>
          <a:bodyPr>
            <a:normAutofit fontScale="90000"/>
          </a:bodyPr>
          <a:lstStyle/>
          <a:p>
            <a:r>
              <a:rPr lang="en-US" dirty="0"/>
              <a:t>Example of </a:t>
            </a:r>
            <a:r>
              <a:rPr lang="en-US" dirty="0" smtClean="0"/>
              <a:t>Divorce (put away) and Remarriage</a:t>
            </a:r>
            <a:endParaRPr lang="en-US" dirty="0"/>
          </a:p>
        </p:txBody>
      </p:sp>
      <p:sp>
        <p:nvSpPr>
          <p:cNvPr id="8" name="Left-Right Arrow 7"/>
          <p:cNvSpPr/>
          <p:nvPr/>
        </p:nvSpPr>
        <p:spPr>
          <a:xfrm>
            <a:off x="3733800" y="1524000"/>
            <a:ext cx="1066800" cy="6096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60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r>
              <a:rPr lang="en-US" sz="3600" spc="-150" dirty="0" smtClean="0"/>
              <a:t>Liberal </a:t>
            </a:r>
            <a:r>
              <a:rPr lang="en-US" sz="2800" spc="-150" dirty="0" smtClean="0"/>
              <a:t>(walking away)</a:t>
            </a:r>
            <a:endParaRPr lang="en-US" sz="3600" spc="-150" dirty="0"/>
          </a:p>
        </p:txBody>
      </p:sp>
      <p:sp>
        <p:nvSpPr>
          <p:cNvPr id="7" name="Text Placeholder 6"/>
          <p:cNvSpPr>
            <a:spLocks noGrp="1"/>
          </p:cNvSpPr>
          <p:nvPr>
            <p:ph type="body" sz="half" idx="15"/>
          </p:nvPr>
        </p:nvSpPr>
        <p:spPr/>
        <p:txBody>
          <a:bodyPr>
            <a:noAutofit/>
          </a:bodyPr>
          <a:lstStyle/>
          <a:p>
            <a:r>
              <a:rPr lang="en-US" sz="3600" spc="-150" dirty="0" smtClean="0"/>
              <a:t>Factious </a:t>
            </a:r>
            <a:r>
              <a:rPr lang="en-US" sz="2800" spc="-150" dirty="0" smtClean="0"/>
              <a:t>(walking ahead)</a:t>
            </a:r>
            <a:endParaRPr lang="en-US" sz="3600" spc="-150" dirty="0"/>
          </a:p>
        </p:txBody>
      </p:sp>
      <p:sp>
        <p:nvSpPr>
          <p:cNvPr id="6" name="Content Placeholder 5"/>
          <p:cNvSpPr>
            <a:spLocks noGrp="1"/>
          </p:cNvSpPr>
          <p:nvPr>
            <p:ph sz="quarter" idx="14"/>
          </p:nvPr>
        </p:nvSpPr>
        <p:spPr>
          <a:xfrm>
            <a:off x="4900612" y="2011680"/>
            <a:ext cx="4014787" cy="4846320"/>
          </a:xfrm>
        </p:spPr>
        <p:txBody>
          <a:bodyPr>
            <a:normAutofit/>
          </a:bodyPr>
          <a:lstStyle/>
          <a:p>
            <a:pPr marL="457200" indent="-457200">
              <a:buFont typeface="Arial" pitchFamily="34" charset="0"/>
              <a:buChar char="•"/>
            </a:pPr>
            <a:r>
              <a:rPr lang="en-US" sz="2800" dirty="0" smtClean="0"/>
              <a:t>Must be baptized in a river or natural body of water</a:t>
            </a:r>
          </a:p>
          <a:p>
            <a:pPr marL="457200" indent="-457200">
              <a:buFont typeface="Arial" pitchFamily="34" charset="0"/>
              <a:buChar char="•"/>
            </a:pPr>
            <a:r>
              <a:rPr lang="en-US" sz="2800" dirty="0" smtClean="0"/>
              <a:t>Must be baptized where water is running</a:t>
            </a:r>
          </a:p>
          <a:p>
            <a:pPr marL="457200" indent="-457200">
              <a:buFont typeface="Arial" pitchFamily="34" charset="0"/>
              <a:buChar char="•"/>
            </a:pPr>
            <a:r>
              <a:rPr lang="en-US" sz="2800" dirty="0" smtClean="0"/>
              <a:t>Preacher must baptize</a:t>
            </a:r>
          </a:p>
        </p:txBody>
      </p:sp>
      <p:sp>
        <p:nvSpPr>
          <p:cNvPr id="5" name="Content Placeholder 4"/>
          <p:cNvSpPr>
            <a:spLocks noGrp="1"/>
          </p:cNvSpPr>
          <p:nvPr>
            <p:ph sz="quarter" idx="13"/>
          </p:nvPr>
        </p:nvSpPr>
        <p:spPr>
          <a:xfrm>
            <a:off x="352426" y="2011680"/>
            <a:ext cx="3886200" cy="4846320"/>
          </a:xfrm>
        </p:spPr>
        <p:txBody>
          <a:bodyPr>
            <a:normAutofit/>
          </a:bodyPr>
          <a:lstStyle/>
          <a:p>
            <a:pPr marL="457200" indent="-457200">
              <a:buFont typeface="Arial" pitchFamily="34" charset="0"/>
              <a:buChar char="•"/>
            </a:pPr>
            <a:r>
              <a:rPr lang="en-US" sz="2800" dirty="0" smtClean="0"/>
              <a:t>As an outward sign of an inward grace</a:t>
            </a:r>
          </a:p>
          <a:p>
            <a:pPr marL="457200" indent="-457200">
              <a:buFont typeface="Arial" pitchFamily="34" charset="0"/>
              <a:buChar char="•"/>
            </a:pPr>
            <a:r>
              <a:rPr lang="en-US" sz="2800" dirty="0" smtClean="0"/>
              <a:t>Baptized in the word when I read it</a:t>
            </a:r>
          </a:p>
          <a:p>
            <a:pPr marL="457200" indent="-457200">
              <a:buFont typeface="Arial" pitchFamily="34" charset="0"/>
              <a:buChar char="•"/>
            </a:pPr>
            <a:r>
              <a:rPr lang="en-US" sz="2800" dirty="0" smtClean="0"/>
              <a:t>Must be baptized in Holy Spirit to be saved</a:t>
            </a:r>
          </a:p>
          <a:p>
            <a:pPr marL="457200" indent="-457200">
              <a:buFont typeface="Arial" pitchFamily="34" charset="0"/>
              <a:buChar char="•"/>
            </a:pPr>
            <a:r>
              <a:rPr lang="en-US" sz="2800" dirty="0" smtClean="0"/>
              <a:t>Baptism can be with sprinkling and pouring</a:t>
            </a:r>
          </a:p>
        </p:txBody>
      </p:sp>
      <p:sp>
        <p:nvSpPr>
          <p:cNvPr id="3" name="Title 2"/>
          <p:cNvSpPr>
            <a:spLocks noGrp="1"/>
          </p:cNvSpPr>
          <p:nvPr>
            <p:ph type="title"/>
          </p:nvPr>
        </p:nvSpPr>
        <p:spPr/>
        <p:txBody>
          <a:bodyPr>
            <a:normAutofit/>
          </a:bodyPr>
          <a:lstStyle/>
          <a:p>
            <a:r>
              <a:rPr lang="en-US" dirty="0"/>
              <a:t>Example of </a:t>
            </a:r>
            <a:r>
              <a:rPr lang="en-US" dirty="0" smtClean="0"/>
              <a:t>Baptism</a:t>
            </a:r>
            <a:endParaRPr lang="en-US" dirty="0"/>
          </a:p>
        </p:txBody>
      </p:sp>
      <p:sp>
        <p:nvSpPr>
          <p:cNvPr id="8" name="Left-Right Arrow 7"/>
          <p:cNvSpPr/>
          <p:nvPr/>
        </p:nvSpPr>
        <p:spPr>
          <a:xfrm>
            <a:off x="3733800" y="1524000"/>
            <a:ext cx="1066800" cy="6096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634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normAutofit/>
          </a:bodyPr>
          <a:lstStyle/>
          <a:p>
            <a:pPr marL="457200" indent="-457200">
              <a:buFont typeface="Wingdings" pitchFamily="2" charset="2"/>
              <a:buChar char="ü"/>
            </a:pPr>
            <a:r>
              <a:rPr lang="en-US" sz="3200" dirty="0" smtClean="0"/>
              <a:t>Boldly promotes personal opinions above what is written</a:t>
            </a:r>
          </a:p>
          <a:p>
            <a:pPr marL="457200" indent="-457200">
              <a:buFont typeface="Wingdings" pitchFamily="2" charset="2"/>
              <a:buChar char="ü"/>
            </a:pPr>
            <a:r>
              <a:rPr lang="en-US" sz="3200" dirty="0" smtClean="0"/>
              <a:t>Attitude of preeminence and dominance over brethren (3 Jn. 9, 10)</a:t>
            </a:r>
          </a:p>
          <a:p>
            <a:pPr marL="457200" indent="-457200">
              <a:buFont typeface="Wingdings" pitchFamily="2" charset="2"/>
              <a:buChar char="ü"/>
            </a:pPr>
            <a:r>
              <a:rPr lang="en-US" sz="3200" dirty="0" smtClean="0"/>
              <a:t>Strives over words to no profit and engages in foolish disputes (Titus 3:9)</a:t>
            </a:r>
            <a:endParaRPr lang="en-US" sz="3200" dirty="0"/>
          </a:p>
        </p:txBody>
      </p:sp>
      <p:sp>
        <p:nvSpPr>
          <p:cNvPr id="6" name="Title 5"/>
          <p:cNvSpPr>
            <a:spLocks noGrp="1"/>
          </p:cNvSpPr>
          <p:nvPr>
            <p:ph type="title"/>
          </p:nvPr>
        </p:nvSpPr>
        <p:spPr/>
        <p:txBody>
          <a:bodyPr>
            <a:normAutofit/>
          </a:bodyPr>
          <a:lstStyle/>
          <a:p>
            <a:r>
              <a:rPr lang="en-US" sz="4800" dirty="0" smtClean="0"/>
              <a:t>Marks of a Factious Person</a:t>
            </a:r>
            <a:endParaRPr lang="en-US" sz="4800" dirty="0"/>
          </a:p>
        </p:txBody>
      </p:sp>
    </p:spTree>
    <p:extLst>
      <p:ext uri="{BB962C8B-B14F-4D97-AF65-F5344CB8AC3E}">
        <p14:creationId xmlns:p14="http://schemas.microsoft.com/office/powerpoint/2010/main" val="34668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3200" dirty="0"/>
              <a:t>14 </a:t>
            </a:r>
            <a:r>
              <a:rPr lang="en-US" sz="3200" dirty="0" smtClean="0"/>
              <a:t> </a:t>
            </a:r>
            <a:r>
              <a:rPr lang="en-US" sz="3200" dirty="0"/>
              <a:t>Remind them of these things, charging them before the Lord not to strive about words to no profit, to the ruin of the hearers.</a:t>
            </a:r>
          </a:p>
          <a:p>
            <a:r>
              <a:rPr lang="en-US" sz="3200" dirty="0"/>
              <a:t>15  Be diligent to present yourself approved to God, a worker who does not need to be ashamed, rightly dividing the word of truth.</a:t>
            </a:r>
          </a:p>
          <a:p>
            <a:r>
              <a:rPr lang="en-US" sz="3200" dirty="0"/>
              <a:t>16  But shun profane and idle babblings, for they will increase to more ungodliness</a:t>
            </a:r>
            <a:r>
              <a:rPr lang="en-US" sz="3200" dirty="0" smtClean="0"/>
              <a:t>.</a:t>
            </a:r>
            <a:endParaRPr lang="en-US" sz="3200" dirty="0"/>
          </a:p>
        </p:txBody>
      </p:sp>
      <p:sp>
        <p:nvSpPr>
          <p:cNvPr id="3" name="Title 2"/>
          <p:cNvSpPr>
            <a:spLocks noGrp="1"/>
          </p:cNvSpPr>
          <p:nvPr>
            <p:ph type="title"/>
          </p:nvPr>
        </p:nvSpPr>
        <p:spPr/>
        <p:txBody>
          <a:bodyPr>
            <a:noAutofit/>
          </a:bodyPr>
          <a:lstStyle/>
          <a:p>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 Timothy 2:14-16</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63246453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rmAutofit/>
          </a:bodyPr>
          <a:lstStyle/>
          <a:p>
            <a:pPr marL="514350" indent="-514350">
              <a:buClr>
                <a:schemeClr val="accent2"/>
              </a:buClr>
              <a:buFont typeface="+mj-lt"/>
              <a:buAutoNum type="arabicPeriod"/>
            </a:pPr>
            <a:r>
              <a:rPr lang="en-US" sz="3600" dirty="0" smtClean="0">
                <a:solidFill>
                  <a:schemeClr val="accent2"/>
                </a:solidFill>
              </a:rPr>
              <a:t>Recognize</a:t>
            </a:r>
            <a:r>
              <a:rPr lang="en-US" sz="3600" dirty="0" smtClean="0"/>
              <a:t> what it is –pushing opinions on others, selfish ambitions, strife, over estimation of personal thinking</a:t>
            </a:r>
          </a:p>
          <a:p>
            <a:pPr marL="514350" indent="-514350">
              <a:buClr>
                <a:schemeClr val="accent2"/>
              </a:buClr>
              <a:buFont typeface="+mj-lt"/>
              <a:buAutoNum type="arabicPeriod"/>
            </a:pPr>
            <a:r>
              <a:rPr lang="en-US" sz="3600" dirty="0" smtClean="0">
                <a:solidFill>
                  <a:schemeClr val="accent2"/>
                </a:solidFill>
              </a:rPr>
              <a:t>Realize</a:t>
            </a:r>
            <a:r>
              <a:rPr lang="en-US" sz="3600" dirty="0" smtClean="0"/>
              <a:t> God hates it (Prov. 6:16-19)</a:t>
            </a:r>
          </a:p>
          <a:p>
            <a:pPr marL="514350" indent="-514350">
              <a:buClr>
                <a:schemeClr val="accent2"/>
              </a:buClr>
              <a:buFont typeface="+mj-lt"/>
              <a:buAutoNum type="arabicPeriod"/>
            </a:pPr>
            <a:r>
              <a:rPr lang="en-US" sz="3600" dirty="0" smtClean="0">
                <a:solidFill>
                  <a:schemeClr val="accent2"/>
                </a:solidFill>
              </a:rPr>
              <a:t>Reach</a:t>
            </a:r>
            <a:r>
              <a:rPr lang="en-US" sz="3600" dirty="0" smtClean="0"/>
              <a:t> only for what is written and wholesome (1 Cor. 4:6; 1 Tim. 6:3-5)</a:t>
            </a:r>
          </a:p>
        </p:txBody>
      </p:sp>
      <p:sp>
        <p:nvSpPr>
          <p:cNvPr id="7" name="Title 6"/>
          <p:cNvSpPr>
            <a:spLocks noGrp="1"/>
          </p:cNvSpPr>
          <p:nvPr>
            <p:ph type="title"/>
          </p:nvPr>
        </p:nvSpPr>
        <p:spPr>
          <a:xfrm>
            <a:off x="352426" y="228600"/>
            <a:ext cx="8562974" cy="1066800"/>
          </a:xfrm>
        </p:spPr>
        <p:txBody>
          <a:bodyPr>
            <a:noAutofit/>
          </a:bodyPr>
          <a:lstStyle/>
          <a:p>
            <a:r>
              <a:rPr lang="en-US" sz="5400" dirty="0" smtClean="0"/>
              <a:t>How To </a:t>
            </a:r>
            <a:r>
              <a:rPr lang="en-US" sz="5400" dirty="0" smtClean="0">
                <a:solidFill>
                  <a:schemeClr val="accent2"/>
                </a:solidFill>
              </a:rPr>
              <a:t>Avoid</a:t>
            </a:r>
            <a:r>
              <a:rPr lang="en-US" sz="5400" dirty="0" smtClean="0"/>
              <a:t> Being </a:t>
            </a:r>
            <a:r>
              <a:rPr lang="en-US" sz="5400" dirty="0" smtClean="0">
                <a:solidFill>
                  <a:schemeClr val="accent2"/>
                </a:solidFill>
              </a:rPr>
              <a:t>Factional</a:t>
            </a:r>
            <a:endParaRPr lang="en-US" sz="5400" dirty="0">
              <a:solidFill>
                <a:schemeClr val="accent2"/>
              </a:solidFill>
            </a:endParaRPr>
          </a:p>
        </p:txBody>
      </p:sp>
    </p:spTree>
    <p:extLst>
      <p:ext uri="{BB962C8B-B14F-4D97-AF65-F5344CB8AC3E}">
        <p14:creationId xmlns:p14="http://schemas.microsoft.com/office/powerpoint/2010/main" val="31817870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52426" y="1463040"/>
            <a:ext cx="8258174" cy="4724400"/>
          </a:xfrm>
        </p:spPr>
        <p:txBody>
          <a:bodyPr>
            <a:normAutofit/>
          </a:bodyPr>
          <a:lstStyle/>
          <a:p>
            <a:pPr marL="742950" indent="-742950">
              <a:buClr>
                <a:schemeClr val="accent2"/>
              </a:buClr>
              <a:buFont typeface="+mj-lt"/>
              <a:buAutoNum type="arabicPeriod" startAt="4"/>
            </a:pPr>
            <a:r>
              <a:rPr lang="en-US" sz="3600" dirty="0" smtClean="0">
                <a:solidFill>
                  <a:schemeClr val="accent2"/>
                </a:solidFill>
              </a:rPr>
              <a:t>Remember </a:t>
            </a:r>
            <a:r>
              <a:rPr lang="en-US" sz="3600" dirty="0" smtClean="0"/>
              <a:t>hero worship is carnal </a:t>
            </a:r>
            <a:br>
              <a:rPr lang="en-US" sz="3600" dirty="0" smtClean="0"/>
            </a:br>
            <a:r>
              <a:rPr lang="en-US" sz="3600" dirty="0" smtClean="0"/>
              <a:t>(1 Cor. 3:3, 4)</a:t>
            </a:r>
          </a:p>
          <a:p>
            <a:pPr marL="514350" indent="-514350">
              <a:buClr>
                <a:schemeClr val="accent2"/>
              </a:buClr>
              <a:buFont typeface="+mj-lt"/>
              <a:buAutoNum type="arabicPeriod" startAt="4"/>
            </a:pPr>
            <a:r>
              <a:rPr lang="en-US" sz="3600" dirty="0" smtClean="0">
                <a:solidFill>
                  <a:schemeClr val="accent2"/>
                </a:solidFill>
              </a:rPr>
              <a:t>Repent—recant, </a:t>
            </a:r>
            <a:r>
              <a:rPr lang="en-US" sz="3600" dirty="0" smtClean="0"/>
              <a:t>and </a:t>
            </a:r>
            <a:r>
              <a:rPr lang="en-US" sz="3600" dirty="0" smtClean="0">
                <a:solidFill>
                  <a:schemeClr val="accent2"/>
                </a:solidFill>
              </a:rPr>
              <a:t>repair </a:t>
            </a:r>
            <a:r>
              <a:rPr lang="en-US" sz="3600" dirty="0" smtClean="0"/>
              <a:t>any damage caused by being factious (Acts 17:30; ex. Eph. 4:29; 2 Cor. 7:11)</a:t>
            </a:r>
          </a:p>
          <a:p>
            <a:pPr marL="514350" indent="-514350">
              <a:buClr>
                <a:schemeClr val="accent2"/>
              </a:buClr>
              <a:buFont typeface="+mj-lt"/>
              <a:buAutoNum type="arabicPeriod" startAt="4"/>
            </a:pPr>
            <a:r>
              <a:rPr lang="en-US" sz="3600" dirty="0" smtClean="0">
                <a:solidFill>
                  <a:schemeClr val="accent2"/>
                </a:solidFill>
              </a:rPr>
              <a:t>Reject </a:t>
            </a:r>
            <a:r>
              <a:rPr lang="en-US" sz="3600" dirty="0" smtClean="0"/>
              <a:t>association with those who are factious (Titus 3:9-11)</a:t>
            </a:r>
          </a:p>
        </p:txBody>
      </p:sp>
      <p:sp>
        <p:nvSpPr>
          <p:cNvPr id="7" name="Title 6"/>
          <p:cNvSpPr>
            <a:spLocks noGrp="1"/>
          </p:cNvSpPr>
          <p:nvPr>
            <p:ph type="title"/>
          </p:nvPr>
        </p:nvSpPr>
        <p:spPr>
          <a:xfrm>
            <a:off x="352426" y="228600"/>
            <a:ext cx="8791574" cy="1066800"/>
          </a:xfrm>
        </p:spPr>
        <p:txBody>
          <a:bodyPr>
            <a:noAutofit/>
          </a:bodyPr>
          <a:lstStyle/>
          <a:p>
            <a:r>
              <a:rPr lang="en-US" sz="5400" dirty="0" smtClean="0"/>
              <a:t>How To </a:t>
            </a:r>
            <a:r>
              <a:rPr lang="en-US" sz="5400" dirty="0" smtClean="0">
                <a:solidFill>
                  <a:schemeClr val="accent2"/>
                </a:solidFill>
              </a:rPr>
              <a:t>Avoid </a:t>
            </a:r>
            <a:r>
              <a:rPr lang="en-US" sz="5400" dirty="0" smtClean="0"/>
              <a:t>Being </a:t>
            </a:r>
            <a:r>
              <a:rPr lang="en-US" sz="5400" dirty="0" smtClean="0">
                <a:solidFill>
                  <a:schemeClr val="accent2"/>
                </a:solidFill>
              </a:rPr>
              <a:t>Factional</a:t>
            </a:r>
            <a:endParaRPr lang="en-US" sz="5400" dirty="0">
              <a:solidFill>
                <a:schemeClr val="accent2"/>
              </a:solidFill>
            </a:endParaRPr>
          </a:p>
        </p:txBody>
      </p:sp>
    </p:spTree>
    <p:extLst>
      <p:ext uri="{BB962C8B-B14F-4D97-AF65-F5344CB8AC3E}">
        <p14:creationId xmlns:p14="http://schemas.microsoft.com/office/powerpoint/2010/main" val="110649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143000"/>
            <a:ext cx="8334374" cy="4724400"/>
          </a:xfrm>
        </p:spPr>
        <p:txBody>
          <a:bodyPr>
            <a:noAutofit/>
          </a:bodyPr>
          <a:lstStyle/>
          <a:p>
            <a:pPr algn="ctr"/>
            <a:r>
              <a:rPr lang="en-US" sz="5400" b="1" spc="50" dirty="0" smtClean="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“Beloved</a:t>
            </a:r>
            <a:r>
              <a:rPr lang="en-US" sz="5400" b="1" spc="50" dirty="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 do not imitate what is evil, but what is good. He who does good is of God, but he who does evil has not seen </a:t>
            </a:r>
            <a:r>
              <a:rPr lang="en-US" sz="5400" b="1" spc="50" dirty="0" smtClean="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God” </a:t>
            </a:r>
            <a:br>
              <a:rPr lang="en-US" sz="5400" b="1" spc="50" dirty="0" smtClean="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br>
            <a:r>
              <a:rPr lang="en-US" sz="5400" b="1" spc="50" dirty="0" smtClean="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(3 Jn. 11)</a:t>
            </a:r>
            <a:endParaRPr lang="en-US" sz="5400" b="1" spc="50" dirty="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882193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181974" cy="5242560"/>
          </a:xfrm>
        </p:spPr>
        <p:txBody>
          <a:bodyPr>
            <a:normAutofit/>
          </a:bodyPr>
          <a:lstStyle/>
          <a:p>
            <a:pPr marL="457200" indent="-457200">
              <a:buFont typeface="Wingdings" pitchFamily="2" charset="2"/>
              <a:buChar char="§"/>
            </a:pPr>
            <a:r>
              <a:rPr lang="en-US" sz="3000" dirty="0" smtClean="0"/>
              <a:t>Ambitions which stem from self</a:t>
            </a:r>
          </a:p>
          <a:p>
            <a:pPr marL="457200" indent="-457200">
              <a:buFont typeface="Wingdings" pitchFamily="2" charset="2"/>
              <a:buChar char="§"/>
            </a:pPr>
            <a:r>
              <a:rPr lang="en-US" sz="3000" dirty="0" smtClean="0"/>
              <a:t>A self-seeking pursuit (Rom. 2:8)</a:t>
            </a:r>
          </a:p>
          <a:p>
            <a:pPr marL="457200" indent="-457200">
              <a:buFont typeface="Wingdings" pitchFamily="2" charset="2"/>
              <a:buChar char="§"/>
            </a:pPr>
            <a:r>
              <a:rPr lang="en-US" sz="3000" dirty="0" smtClean="0"/>
              <a:t>“disputes” (</a:t>
            </a:r>
            <a:r>
              <a:rPr lang="en-US" sz="3000" dirty="0" err="1" smtClean="0"/>
              <a:t>NASB</a:t>
            </a:r>
            <a:r>
              <a:rPr lang="en-US" sz="3000" dirty="0" smtClean="0"/>
              <a:t>)</a:t>
            </a:r>
          </a:p>
          <a:p>
            <a:pPr marL="457200" indent="-457200">
              <a:buFont typeface="Wingdings" pitchFamily="2" charset="2"/>
              <a:buChar char="§"/>
            </a:pPr>
            <a:r>
              <a:rPr lang="en-US" sz="3000" dirty="0" smtClean="0"/>
              <a:t>“factions” (</a:t>
            </a:r>
            <a:r>
              <a:rPr lang="en-US" sz="3000" dirty="0" err="1" smtClean="0"/>
              <a:t>ERV</a:t>
            </a:r>
            <a:r>
              <a:rPr lang="en-US" sz="3000" dirty="0" smtClean="0"/>
              <a:t>)</a:t>
            </a:r>
          </a:p>
          <a:p>
            <a:pPr marL="457200" indent="-457200">
              <a:buFont typeface="Wingdings" pitchFamily="2" charset="2"/>
              <a:buChar char="§"/>
            </a:pPr>
            <a:r>
              <a:rPr lang="en-US" sz="3000" dirty="0" smtClean="0"/>
              <a:t>“strife” (</a:t>
            </a:r>
            <a:r>
              <a:rPr lang="en-US" sz="3000" dirty="0" err="1" smtClean="0"/>
              <a:t>KJV</a:t>
            </a:r>
            <a:r>
              <a:rPr lang="en-US" sz="3000" dirty="0" smtClean="0"/>
              <a:t>)</a:t>
            </a:r>
          </a:p>
          <a:p>
            <a:pPr marL="457200" indent="-457200">
              <a:buFont typeface="Wingdings" pitchFamily="2" charset="2"/>
              <a:buChar char="§"/>
            </a:pPr>
            <a:r>
              <a:rPr lang="en-US" sz="3000" dirty="0" smtClean="0"/>
              <a:t>Opposite of humility, “Let </a:t>
            </a:r>
            <a:r>
              <a:rPr lang="en-US" sz="3000" dirty="0"/>
              <a:t>nothing be done through </a:t>
            </a:r>
            <a:r>
              <a:rPr lang="en-US" sz="3000" dirty="0">
                <a:solidFill>
                  <a:schemeClr val="accent2"/>
                </a:solidFill>
              </a:rPr>
              <a:t>selfish </a:t>
            </a:r>
            <a:r>
              <a:rPr lang="en-US" sz="3000" dirty="0" smtClean="0">
                <a:solidFill>
                  <a:schemeClr val="accent2"/>
                </a:solidFill>
              </a:rPr>
              <a:t>ambition </a:t>
            </a:r>
            <a:r>
              <a:rPr lang="en-US" sz="3000" dirty="0"/>
              <a:t>or conceit, but in </a:t>
            </a:r>
            <a:r>
              <a:rPr lang="en-US" sz="3000" dirty="0">
                <a:solidFill>
                  <a:schemeClr val="accent2"/>
                </a:solidFill>
              </a:rPr>
              <a:t>lowliness of mind </a:t>
            </a:r>
            <a:r>
              <a:rPr lang="en-US" sz="3000" dirty="0"/>
              <a:t>let each esteem others better than </a:t>
            </a:r>
            <a:r>
              <a:rPr lang="en-US" sz="3000" dirty="0" smtClean="0"/>
              <a:t>himself” (Phil. 2:3)</a:t>
            </a:r>
          </a:p>
        </p:txBody>
      </p:sp>
      <p:sp>
        <p:nvSpPr>
          <p:cNvPr id="3" name="Title 2"/>
          <p:cNvSpPr>
            <a:spLocks noGrp="1"/>
          </p:cNvSpPr>
          <p:nvPr>
            <p:ph type="title"/>
          </p:nvPr>
        </p:nvSpPr>
        <p:spPr/>
        <p:txBody>
          <a:bodyPr/>
          <a:lstStyle/>
          <a:p>
            <a:r>
              <a:rPr lang="en-US" dirty="0" smtClean="0"/>
              <a:t>1. “Selfish Ambitions”</a:t>
            </a:r>
            <a:endParaRPr lang="en-US" dirty="0"/>
          </a:p>
        </p:txBody>
      </p:sp>
    </p:spTree>
    <p:extLst>
      <p:ext uri="{BB962C8B-B14F-4D97-AF65-F5344CB8AC3E}">
        <p14:creationId xmlns:p14="http://schemas.microsoft.com/office/powerpoint/2010/main" val="21394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394960"/>
          </a:xfrm>
        </p:spPr>
        <p:txBody>
          <a:bodyPr>
            <a:normAutofit lnSpcReduction="10000"/>
          </a:bodyPr>
          <a:lstStyle/>
          <a:p>
            <a:pPr marL="457200" indent="-457200">
              <a:buFont typeface="Arial" pitchFamily="34" charset="0"/>
              <a:buChar char="•"/>
            </a:pPr>
            <a:r>
              <a:rPr lang="en-US" sz="3200" dirty="0" smtClean="0">
                <a:latin typeface="Arial Black" pitchFamily="34" charset="0"/>
                <a:cs typeface="Aharoni" pitchFamily="2" charset="-79"/>
              </a:rPr>
              <a:t>Stems from earthly wisdom (Jas. 3:13-15)</a:t>
            </a:r>
          </a:p>
          <a:p>
            <a:pPr lvl="3" indent="0">
              <a:buNone/>
            </a:pPr>
            <a:r>
              <a:rPr lang="en-US" sz="3200" dirty="0">
                <a:solidFill>
                  <a:schemeClr val="accent2"/>
                </a:solidFill>
              </a:rPr>
              <a:t>13</a:t>
            </a:r>
            <a:r>
              <a:rPr lang="en-US" sz="3200" dirty="0"/>
              <a:t>  </a:t>
            </a:r>
            <a:r>
              <a:rPr lang="en-US" sz="3200" dirty="0" smtClean="0"/>
              <a:t>Who </a:t>
            </a:r>
            <a:r>
              <a:rPr lang="en-US" sz="3200" dirty="0"/>
              <a:t>is wise and understanding among you? Let him show by good conduct that his works are done in the meekness of wisdom.</a:t>
            </a:r>
          </a:p>
          <a:p>
            <a:pPr lvl="3" indent="0">
              <a:buNone/>
            </a:pPr>
            <a:r>
              <a:rPr lang="en-US" sz="3200" dirty="0">
                <a:solidFill>
                  <a:schemeClr val="accent2"/>
                </a:solidFill>
              </a:rPr>
              <a:t>14</a:t>
            </a:r>
            <a:r>
              <a:rPr lang="en-US" sz="3200" dirty="0"/>
              <a:t>  But if you have bitter envy and </a:t>
            </a:r>
            <a:r>
              <a:rPr lang="en-US" sz="3200" dirty="0">
                <a:solidFill>
                  <a:schemeClr val="accent2"/>
                </a:solidFill>
              </a:rPr>
              <a:t>self-seeking </a:t>
            </a:r>
            <a:r>
              <a:rPr lang="en-US" sz="3200" dirty="0"/>
              <a:t>in your hearts, do not boast and lie against the truth.</a:t>
            </a:r>
          </a:p>
          <a:p>
            <a:pPr lvl="3" indent="0">
              <a:buNone/>
            </a:pPr>
            <a:r>
              <a:rPr lang="en-US" sz="3200" dirty="0">
                <a:solidFill>
                  <a:schemeClr val="accent2"/>
                </a:solidFill>
              </a:rPr>
              <a:t>15</a:t>
            </a:r>
            <a:r>
              <a:rPr lang="en-US" sz="3200" dirty="0"/>
              <a:t>  This wisdom does not descend from above, but is earthly, sensual, demonic</a:t>
            </a:r>
            <a:r>
              <a:rPr lang="en-US" sz="3200" dirty="0" smtClean="0"/>
              <a:t>.</a:t>
            </a:r>
            <a:endParaRPr lang="en-US" sz="3200" dirty="0"/>
          </a:p>
        </p:txBody>
      </p:sp>
      <p:sp>
        <p:nvSpPr>
          <p:cNvPr id="3" name="Title 2"/>
          <p:cNvSpPr>
            <a:spLocks noGrp="1"/>
          </p:cNvSpPr>
          <p:nvPr>
            <p:ph type="title"/>
          </p:nvPr>
        </p:nvSpPr>
        <p:spPr/>
        <p:txBody>
          <a:bodyPr/>
          <a:lstStyle/>
          <a:p>
            <a:r>
              <a:rPr lang="en-US" dirty="0" smtClean="0"/>
              <a:t>1. “Selfish Ambitions”</a:t>
            </a:r>
            <a:endParaRPr lang="en-US" dirty="0"/>
          </a:p>
        </p:txBody>
      </p:sp>
    </p:spTree>
    <p:extLst>
      <p:ext uri="{BB962C8B-B14F-4D97-AF65-F5344CB8AC3E}">
        <p14:creationId xmlns:p14="http://schemas.microsoft.com/office/powerpoint/2010/main" val="1905083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394960"/>
          </a:xfrm>
        </p:spPr>
        <p:txBody>
          <a:bodyPr>
            <a:normAutofit/>
          </a:bodyPr>
          <a:lstStyle/>
          <a:p>
            <a:pPr marL="457200" indent="-457200">
              <a:buFont typeface="Arial" pitchFamily="34" charset="0"/>
              <a:buChar char="•"/>
            </a:pPr>
            <a:r>
              <a:rPr lang="en-US" sz="3200" dirty="0" smtClean="0">
                <a:latin typeface="Arial Black" pitchFamily="34" charset="0"/>
              </a:rPr>
              <a:t>Fruit = confusion and evil </a:t>
            </a:r>
            <a:br>
              <a:rPr lang="en-US" sz="3200" dirty="0" smtClean="0">
                <a:latin typeface="Arial Black" pitchFamily="34" charset="0"/>
              </a:rPr>
            </a:br>
            <a:r>
              <a:rPr lang="en-US" sz="3200" dirty="0" smtClean="0">
                <a:latin typeface="Arial Black" pitchFamily="34" charset="0"/>
              </a:rPr>
              <a:t>(Jas. 3:16-18)</a:t>
            </a:r>
          </a:p>
          <a:p>
            <a:pPr lvl="3" indent="0">
              <a:buNone/>
            </a:pPr>
            <a:r>
              <a:rPr lang="en-US" sz="3000" dirty="0" smtClean="0">
                <a:solidFill>
                  <a:schemeClr val="accent2"/>
                </a:solidFill>
              </a:rPr>
              <a:t>16 </a:t>
            </a:r>
            <a:r>
              <a:rPr lang="en-US" sz="3000" dirty="0" smtClean="0"/>
              <a:t> </a:t>
            </a:r>
            <a:r>
              <a:rPr lang="en-US" sz="3000" dirty="0"/>
              <a:t>For where envy and </a:t>
            </a:r>
            <a:r>
              <a:rPr lang="en-US" sz="3000" dirty="0">
                <a:solidFill>
                  <a:schemeClr val="accent2"/>
                </a:solidFill>
              </a:rPr>
              <a:t>self-seeking</a:t>
            </a:r>
            <a:r>
              <a:rPr lang="en-US" sz="3000" dirty="0"/>
              <a:t> exist, confusion and every evil thing are there.</a:t>
            </a:r>
          </a:p>
          <a:p>
            <a:pPr lvl="3" indent="0">
              <a:buNone/>
            </a:pPr>
            <a:r>
              <a:rPr lang="en-US" sz="3000" dirty="0">
                <a:solidFill>
                  <a:schemeClr val="accent2"/>
                </a:solidFill>
              </a:rPr>
              <a:t>17 </a:t>
            </a:r>
            <a:r>
              <a:rPr lang="en-US" sz="3000" dirty="0"/>
              <a:t> But the wisdom that is from above is first pure, then peaceable, gentle, willing to yield, full of mercy and good fruits, without partiality and without hypocrisy.</a:t>
            </a:r>
          </a:p>
          <a:p>
            <a:pPr lvl="3" indent="0">
              <a:buNone/>
            </a:pPr>
            <a:r>
              <a:rPr lang="en-US" sz="3000" dirty="0">
                <a:solidFill>
                  <a:schemeClr val="accent2"/>
                </a:solidFill>
              </a:rPr>
              <a:t>18 </a:t>
            </a:r>
            <a:r>
              <a:rPr lang="en-US" sz="3000" dirty="0"/>
              <a:t> Now the fruit of righteousness is sown in peace by those who make peace</a:t>
            </a:r>
            <a:r>
              <a:rPr lang="en-US" sz="3000" dirty="0" smtClean="0"/>
              <a:t>.</a:t>
            </a:r>
            <a:endParaRPr lang="en-US" sz="3000" dirty="0"/>
          </a:p>
        </p:txBody>
      </p:sp>
      <p:sp>
        <p:nvSpPr>
          <p:cNvPr id="3" name="Title 2"/>
          <p:cNvSpPr>
            <a:spLocks noGrp="1"/>
          </p:cNvSpPr>
          <p:nvPr>
            <p:ph type="title"/>
          </p:nvPr>
        </p:nvSpPr>
        <p:spPr/>
        <p:txBody>
          <a:bodyPr/>
          <a:lstStyle/>
          <a:p>
            <a:r>
              <a:rPr lang="en-US" dirty="0" smtClean="0"/>
              <a:t>1. “Selfish Ambitions”</a:t>
            </a:r>
            <a:endParaRPr lang="en-US" dirty="0"/>
          </a:p>
        </p:txBody>
      </p:sp>
      <p:cxnSp>
        <p:nvCxnSpPr>
          <p:cNvPr id="8" name="Straight Connector 7"/>
          <p:cNvCxnSpPr/>
          <p:nvPr/>
        </p:nvCxnSpPr>
        <p:spPr>
          <a:xfrm>
            <a:off x="914400" y="3505200"/>
            <a:ext cx="6324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49780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562974" cy="4724400"/>
          </a:xfrm>
        </p:spPr>
        <p:txBody>
          <a:bodyPr>
            <a:noAutofit/>
          </a:bodyPr>
          <a:lstStyle/>
          <a:p>
            <a:r>
              <a:rPr lang="en-US" sz="3600" dirty="0"/>
              <a:t>“Now I urge you, brethren, note those who cause </a:t>
            </a:r>
            <a:r>
              <a:rPr lang="en-US" sz="3600" dirty="0" smtClean="0">
                <a:solidFill>
                  <a:schemeClr val="accent2"/>
                </a:solidFill>
              </a:rPr>
              <a:t>divisions</a:t>
            </a:r>
            <a:r>
              <a:rPr lang="en-US" sz="3600" dirty="0" smtClean="0"/>
              <a:t> </a:t>
            </a:r>
            <a:r>
              <a:rPr lang="en-US" sz="3600" dirty="0"/>
              <a:t>and offenses, contrary to the doctrine which you learned, and avoid </a:t>
            </a:r>
            <a:r>
              <a:rPr lang="en-US" sz="3600" dirty="0" smtClean="0"/>
              <a:t>them” (Rom. 16:17)</a:t>
            </a:r>
          </a:p>
          <a:p>
            <a:pPr marL="457200" indent="-457200">
              <a:buFont typeface="Arial" pitchFamily="34" charset="0"/>
              <a:buChar char="•"/>
            </a:pPr>
            <a:r>
              <a:rPr lang="en-US" sz="3600" dirty="0" smtClean="0"/>
              <a:t>A “dissension” is a “division”</a:t>
            </a:r>
          </a:p>
          <a:p>
            <a:pPr marL="457200" indent="-457200">
              <a:buFont typeface="Arial" pitchFamily="34" charset="0"/>
              <a:buChar char="•"/>
            </a:pPr>
            <a:r>
              <a:rPr lang="en-US" sz="3600" dirty="0" smtClean="0"/>
              <a:t>Stands contrary to established doctrine</a:t>
            </a:r>
          </a:p>
          <a:p>
            <a:pPr marL="457200" indent="-457200">
              <a:buFont typeface="Arial" pitchFamily="34" charset="0"/>
              <a:buChar char="•"/>
            </a:pPr>
            <a:r>
              <a:rPr lang="en-US" sz="3600" dirty="0" smtClean="0"/>
              <a:t>Must avoid those who promote division</a:t>
            </a:r>
            <a:endParaRPr lang="en-US" sz="3600" dirty="0"/>
          </a:p>
        </p:txBody>
      </p:sp>
      <p:sp>
        <p:nvSpPr>
          <p:cNvPr id="3" name="Title 2"/>
          <p:cNvSpPr>
            <a:spLocks noGrp="1"/>
          </p:cNvSpPr>
          <p:nvPr>
            <p:ph type="title"/>
          </p:nvPr>
        </p:nvSpPr>
        <p:spPr/>
        <p:txBody>
          <a:bodyPr/>
          <a:lstStyle/>
          <a:p>
            <a:r>
              <a:rPr lang="en-US" dirty="0" smtClean="0"/>
              <a:t>2. “Dissensions”</a:t>
            </a:r>
            <a:endParaRPr lang="en-US" dirty="0"/>
          </a:p>
        </p:txBody>
      </p:sp>
    </p:spTree>
    <p:extLst>
      <p:ext uri="{BB962C8B-B14F-4D97-AF65-F5344CB8AC3E}">
        <p14:creationId xmlns:p14="http://schemas.microsoft.com/office/powerpoint/2010/main" val="4007036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29574" cy="4724400"/>
          </a:xfrm>
        </p:spPr>
        <p:txBody>
          <a:bodyPr>
            <a:noAutofit/>
          </a:bodyPr>
          <a:lstStyle/>
          <a:p>
            <a:r>
              <a:rPr lang="en-US" sz="3600" dirty="0"/>
              <a:t>“for you are still carnal. For where there are envy, strife, and </a:t>
            </a:r>
            <a:r>
              <a:rPr lang="en-US" sz="3600" dirty="0" smtClean="0">
                <a:solidFill>
                  <a:schemeClr val="accent2"/>
                </a:solidFill>
              </a:rPr>
              <a:t>divisions</a:t>
            </a:r>
            <a:r>
              <a:rPr lang="en-US" sz="3600" dirty="0" smtClean="0"/>
              <a:t> </a:t>
            </a:r>
            <a:r>
              <a:rPr lang="en-US" sz="3600" dirty="0"/>
              <a:t>among you, are you not carnal and behaving like mere men</a:t>
            </a:r>
            <a:r>
              <a:rPr lang="en-US" sz="3600" dirty="0" smtClean="0"/>
              <a:t>?” (1 Cor. 3:3)</a:t>
            </a:r>
          </a:p>
          <a:p>
            <a:pPr marL="457200" indent="-457200">
              <a:buFont typeface="Arial" pitchFamily="34" charset="0"/>
              <a:buChar char="•"/>
            </a:pPr>
            <a:r>
              <a:rPr lang="en-US" sz="3600" dirty="0" smtClean="0"/>
              <a:t>Often associated with envy and strife</a:t>
            </a:r>
          </a:p>
          <a:p>
            <a:pPr marL="457200" indent="-457200">
              <a:buFont typeface="Arial" pitchFamily="34" charset="0"/>
              <a:buChar char="•"/>
            </a:pPr>
            <a:r>
              <a:rPr lang="en-US" sz="3600" dirty="0" smtClean="0"/>
              <a:t>Stems from behaving like mere men and not appropriate behavior which is governed by the Spirit</a:t>
            </a:r>
          </a:p>
        </p:txBody>
      </p:sp>
      <p:sp>
        <p:nvSpPr>
          <p:cNvPr id="3" name="Title 2"/>
          <p:cNvSpPr>
            <a:spLocks noGrp="1"/>
          </p:cNvSpPr>
          <p:nvPr>
            <p:ph type="title"/>
          </p:nvPr>
        </p:nvSpPr>
        <p:spPr/>
        <p:txBody>
          <a:bodyPr/>
          <a:lstStyle/>
          <a:p>
            <a:r>
              <a:rPr lang="en-US" dirty="0" smtClean="0"/>
              <a:t>2. “Dissensions”</a:t>
            </a:r>
            <a:endParaRPr lang="en-US" dirty="0"/>
          </a:p>
        </p:txBody>
      </p:sp>
    </p:spTree>
    <p:extLst>
      <p:ext uri="{BB962C8B-B14F-4D97-AF65-F5344CB8AC3E}">
        <p14:creationId xmlns:p14="http://schemas.microsoft.com/office/powerpoint/2010/main" val="1775149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181974" cy="4724400"/>
          </a:xfrm>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r>
              <a:rPr lang="en-US" sz="3200" dirty="0"/>
              <a:t>1) act of taking, capture: e.g. storming a city </a:t>
            </a:r>
          </a:p>
          <a:p>
            <a:r>
              <a:rPr lang="en-US" sz="3200" dirty="0"/>
              <a:t>2) choosing, choice </a:t>
            </a:r>
          </a:p>
          <a:p>
            <a:r>
              <a:rPr lang="en-US" sz="3200" dirty="0"/>
              <a:t>3) that which is chosen </a:t>
            </a:r>
          </a:p>
          <a:p>
            <a:r>
              <a:rPr lang="en-US" sz="3200" dirty="0"/>
              <a:t>4) a body of men following their own tenets (sect or party) </a:t>
            </a:r>
          </a:p>
          <a:p>
            <a:pPr marL="346075" lvl="3" indent="0">
              <a:buNone/>
            </a:pPr>
            <a:r>
              <a:rPr lang="en-US" sz="3000" dirty="0"/>
              <a:t>4a) of the Sadducees </a:t>
            </a:r>
          </a:p>
          <a:p>
            <a:pPr marL="346075" lvl="3" indent="0">
              <a:buNone/>
            </a:pPr>
            <a:r>
              <a:rPr lang="en-US" sz="3000" dirty="0"/>
              <a:t>4b) of the Pharisees </a:t>
            </a:r>
          </a:p>
          <a:p>
            <a:pPr marL="346075" lvl="3" indent="0">
              <a:buNone/>
            </a:pPr>
            <a:r>
              <a:rPr lang="en-US" sz="3000" dirty="0"/>
              <a:t>4c) of the Christians </a:t>
            </a:r>
          </a:p>
          <a:p>
            <a:r>
              <a:rPr lang="en-US" sz="3200" dirty="0">
                <a:solidFill>
                  <a:schemeClr val="accent2"/>
                </a:solidFill>
              </a:rPr>
              <a:t>5) dissensions arising from diversity of opinions and aims </a:t>
            </a:r>
          </a:p>
        </p:txBody>
      </p:sp>
      <p:sp>
        <p:nvSpPr>
          <p:cNvPr id="3" name="Title 2"/>
          <p:cNvSpPr>
            <a:spLocks noGrp="1"/>
          </p:cNvSpPr>
          <p:nvPr>
            <p:ph type="title"/>
          </p:nvPr>
        </p:nvSpPr>
        <p:spPr/>
        <p:txBody>
          <a:bodyPr/>
          <a:lstStyle/>
          <a:p>
            <a:r>
              <a:rPr lang="en-US" dirty="0"/>
              <a:t>3</a:t>
            </a:r>
            <a:r>
              <a:rPr lang="en-US" dirty="0" smtClean="0"/>
              <a:t>. “Heresies”</a:t>
            </a:r>
            <a:endParaRPr lang="en-US" dirty="0"/>
          </a:p>
        </p:txBody>
      </p:sp>
      <p:sp>
        <p:nvSpPr>
          <p:cNvPr id="4" name="TextBox 3"/>
          <p:cNvSpPr txBox="1"/>
          <p:nvPr/>
        </p:nvSpPr>
        <p:spPr>
          <a:xfrm>
            <a:off x="5638082" y="6172200"/>
            <a:ext cx="2667718" cy="461665"/>
          </a:xfrm>
          <a:prstGeom prst="rect">
            <a:avLst/>
          </a:prstGeom>
          <a:noFill/>
        </p:spPr>
        <p:txBody>
          <a:bodyPr wrap="none" rtlCol="0">
            <a:spAutoFit/>
          </a:bodyPr>
          <a:lstStyle/>
          <a:p>
            <a:r>
              <a:rPr lang="en-US" sz="2400" i="1" dirty="0" smtClean="0"/>
              <a:t>Online Bible Lexicon</a:t>
            </a:r>
            <a:endParaRPr lang="en-US" sz="2400" i="1" dirty="0"/>
          </a:p>
        </p:txBody>
      </p:sp>
    </p:spTree>
    <p:extLst>
      <p:ext uri="{BB962C8B-B14F-4D97-AF65-F5344CB8AC3E}">
        <p14:creationId xmlns:p14="http://schemas.microsoft.com/office/powerpoint/2010/main" val="316153399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105774" cy="4724400"/>
          </a:xfrm>
        </p:spPr>
        <p:txBody>
          <a:bodyPr>
            <a:normAutofit/>
          </a:bodyPr>
          <a:lstStyle/>
          <a:p>
            <a:pPr marL="457200" indent="-457200">
              <a:buFont typeface="Arial" pitchFamily="34" charset="0"/>
              <a:buChar char="•"/>
            </a:pPr>
            <a:r>
              <a:rPr lang="en-US" sz="3600" dirty="0" smtClean="0"/>
              <a:t>Word does not inherently necessitate the presence of false doctrine</a:t>
            </a:r>
          </a:p>
          <a:p>
            <a:pPr marL="457200" indent="-457200">
              <a:buFont typeface="Arial" pitchFamily="34" charset="0"/>
              <a:buChar char="•"/>
            </a:pPr>
            <a:r>
              <a:rPr lang="en-US" sz="3600" dirty="0" smtClean="0"/>
              <a:t>Acts 26:5, “They </a:t>
            </a:r>
            <a:r>
              <a:rPr lang="en-US" sz="3600" dirty="0"/>
              <a:t>knew me from the first, if they were willing to testify, that according to the strictest </a:t>
            </a:r>
            <a:r>
              <a:rPr lang="en-US" sz="3600" dirty="0" smtClean="0">
                <a:solidFill>
                  <a:schemeClr val="accent2"/>
                </a:solidFill>
              </a:rPr>
              <a:t>sect </a:t>
            </a:r>
            <a:r>
              <a:rPr lang="en-US" sz="3600" dirty="0"/>
              <a:t>of our religion I lived a </a:t>
            </a:r>
            <a:r>
              <a:rPr lang="en-US" sz="3600" dirty="0" smtClean="0"/>
              <a:t>Pharisee” (cf. 24:14)</a:t>
            </a:r>
          </a:p>
          <a:p>
            <a:pPr marL="457200" indent="-457200">
              <a:buFont typeface="Arial" pitchFamily="34" charset="0"/>
              <a:buChar char="•"/>
            </a:pPr>
            <a:endParaRPr lang="en-US" sz="3600" dirty="0"/>
          </a:p>
        </p:txBody>
      </p:sp>
      <p:sp>
        <p:nvSpPr>
          <p:cNvPr id="3" name="Title 2"/>
          <p:cNvSpPr>
            <a:spLocks noGrp="1"/>
          </p:cNvSpPr>
          <p:nvPr>
            <p:ph type="title"/>
          </p:nvPr>
        </p:nvSpPr>
        <p:spPr/>
        <p:txBody>
          <a:bodyPr/>
          <a:lstStyle/>
          <a:p>
            <a:r>
              <a:rPr lang="en-US" dirty="0" smtClean="0"/>
              <a:t>3. “Heresies”</a:t>
            </a:r>
            <a:endParaRPr lang="en-US" dirty="0"/>
          </a:p>
        </p:txBody>
      </p:sp>
    </p:spTree>
    <p:extLst>
      <p:ext uri="{BB962C8B-B14F-4D97-AF65-F5344CB8AC3E}">
        <p14:creationId xmlns:p14="http://schemas.microsoft.com/office/powerpoint/2010/main" val="186935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10574" cy="5394960"/>
          </a:xfrm>
        </p:spPr>
        <p:txBody>
          <a:bodyPr>
            <a:noAutofit/>
          </a:bodyPr>
          <a:lstStyle/>
          <a:p>
            <a:pPr marL="457200" indent="-457200">
              <a:buFont typeface="Arial" pitchFamily="34" charset="0"/>
              <a:buChar char="•"/>
            </a:pPr>
            <a:r>
              <a:rPr lang="en-US" sz="3600" dirty="0"/>
              <a:t>Word does not inherently necessitate the presence of false doctrine</a:t>
            </a:r>
          </a:p>
          <a:p>
            <a:pPr marL="457200" indent="-457200">
              <a:buFont typeface="Arial" pitchFamily="34" charset="0"/>
              <a:buChar char="•"/>
            </a:pPr>
            <a:r>
              <a:rPr lang="en-US" sz="3600" dirty="0" smtClean="0"/>
              <a:t>1 Corinthians 11:19, “For </a:t>
            </a:r>
            <a:r>
              <a:rPr lang="en-US" sz="3600" dirty="0"/>
              <a:t>there must also be </a:t>
            </a:r>
            <a:r>
              <a:rPr lang="en-US" sz="3600" dirty="0">
                <a:solidFill>
                  <a:schemeClr val="accent2"/>
                </a:solidFill>
              </a:rPr>
              <a:t>factions</a:t>
            </a:r>
            <a:r>
              <a:rPr lang="en-US" sz="3600" dirty="0"/>
              <a:t> among you, that those who are approved may be recognized among you</a:t>
            </a:r>
            <a:r>
              <a:rPr lang="en-US" sz="3600" dirty="0" smtClean="0"/>
              <a:t>.”</a:t>
            </a:r>
            <a:endParaRPr lang="en-US" sz="3200" dirty="0" smtClean="0"/>
          </a:p>
          <a:p>
            <a:pPr marL="801688" lvl="2" indent="-457200"/>
            <a:r>
              <a:rPr lang="en-US" sz="3200" dirty="0" smtClean="0"/>
              <a:t>The word conveys the </a:t>
            </a:r>
            <a:r>
              <a:rPr lang="en-US" sz="3200" i="1" dirty="0" smtClean="0"/>
              <a:t>tendency</a:t>
            </a:r>
            <a:r>
              <a:rPr lang="en-US" sz="3200" dirty="0" smtClean="0"/>
              <a:t> to create division</a:t>
            </a:r>
          </a:p>
          <a:p>
            <a:pPr marL="801688" lvl="2" indent="-457200"/>
            <a:r>
              <a:rPr lang="en-US" sz="3200" dirty="0" smtClean="0"/>
              <a:t>The true friends of Christ are manifested!</a:t>
            </a:r>
          </a:p>
        </p:txBody>
      </p:sp>
      <p:sp>
        <p:nvSpPr>
          <p:cNvPr id="3" name="Title 2"/>
          <p:cNvSpPr>
            <a:spLocks noGrp="1"/>
          </p:cNvSpPr>
          <p:nvPr>
            <p:ph type="title"/>
          </p:nvPr>
        </p:nvSpPr>
        <p:spPr/>
        <p:txBody>
          <a:bodyPr/>
          <a:lstStyle/>
          <a:p>
            <a:r>
              <a:rPr lang="en-US" dirty="0" smtClean="0"/>
              <a:t>3. “Heresies”</a:t>
            </a:r>
            <a:endParaRPr lang="en-US" dirty="0"/>
          </a:p>
        </p:txBody>
      </p:sp>
    </p:spTree>
    <p:extLst>
      <p:ext uri="{BB962C8B-B14F-4D97-AF65-F5344CB8AC3E}">
        <p14:creationId xmlns:p14="http://schemas.microsoft.com/office/powerpoint/2010/main" val="321488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6.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Mylar</Template>
  <TotalTime>249</TotalTime>
  <Words>1960</Words>
  <Application>Microsoft Office PowerPoint</Application>
  <PresentationFormat>On-screen Show (4:3)</PresentationFormat>
  <Paragraphs>151</Paragraphs>
  <Slides>19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Tahoma</vt:lpstr>
      <vt:lpstr>Corbel</vt:lpstr>
      <vt:lpstr>Tunga</vt:lpstr>
      <vt:lpstr>Wingdings</vt:lpstr>
      <vt:lpstr>Calibri</vt:lpstr>
      <vt:lpstr>Baskerville Old Face</vt:lpstr>
      <vt:lpstr>Aharoni</vt:lpstr>
      <vt:lpstr>Arial Black</vt:lpstr>
      <vt:lpstr>Mylar</vt:lpstr>
      <vt:lpstr>Selfish Ambitions</vt:lpstr>
      <vt:lpstr>1. “Selfish Ambitions”</vt:lpstr>
      <vt:lpstr>1. “Selfish Ambitions”</vt:lpstr>
      <vt:lpstr>1. “Selfish Ambitions”</vt:lpstr>
      <vt:lpstr>2. “Dissensions”</vt:lpstr>
      <vt:lpstr>2. “Dissensions”</vt:lpstr>
      <vt:lpstr>3. “Heresies”</vt:lpstr>
      <vt:lpstr>3. “Heresies”</vt:lpstr>
      <vt:lpstr>3. “Heresies”</vt:lpstr>
      <vt:lpstr>Be Neither Liberal Nor Factious</vt:lpstr>
      <vt:lpstr>Example of Lord’s Supper</vt:lpstr>
      <vt:lpstr>Example of Lord’s Supper</vt:lpstr>
      <vt:lpstr>Example of Divorce (put away) and Remarriage</vt:lpstr>
      <vt:lpstr>Example of Baptism</vt:lpstr>
      <vt:lpstr>Marks of a Factious Person</vt:lpstr>
      <vt:lpstr>2 Timothy 2:14-16</vt:lpstr>
      <vt:lpstr>How To Avoid Being Factional</vt:lpstr>
      <vt:lpstr>How To Avoid Being Factional</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Selfish Ambitions</dc:title>
  <dc:creator>Steven J. Wallace</dc:creator>
  <cp:lastModifiedBy>Steven J. Wallace</cp:lastModifiedBy>
  <cp:revision>27</cp:revision>
  <dcterms:created xsi:type="dcterms:W3CDTF">2013-04-13T18:37:27Z</dcterms:created>
  <dcterms:modified xsi:type="dcterms:W3CDTF">2013-04-13T22:46:53Z</dcterms:modified>
</cp:coreProperties>
</file>