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58" r:id="rId3"/>
    <p:sldId id="259" r:id="rId4"/>
    <p:sldId id="261" r:id="rId5"/>
    <p:sldId id="262" r:id="rId6"/>
    <p:sldId id="263" r:id="rId7"/>
    <p:sldId id="264" r:id="rId8"/>
    <p:sldId id="265" r:id="rId9"/>
    <p:sldId id="266" r:id="rId10"/>
    <p:sldId id="268" r:id="rId11"/>
    <p:sldId id="267" r:id="rId12"/>
    <p:sldId id="269" r:id="rId13"/>
    <p:sldId id="270"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42" autoAdjust="0"/>
  </p:normalViewPr>
  <p:slideViewPr>
    <p:cSldViewPr snapToGrid="0">
      <p:cViewPr varScale="1">
        <p:scale>
          <a:sx n="71" d="100"/>
          <a:sy n="71" d="100"/>
        </p:scale>
        <p:origin x="1814" y="53"/>
      </p:cViewPr>
      <p:guideLst/>
    </p:cSldViewPr>
  </p:slideViewPr>
  <p:notesTextViewPr>
    <p:cViewPr>
      <p:scale>
        <a:sx n="1" d="1"/>
        <a:sy n="1" d="1"/>
      </p:scale>
      <p:origin x="0" y="-170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07E95-C3EA-4A3D-AB8D-C3E1C874DE95}" type="datetimeFigureOut">
              <a:rPr lang="en-US" smtClean="0"/>
              <a:t>9/30/2016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CE4F3-6511-4AB7-814C-7CC5875E2FD7}" type="slidenum">
              <a:rPr lang="en-US" smtClean="0"/>
              <a:t>‹#›</a:t>
            </a:fld>
            <a:endParaRPr lang="en-US"/>
          </a:p>
        </p:txBody>
      </p:sp>
    </p:spTree>
    <p:extLst>
      <p:ext uri="{BB962C8B-B14F-4D97-AF65-F5344CB8AC3E}">
        <p14:creationId xmlns:p14="http://schemas.microsoft.com/office/powerpoint/2010/main" val="90570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my</a:t>
            </a:r>
            <a:r>
              <a:rPr lang="en-US" baseline="0" dirty="0"/>
              <a:t> final lesson on the topic introduced in Psalm 119:9-11. </a:t>
            </a:r>
            <a:r>
              <a:rPr lang="en-US" dirty="0"/>
              <a:t>Every</a:t>
            </a:r>
            <a:r>
              <a:rPr lang="en-US" baseline="0" dirty="0"/>
              <a:t> stage on the timeline of life has its own unique challenges. The transition from being a child to a young adult and being a young adult can be one of the most challenging. Responsibility, accountability, independence, self-identity and the physical and emotional changes that come upon young people can be trying. It is a time where many get into trouble and should be entered in wisdom. It can be a great time as well. One which you can learn, love and grow as a person and a special time that if you live it right, you can look back with fond memories.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639AD5C-7D26-4D9A-8556-A97511B789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37377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are to follow the example of Jesus, then we should sincerely love and care for young people. It is interesting that Jesus used a little</a:t>
            </a:r>
            <a:r>
              <a:rPr lang="en-US" baseline="0" dirty="0"/>
              <a:t> child to put to shame the pride of disciples, then talks about offending, then talks about divorce and remarriage and then goes right back to small children. The family is the primary source for raising and teaching small children and when divorce happens, what affect will that have upon the children?</a:t>
            </a:r>
            <a:endParaRPr lang="en-US" dirty="0"/>
          </a:p>
          <a:p>
            <a:endParaRPr lang="en-US" dirty="0"/>
          </a:p>
          <a:p>
            <a:r>
              <a:rPr lang="en-US" dirty="0"/>
              <a:t>Mark 9:42. This</a:t>
            </a:r>
            <a:r>
              <a:rPr lang="en-US" baseline="0" dirty="0"/>
              <a:t> is a picture of no mercy. Jesus has no mercy toward anyone who would cause a little one (young believer) to stumble. “Stumble” is defined:</a:t>
            </a:r>
          </a:p>
          <a:p>
            <a:endParaRPr lang="en-US" baseline="0" dirty="0"/>
          </a:p>
          <a:p>
            <a:r>
              <a:rPr lang="en-US" dirty="0"/>
              <a:t>1) to put a stumbling block or impediment in the way, upon which another may trip and fall, metaph. to offend </a:t>
            </a:r>
          </a:p>
          <a:p>
            <a:r>
              <a:rPr lang="en-US" dirty="0"/>
              <a:t>1a) to entice to sin </a:t>
            </a:r>
          </a:p>
          <a:p>
            <a:r>
              <a:rPr lang="en-US" dirty="0"/>
              <a:t>1b) to cause a person to begin to distrust and desert one whom he ought to trust and obey </a:t>
            </a:r>
          </a:p>
          <a:p>
            <a:r>
              <a:rPr lang="en-US" dirty="0"/>
              <a:t>1b1) to cause to fall away </a:t>
            </a:r>
          </a:p>
          <a:p>
            <a:r>
              <a:rPr lang="en-US" dirty="0"/>
              <a:t>1b2) to be offended in one, i.e. to see in another what I disapprove of and what hinders me from acknowledging his authority </a:t>
            </a:r>
          </a:p>
          <a:p>
            <a:r>
              <a:rPr lang="en-US" dirty="0"/>
              <a:t>1b3) to cause one to judge </a:t>
            </a:r>
            <a:r>
              <a:rPr lang="en-US" dirty="0" err="1"/>
              <a:t>unfavourably</a:t>
            </a:r>
            <a:r>
              <a:rPr lang="en-US" dirty="0"/>
              <a:t> or unjustly of another </a:t>
            </a:r>
          </a:p>
          <a:p>
            <a:r>
              <a:rPr lang="en-US" dirty="0"/>
              <a:t>1c) since one who stumbles or whose foot gets entangled feels annoyed </a:t>
            </a:r>
          </a:p>
          <a:p>
            <a:r>
              <a:rPr lang="en-US" dirty="0"/>
              <a:t>1c1) to cause one displeasure at a thing </a:t>
            </a:r>
          </a:p>
          <a:p>
            <a:r>
              <a:rPr lang="en-US" dirty="0"/>
              <a:t>1c2) to make indignant </a:t>
            </a:r>
          </a:p>
          <a:p>
            <a:r>
              <a:rPr lang="en-US" dirty="0"/>
              <a:t>1c3) to be displeased, indignant </a:t>
            </a:r>
          </a:p>
          <a:p>
            <a:endParaRPr lang="en-US" dirty="0"/>
          </a:p>
          <a:p>
            <a:r>
              <a:rPr lang="en-US" dirty="0"/>
              <a:t>The “millstone” in Mark does not specify which kind of stone.</a:t>
            </a:r>
            <a:r>
              <a:rPr lang="en-US" baseline="0" dirty="0"/>
              <a:t> There were some which women turned (Lk. 17:35) and then there were large ones which were turned by animals such as a donkey. This is what Jesus invokes in Matthew 18:6</a:t>
            </a:r>
            <a:r>
              <a:rPr lang="en-US" baseline="0"/>
              <a:t>. </a:t>
            </a:r>
          </a:p>
          <a:p>
            <a:r>
              <a:rPr lang="en-US" baseline="0"/>
              <a:t>“(</a:t>
            </a:r>
            <a:r>
              <a:rPr lang="en-US" baseline="0" dirty="0"/>
              <a:t>There will be </a:t>
            </a:r>
            <a:r>
              <a:rPr lang="en-US" baseline="0" dirty="0" err="1"/>
              <a:t>stumblings</a:t>
            </a:r>
            <a:r>
              <a:rPr lang="en-US" baseline="0" dirty="0"/>
              <a:t> and falls and loss of souls enough from the world’s treatment of disciples, without any addition from you: dreadful will be its doom in consequence; see that ye share not in it). "For it must needs be that offences come; but woe to that man by whom the offence cometh!" (The struggle between light and darkness will inevitably cause </a:t>
            </a:r>
            <a:r>
              <a:rPr lang="en-US" baseline="0" dirty="0" err="1"/>
              <a:t>stumblings</a:t>
            </a:r>
            <a:r>
              <a:rPr lang="en-US" baseline="0" dirty="0"/>
              <a:t>, but not less guilty is he who </a:t>
            </a:r>
            <a:r>
              <a:rPr lang="en-US" baseline="0" dirty="0" err="1"/>
              <a:t>wilfully</a:t>
            </a:r>
            <a:r>
              <a:rPr lang="en-US" baseline="0" dirty="0"/>
              <a:t> makes any to stumble).” (JFB).</a:t>
            </a:r>
            <a:endParaRPr lang="en-US" dirty="0"/>
          </a:p>
          <a:p>
            <a:r>
              <a:rPr lang="en-US" dirty="0"/>
              <a:t>Commend, encourage, strengthen</a:t>
            </a:r>
            <a:r>
              <a:rPr lang="en-US" baseline="0" dirty="0"/>
              <a:t> (Deut. 3:27, 28).</a:t>
            </a:r>
            <a:endParaRPr lang="en-US" dirty="0"/>
          </a:p>
        </p:txBody>
      </p:sp>
      <p:sp>
        <p:nvSpPr>
          <p:cNvPr id="4" name="Slide Number Placeholder 3"/>
          <p:cNvSpPr>
            <a:spLocks noGrp="1"/>
          </p:cNvSpPr>
          <p:nvPr>
            <p:ph type="sldNum" sz="quarter" idx="10"/>
          </p:nvPr>
        </p:nvSpPr>
        <p:spPr/>
        <p:txBody>
          <a:bodyPr/>
          <a:lstStyle/>
          <a:p>
            <a:fld id="{C86CE4F3-6511-4AB7-814C-7CC5875E2FD7}" type="slidenum">
              <a:rPr lang="en-US" smtClean="0"/>
              <a:t>13</a:t>
            </a:fld>
            <a:endParaRPr lang="en-US"/>
          </a:p>
        </p:txBody>
      </p:sp>
    </p:spTree>
    <p:extLst>
      <p:ext uri="{BB962C8B-B14F-4D97-AF65-F5344CB8AC3E}">
        <p14:creationId xmlns:p14="http://schemas.microsoft.com/office/powerpoint/2010/main" val="252301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639AD5C-7D26-4D9A-8556-A97511B789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6128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Traps of peer</a:t>
            </a:r>
            <a:r>
              <a:rPr lang="en-US" baseline="0" dirty="0"/>
              <a:t> pressure, youthful lusts, pride</a:t>
            </a:r>
          </a:p>
          <a:p>
            <a:r>
              <a:rPr lang="en-US" baseline="0" dirty="0"/>
              <a:t>Clarity of sin, soul, judgment.</a:t>
            </a:r>
            <a:endParaRPr lang="en-US" dirty="0"/>
          </a:p>
        </p:txBody>
      </p:sp>
      <p:sp>
        <p:nvSpPr>
          <p:cNvPr id="4" name="Slide Number Placeholder 3"/>
          <p:cNvSpPr>
            <a:spLocks noGrp="1"/>
          </p:cNvSpPr>
          <p:nvPr>
            <p:ph type="sldNum" sz="quarter" idx="10"/>
          </p:nvPr>
        </p:nvSpPr>
        <p:spPr/>
        <p:txBody>
          <a:bodyPr/>
          <a:lstStyle/>
          <a:p>
            <a:fld id="{C86CE4F3-6511-4AB7-814C-7CC5875E2FD7}" type="slidenum">
              <a:rPr lang="en-US" smtClean="0"/>
              <a:t>2</a:t>
            </a:fld>
            <a:endParaRPr lang="en-US"/>
          </a:p>
        </p:txBody>
      </p:sp>
    </p:spTree>
    <p:extLst>
      <p:ext uri="{BB962C8B-B14F-4D97-AF65-F5344CB8AC3E}">
        <p14:creationId xmlns:p14="http://schemas.microsoft.com/office/powerpoint/2010/main" val="231366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strength of youth to test doctrine and make sure that</a:t>
            </a:r>
            <a:r>
              <a:rPr lang="en-US" baseline="0" dirty="0"/>
              <a:t> what you cling to and follow is good teaching. When it is good, be like Timothy and carefully follow it. Follow with your friends, with your job, with your date, with your parents, with your school. The scenery may change but what you are following does not.  Let gospel teaching be nourishing to your soul and thinking. </a:t>
            </a:r>
          </a:p>
          <a:p>
            <a:endParaRPr lang="en-US" baseline="0" dirty="0"/>
          </a:p>
          <a:p>
            <a:r>
              <a:rPr lang="en-US" baseline="0" dirty="0"/>
              <a:t>“Nourished,” metaphorically, to educate, form the mind. But knowledge (nourishment) on ice is dead. He must not only eat but also exercise what he has learned (1 Tim. 4:7, 8).  It is a benefit to this life and the one to come.</a:t>
            </a:r>
            <a:endParaRPr lang="en-US" dirty="0"/>
          </a:p>
        </p:txBody>
      </p:sp>
      <p:sp>
        <p:nvSpPr>
          <p:cNvPr id="4" name="Slide Number Placeholder 3"/>
          <p:cNvSpPr>
            <a:spLocks noGrp="1"/>
          </p:cNvSpPr>
          <p:nvPr>
            <p:ph type="sldNum" sz="quarter" idx="10"/>
          </p:nvPr>
        </p:nvSpPr>
        <p:spPr/>
        <p:txBody>
          <a:bodyPr/>
          <a:lstStyle/>
          <a:p>
            <a:fld id="{C86CE4F3-6511-4AB7-814C-7CC5875E2FD7}" type="slidenum">
              <a:rPr lang="en-US" smtClean="0"/>
              <a:t>4</a:t>
            </a:fld>
            <a:endParaRPr lang="en-US"/>
          </a:p>
        </p:txBody>
      </p:sp>
    </p:spTree>
    <p:extLst>
      <p:ext uri="{BB962C8B-B14F-4D97-AF65-F5344CB8AC3E}">
        <p14:creationId xmlns:p14="http://schemas.microsoft.com/office/powerpoint/2010/main" val="276844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Timothy</a:t>
            </a:r>
            <a:r>
              <a:rPr lang="en-US" baseline="0" dirty="0"/>
              <a:t> was encouraged in his following Paul’s manner of life (conduct). His teaching, faith, longsuffering, love and perseverance were iconic of the kind a Christian is to have. </a:t>
            </a:r>
            <a:endParaRPr lang="en-US" dirty="0"/>
          </a:p>
        </p:txBody>
      </p:sp>
      <p:sp>
        <p:nvSpPr>
          <p:cNvPr id="4" name="Slide Number Placeholder 3"/>
          <p:cNvSpPr>
            <a:spLocks noGrp="1"/>
          </p:cNvSpPr>
          <p:nvPr>
            <p:ph type="sldNum" sz="quarter" idx="10"/>
          </p:nvPr>
        </p:nvSpPr>
        <p:spPr/>
        <p:txBody>
          <a:bodyPr/>
          <a:lstStyle/>
          <a:p>
            <a:fld id="{C86CE4F3-6511-4AB7-814C-7CC5875E2FD7}" type="slidenum">
              <a:rPr lang="en-US" smtClean="0"/>
              <a:t>5</a:t>
            </a:fld>
            <a:endParaRPr lang="en-US"/>
          </a:p>
        </p:txBody>
      </p:sp>
    </p:spTree>
    <p:extLst>
      <p:ext uri="{BB962C8B-B14F-4D97-AF65-F5344CB8AC3E}">
        <p14:creationId xmlns:p14="http://schemas.microsoft.com/office/powerpoint/2010/main" val="92227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pattern</a:t>
            </a:r>
            <a:r>
              <a:rPr lang="en-US" baseline="0" dirty="0"/>
              <a:t> worthy to be followed and considered. The word considering has to do with looking at intently and accurately even as Albert Barnes observed, “‘diligently contemplating all over,’ as an artist would a model.”</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86CE4F3-6511-4AB7-814C-7CC5875E2F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5637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much to be gained by a study of those</a:t>
            </a:r>
            <a:r>
              <a:rPr lang="en-US" baseline="0" dirty="0"/>
              <a:t> Old Testament saints in the lives they lived and in the trials which they endured. I recall an older preacher who had dealt with a great deal of adversity in preaching mention to me how he drew strength from the Old Testament prophets. James is telling disciples that they can profit from the prophets. He told his readership to “take the prophets.” “Take,” means here to seize, to make one’s own, to lay hold, apprehend and to associate with as a companion. The design of Hebrews 11 runs with this point.  </a:t>
            </a:r>
            <a:endParaRPr lang="en-US" dirty="0"/>
          </a:p>
        </p:txBody>
      </p:sp>
      <p:sp>
        <p:nvSpPr>
          <p:cNvPr id="4" name="Slide Number Placeholder 3"/>
          <p:cNvSpPr>
            <a:spLocks noGrp="1"/>
          </p:cNvSpPr>
          <p:nvPr>
            <p:ph type="sldNum" sz="quarter" idx="10"/>
          </p:nvPr>
        </p:nvSpPr>
        <p:spPr/>
        <p:txBody>
          <a:bodyPr/>
          <a:lstStyle/>
          <a:p>
            <a:fld id="{C86CE4F3-6511-4AB7-814C-7CC5875E2FD7}" type="slidenum">
              <a:rPr lang="en-US" smtClean="0"/>
              <a:t>7</a:t>
            </a:fld>
            <a:endParaRPr lang="en-US"/>
          </a:p>
        </p:txBody>
      </p:sp>
    </p:spTree>
    <p:extLst>
      <p:ext uri="{BB962C8B-B14F-4D97-AF65-F5344CB8AC3E}">
        <p14:creationId xmlns:p14="http://schemas.microsoft.com/office/powerpoint/2010/main" val="372306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how many times Abel has surfaced</a:t>
            </a:r>
            <a:r>
              <a:rPr lang="en-US" baseline="0" dirty="0"/>
              <a:t> in a discussion of true worship.</a:t>
            </a:r>
            <a:endParaRPr lang="en-US" dirty="0"/>
          </a:p>
        </p:txBody>
      </p:sp>
      <p:sp>
        <p:nvSpPr>
          <p:cNvPr id="4" name="Slide Number Placeholder 3"/>
          <p:cNvSpPr>
            <a:spLocks noGrp="1"/>
          </p:cNvSpPr>
          <p:nvPr>
            <p:ph type="sldNum" sz="quarter" idx="10"/>
          </p:nvPr>
        </p:nvSpPr>
        <p:spPr/>
        <p:txBody>
          <a:bodyPr/>
          <a:lstStyle/>
          <a:p>
            <a:fld id="{C86CE4F3-6511-4AB7-814C-7CC5875E2FD7}" type="slidenum">
              <a:rPr lang="en-US" smtClean="0"/>
              <a:t>8</a:t>
            </a:fld>
            <a:endParaRPr lang="en-US"/>
          </a:p>
        </p:txBody>
      </p:sp>
    </p:spTree>
    <p:extLst>
      <p:ext uri="{BB962C8B-B14F-4D97-AF65-F5344CB8AC3E}">
        <p14:creationId xmlns:p14="http://schemas.microsoft.com/office/powerpoint/2010/main" val="166359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a:t>
            </a:r>
            <a:r>
              <a:rPr lang="en-US" baseline="0" dirty="0"/>
              <a:t> was 17 years old when he brought a bad report of his brothers (Gen. 37:2-4). He was loved over his brothers by Jacob and hated by his brothers.  As a young man he was sold to traders and eventually taken to Egypt to become a slave of Potiphar. As a young man he was enticed to commit adultery with Potiphar’s wife and as a young man he refused to do so (Gen. 39:9). Why? He was a follower of good doctrine. Through a series of various events, at thirty years old Joseph eventually stands before the King of Egypt and becomes second in command (Gen. 41:46). But here is the thing for us to consider. He was reunited to his brothers when he was thirty-nine years old--twenty-two yeas after they sold him. What was his understanding, but that God was working in him to bring about a great salvation to His people (read: Gen. 45:5, 7; 50:20). He was not bearing a bitter grudge but recognized that God had used him in this mistreatment to bring about a greater work. Young person, would you be so disciplined that God would use you to bring about the salvation of your family and others?</a:t>
            </a:r>
          </a:p>
          <a:p>
            <a:endParaRPr lang="en-US" baseline="0" dirty="0"/>
          </a:p>
          <a:p>
            <a:r>
              <a:rPr lang="en-US" baseline="0" dirty="0"/>
              <a:t>MIRIAM has been estimated to be around 12 years old here. God used her to become the deliverer of the deliverer! Think of her role in saving Moses! She latter became a prophetess.</a:t>
            </a:r>
          </a:p>
          <a:p>
            <a:endParaRPr lang="en-US" baseline="0" dirty="0"/>
          </a:p>
          <a:p>
            <a:r>
              <a:rPr lang="en-US" baseline="0" dirty="0"/>
              <a:t>DAVID was likely in his early twenties. King Saul was frozen in fear when the giant named Goliath came out and defied the armies of the living God. God did not choose Saul to deliver, he did not choose David’s older brothers, but He chose a youth to put to shame the mighty. He was disparaged by Saul and Goliath for being young (1 Sam. 17:33, 42). However he was God’s choice (1 Sam. 17:48-51). Would you be a David who hurries to dismantle the enemies of Christ?</a:t>
            </a:r>
          </a:p>
          <a:p>
            <a:endParaRPr lang="en-US" baseline="0" dirty="0"/>
          </a:p>
          <a:p>
            <a:r>
              <a:rPr lang="en-US" baseline="0" dirty="0"/>
              <a:t>We could talk about many others such as Josiah, Jeremiah, Daniel, Shadrach, Meshach and Abed-</a:t>
            </a:r>
            <a:r>
              <a:rPr lang="en-US" baseline="0" dirty="0" err="1"/>
              <a:t>Nego</a:t>
            </a:r>
            <a:r>
              <a:rPr lang="en-US" baseline="0" dirty="0"/>
              <a:t>. God used these young people to accomplish amazing feats. </a:t>
            </a:r>
          </a:p>
        </p:txBody>
      </p:sp>
      <p:sp>
        <p:nvSpPr>
          <p:cNvPr id="4" name="Slide Number Placeholder 3"/>
          <p:cNvSpPr>
            <a:spLocks noGrp="1"/>
          </p:cNvSpPr>
          <p:nvPr>
            <p:ph type="sldNum" sz="quarter" idx="10"/>
          </p:nvPr>
        </p:nvSpPr>
        <p:spPr/>
        <p:txBody>
          <a:bodyPr/>
          <a:lstStyle/>
          <a:p>
            <a:fld id="{C86CE4F3-6511-4AB7-814C-7CC5875E2FD7}" type="slidenum">
              <a:rPr lang="en-US" smtClean="0"/>
              <a:t>9</a:t>
            </a:fld>
            <a:endParaRPr lang="en-US"/>
          </a:p>
        </p:txBody>
      </p:sp>
    </p:spTree>
    <p:extLst>
      <p:ext uri="{BB962C8B-B14F-4D97-AF65-F5344CB8AC3E}">
        <p14:creationId xmlns:p14="http://schemas.microsoft.com/office/powerpoint/2010/main" val="321817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young maiden, Mary was chosen by the Lord to bring forth the Holy One.</a:t>
            </a:r>
            <a:r>
              <a:rPr lang="en-US" baseline="0" dirty="0"/>
              <a:t> She praised God and magnified her savior. Young women can look to Mary as an example of being chaste as well as faithful to the Lord. </a:t>
            </a:r>
          </a:p>
          <a:p>
            <a:endParaRPr lang="en-US" baseline="0" dirty="0"/>
          </a:p>
          <a:p>
            <a:r>
              <a:rPr lang="en-US" baseline="0" dirty="0"/>
              <a:t>She was not perfect. There was a time when Jesus somewhat separated Himself from her and His brothers. Mary was standing on the outside while Jesus claimed that those who surrounded Him (disciples Matt. 12:49) and claimed them as His mother, brothers, and sisters (Mk. 3:32-35). </a:t>
            </a:r>
          </a:p>
          <a:p>
            <a:endParaRPr lang="en-US" baseline="0" dirty="0"/>
          </a:p>
          <a:p>
            <a:r>
              <a:rPr lang="en-US" baseline="0" dirty="0"/>
              <a:t>But she stood below the cross when He was dying and continued with other saints in Acts 1:14. Again, God chose a young person to accomplish a great task!</a:t>
            </a:r>
          </a:p>
          <a:p>
            <a:endParaRPr lang="en-US" baseline="0" dirty="0"/>
          </a:p>
          <a:p>
            <a:r>
              <a:rPr lang="en-US" baseline="0" dirty="0"/>
              <a:t>Timothy became a great preacher. He became well spoken of by the brethren at </a:t>
            </a:r>
            <a:r>
              <a:rPr lang="en-US" baseline="0" dirty="0" err="1"/>
              <a:t>Lystra</a:t>
            </a:r>
            <a:r>
              <a:rPr lang="en-US" baseline="0" dirty="0"/>
              <a:t> and </a:t>
            </a:r>
            <a:r>
              <a:rPr lang="en-US" baseline="0" dirty="0" err="1"/>
              <a:t>Iconium</a:t>
            </a:r>
            <a:r>
              <a:rPr lang="en-US" baseline="0" dirty="0"/>
              <a:t>. Paul saw something in him that made him want to take him with him. He was sincerely committed to the cause of Christ and had genuine faith. </a:t>
            </a:r>
            <a:endParaRPr lang="en-US" dirty="0"/>
          </a:p>
        </p:txBody>
      </p:sp>
      <p:sp>
        <p:nvSpPr>
          <p:cNvPr id="4" name="Slide Number Placeholder 3"/>
          <p:cNvSpPr>
            <a:spLocks noGrp="1"/>
          </p:cNvSpPr>
          <p:nvPr>
            <p:ph type="sldNum" sz="quarter" idx="10"/>
          </p:nvPr>
        </p:nvSpPr>
        <p:spPr/>
        <p:txBody>
          <a:bodyPr/>
          <a:lstStyle/>
          <a:p>
            <a:fld id="{C86CE4F3-6511-4AB7-814C-7CC5875E2FD7}" type="slidenum">
              <a:rPr lang="en-US" smtClean="0"/>
              <a:t>11</a:t>
            </a:fld>
            <a:endParaRPr lang="en-US"/>
          </a:p>
        </p:txBody>
      </p:sp>
    </p:spTree>
    <p:extLst>
      <p:ext uri="{BB962C8B-B14F-4D97-AF65-F5344CB8AC3E}">
        <p14:creationId xmlns:p14="http://schemas.microsoft.com/office/powerpoint/2010/main" val="3767222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752371" y="4364351"/>
            <a:ext cx="3187805" cy="416827"/>
          </a:xfrm>
        </p:spPr>
        <p:txBody>
          <a:bodyPr anchor="ctr">
            <a:normAutofit/>
          </a:bodyPr>
          <a:lstStyle>
            <a:lvl1pPr>
              <a:defRPr sz="2000"/>
            </a:lvl1pPr>
          </a:lstStyle>
          <a:p>
            <a:pPr lvl="0"/>
            <a:r>
              <a:rPr lang="en-US" dirty="0"/>
              <a:t>Add Your Subtitle</a:t>
            </a:r>
          </a:p>
        </p:txBody>
      </p:sp>
      <p:sp>
        <p:nvSpPr>
          <p:cNvPr id="6" name="Title 1"/>
          <p:cNvSpPr>
            <a:spLocks noGrp="1"/>
          </p:cNvSpPr>
          <p:nvPr>
            <p:ph type="title" hasCustomPrompt="1"/>
          </p:nvPr>
        </p:nvSpPr>
        <p:spPr>
          <a:xfrm>
            <a:off x="3752371" y="2876944"/>
            <a:ext cx="5047981" cy="1406194"/>
          </a:xfrm>
        </p:spPr>
        <p:txBody>
          <a:bodyPr>
            <a:normAutofit/>
          </a:bodyPr>
          <a:lstStyle>
            <a:lvl1pPr>
              <a:defRPr sz="4800" b="1" cap="none" spc="0">
                <a:ln w="9525">
                  <a:solidFill>
                    <a:schemeClr val="bg1"/>
                  </a:solidFill>
                  <a:prstDash val="solid"/>
                </a:ln>
                <a:solidFill>
                  <a:schemeClr val="tx1"/>
                </a:solidFill>
                <a:effectLst>
                  <a:outerShdw blurRad="12700" dist="38100" dir="2700000" algn="tl" rotWithShape="0">
                    <a:schemeClr val="bg1">
                      <a:lumMod val="50000"/>
                    </a:schemeClr>
                  </a:outerShdw>
                </a:effectLst>
              </a:defRPr>
            </a:lvl1pPr>
          </a:lstStyle>
          <a:p>
            <a:r>
              <a:rPr lang="en-US" dirty="0"/>
              <a:t>Add Your Title</a:t>
            </a:r>
          </a:p>
        </p:txBody>
      </p:sp>
    </p:spTree>
    <p:extLst>
      <p:ext uri="{BB962C8B-B14F-4D97-AF65-F5344CB8AC3E}">
        <p14:creationId xmlns:p14="http://schemas.microsoft.com/office/powerpoint/2010/main" val="127427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98825" y="223407"/>
            <a:ext cx="8523941" cy="5015965"/>
          </a:xfrm>
        </p:spPr>
        <p:txBody>
          <a:bodyPr anchor="ctr">
            <a:normAutofit/>
          </a:bodyPr>
          <a:lstStyle>
            <a:lvl1pPr algn="ctr">
              <a:defRPr sz="3600"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275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98825" y="1556238"/>
            <a:ext cx="8523941" cy="3683133"/>
          </a:xfrm>
        </p:spPr>
        <p:txBody>
          <a:bodyPr anchor="t" anchorCtr="0">
            <a:normAutofit/>
          </a:bodyPr>
          <a:lstStyle>
            <a:lvl1pPr marL="571500" indent="-571500" algn="l">
              <a:buFont typeface="Wingdings" panose="05000000000000000000" pitchFamily="2" charset="2"/>
              <a:buChar char="§"/>
              <a:defRPr sz="3600" baseline="0"/>
            </a:lvl1pPr>
            <a:lvl2pPr algn="l">
              <a:defRPr/>
            </a:lvl2pPr>
            <a:lvl3pPr algn="l">
              <a:defRPr/>
            </a:lvl3pPr>
            <a:lvl4pPr algn="l">
              <a:defRPr/>
            </a:lvl4pPr>
            <a:lvl5pPr algn="l">
              <a:defRPr/>
            </a:lvl5pPr>
          </a:lstStyle>
          <a:p>
            <a:pPr lvl="0"/>
            <a:r>
              <a:rPr lang="en-US" dirty="0"/>
              <a:t>Add Your Text Here</a:t>
            </a:r>
          </a:p>
        </p:txBody>
      </p:sp>
      <p:sp>
        <p:nvSpPr>
          <p:cNvPr id="2" name="Title 1"/>
          <p:cNvSpPr>
            <a:spLocks noGrp="1"/>
          </p:cNvSpPr>
          <p:nvPr>
            <p:ph type="title"/>
          </p:nvPr>
        </p:nvSpPr>
        <p:spPr>
          <a:xfrm>
            <a:off x="298825" y="274639"/>
            <a:ext cx="8523941" cy="1143000"/>
          </a:xfrm>
        </p:spPr>
        <p:style>
          <a:lnRef idx="3">
            <a:schemeClr val="lt1"/>
          </a:lnRef>
          <a:fillRef idx="1">
            <a:schemeClr val="accent6"/>
          </a:fillRef>
          <a:effectRef idx="1">
            <a:schemeClr val="accent6"/>
          </a:effectRef>
          <a:fontRef idx="none"/>
        </p:style>
        <p:txBody>
          <a:bodyPr/>
          <a:lstStyle/>
          <a:p>
            <a:r>
              <a:rPr lang="en-US" dirty="0"/>
              <a:t>Click to edit Master title style</a:t>
            </a:r>
          </a:p>
        </p:txBody>
      </p:sp>
    </p:spTree>
    <p:extLst>
      <p:ext uri="{BB962C8B-B14F-4D97-AF65-F5344CB8AC3E}">
        <p14:creationId xmlns:p14="http://schemas.microsoft.com/office/powerpoint/2010/main" val="150547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98825" y="223407"/>
            <a:ext cx="8523941" cy="501596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2584840" y="5368033"/>
            <a:ext cx="3601761" cy="1066516"/>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90340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9" y="561831"/>
            <a:ext cx="8160063" cy="4486813"/>
          </a:xfrm>
        </p:spPr>
        <p:txBody>
          <a:bodyPr anchor="ctr">
            <a:normAutofit/>
          </a:bodyPr>
          <a:lstStyle>
            <a:lvl1pPr marL="0" indent="0">
              <a:buFont typeface="Arial"/>
              <a:buNone/>
              <a:defRPr sz="3600"/>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9"/>
            <a:ext cx="8159750" cy="990253"/>
          </a:xfrm>
        </p:spPr>
        <p:txBody>
          <a:bodyPr>
            <a:normAutofit/>
          </a:bodyPr>
          <a:lstStyle>
            <a:lvl1pPr>
              <a:defRPr sz="1800" baseline="0"/>
            </a:lvl1pPr>
          </a:lstStyle>
          <a:p>
            <a:pPr lvl="0"/>
            <a:r>
              <a:rPr lang="en-US" dirty="0"/>
              <a:t>Add Verse Here</a:t>
            </a:r>
          </a:p>
        </p:txBody>
      </p:sp>
    </p:spTree>
    <p:extLst>
      <p:ext uri="{BB962C8B-B14F-4D97-AF65-F5344CB8AC3E}">
        <p14:creationId xmlns:p14="http://schemas.microsoft.com/office/powerpoint/2010/main" val="302502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9" y="561829"/>
            <a:ext cx="8160063" cy="5805547"/>
          </a:xfrm>
        </p:spPr>
        <p:txBody>
          <a:bodyPr anchor="ctr">
            <a:normAutofit/>
          </a:bodyPr>
          <a:lstStyle>
            <a:lvl1pPr marL="0" indent="0">
              <a:buFont typeface="Arial"/>
              <a:buNone/>
              <a:defRPr sz="3600"/>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152611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9/30/2016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68808214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682458" y="4263867"/>
            <a:ext cx="3187805" cy="416827"/>
          </a:xfrm>
        </p:spPr>
        <p:txBody>
          <a:bodyPr>
            <a:noAutofit/>
          </a:bodyPr>
          <a:lstStyle/>
          <a:p>
            <a:r>
              <a:rPr lang="en-US" sz="2400" dirty="0"/>
              <a:t>Psalm 119:9-11</a:t>
            </a:r>
          </a:p>
        </p:txBody>
      </p:sp>
      <p:sp>
        <p:nvSpPr>
          <p:cNvPr id="6" name="Title 5"/>
          <p:cNvSpPr>
            <a:spLocks noGrp="1"/>
          </p:cNvSpPr>
          <p:nvPr>
            <p:ph type="title"/>
          </p:nvPr>
        </p:nvSpPr>
        <p:spPr>
          <a:xfrm>
            <a:off x="3752369" y="775504"/>
            <a:ext cx="5047981" cy="3174927"/>
          </a:xfrm>
        </p:spPr>
        <p:txBody>
          <a:bodyPr>
            <a:prstTxWarp prst="textPlain">
              <a:avLst/>
            </a:prstTxWarp>
            <a:noAutofit/>
          </a:bodyPr>
          <a:lstStyle/>
          <a:p>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How Can A Young Man Cleanse His </a:t>
            </a:r>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roadway" panose="04040905080B02020502" pitchFamily="82" charset="0"/>
              </a:rPr>
              <a:t>WAY?</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roadway" panose="04040905080B02020502" pitchFamily="82" charset="0"/>
            </a:endParaRPr>
          </a:p>
        </p:txBody>
      </p:sp>
    </p:spTree>
    <p:extLst>
      <p:ext uri="{BB962C8B-B14F-4D97-AF65-F5344CB8AC3E}">
        <p14:creationId xmlns:p14="http://schemas.microsoft.com/office/powerpoint/2010/main" val="1371184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825" y="1556238"/>
            <a:ext cx="8523941" cy="4665886"/>
          </a:xfrm>
        </p:spPr>
        <p:txBody>
          <a:bodyPr>
            <a:normAutofit fontScale="92500" lnSpcReduction="10000"/>
          </a:bodyPr>
          <a:lstStyle/>
          <a:p>
            <a:r>
              <a:rPr lang="en-US" dirty="0"/>
              <a:t>“And you became followers of us and of the Lord, having received the word in much affliction, with joy of the Holy Spirit” (1 Thess. 1:6)</a:t>
            </a:r>
          </a:p>
          <a:p>
            <a:r>
              <a:rPr lang="en-US" dirty="0"/>
              <a:t>“The things which you learned and received and heard and saw in me, these do, and the God of peace will be with you” (Phil. 4:9)</a:t>
            </a:r>
          </a:p>
          <a:p>
            <a:r>
              <a:rPr lang="en-US" dirty="0"/>
              <a:t>“Therefore I urge you, imitate me” (1 Cor. 4:16)</a:t>
            </a:r>
          </a:p>
        </p:txBody>
      </p:sp>
      <p:sp>
        <p:nvSpPr>
          <p:cNvPr id="3" name="Title 2"/>
          <p:cNvSpPr>
            <a:spLocks noGrp="1"/>
          </p:cNvSpPr>
          <p:nvPr>
            <p:ph type="title"/>
          </p:nvPr>
        </p:nvSpPr>
        <p:spPr/>
        <p:txBody>
          <a:bodyPr/>
          <a:lstStyle/>
          <a:p>
            <a:r>
              <a:rPr lang="en-US" dirty="0"/>
              <a:t>4. Follow New Testament Saints</a:t>
            </a:r>
          </a:p>
        </p:txBody>
      </p:sp>
    </p:spTree>
    <p:extLst>
      <p:ext uri="{BB962C8B-B14F-4D97-AF65-F5344CB8AC3E}">
        <p14:creationId xmlns:p14="http://schemas.microsoft.com/office/powerpoint/2010/main" val="42935401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Mary</a:t>
            </a:r>
          </a:p>
          <a:p>
            <a:pPr lvl="1"/>
            <a:r>
              <a:rPr lang="en-US" dirty="0"/>
              <a:t>Luke 1:26-31, 38, 46-49; Acts 1:14</a:t>
            </a:r>
          </a:p>
          <a:p>
            <a:r>
              <a:rPr lang="en-US" dirty="0"/>
              <a:t>Timothy </a:t>
            </a:r>
          </a:p>
          <a:p>
            <a:pPr lvl="1"/>
            <a:r>
              <a:rPr lang="en-US" dirty="0"/>
              <a:t>Acts 16:1-3; Philippians 2:19, 20; 2 Timothy 1:5</a:t>
            </a:r>
          </a:p>
        </p:txBody>
      </p:sp>
      <p:sp>
        <p:nvSpPr>
          <p:cNvPr id="3" name="Title 2"/>
          <p:cNvSpPr>
            <a:spLocks noGrp="1"/>
          </p:cNvSpPr>
          <p:nvPr>
            <p:ph type="title"/>
          </p:nvPr>
        </p:nvSpPr>
        <p:spPr/>
        <p:txBody>
          <a:bodyPr>
            <a:normAutofit fontScale="90000"/>
          </a:bodyPr>
          <a:lstStyle/>
          <a:p>
            <a:r>
              <a:rPr lang="en-US" dirty="0"/>
              <a:t>Some Young New Testament Saints</a:t>
            </a:r>
          </a:p>
        </p:txBody>
      </p:sp>
    </p:spTree>
    <p:extLst>
      <p:ext uri="{BB962C8B-B14F-4D97-AF65-F5344CB8AC3E}">
        <p14:creationId xmlns:p14="http://schemas.microsoft.com/office/powerpoint/2010/main" val="2647809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left)">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825" y="1556238"/>
            <a:ext cx="8523941" cy="4739459"/>
          </a:xfrm>
        </p:spPr>
        <p:txBody>
          <a:bodyPr/>
          <a:lstStyle/>
          <a:p>
            <a:r>
              <a:rPr lang="en-US" dirty="0"/>
              <a:t>“Imitate me, just as I also imitate Christ” (1 Cor. 11:1)</a:t>
            </a:r>
          </a:p>
          <a:p>
            <a:r>
              <a:rPr lang="en-US" dirty="0"/>
              <a:t>“For I have given you an example, that you should do as I have done to you” (Jn. 13:5)</a:t>
            </a:r>
          </a:p>
          <a:p>
            <a:r>
              <a:rPr lang="en-US" dirty="0"/>
              <a:t>1 Peter 2:21-23</a:t>
            </a:r>
          </a:p>
        </p:txBody>
      </p:sp>
      <p:sp>
        <p:nvSpPr>
          <p:cNvPr id="3" name="Title 2"/>
          <p:cNvSpPr>
            <a:spLocks noGrp="1"/>
          </p:cNvSpPr>
          <p:nvPr>
            <p:ph type="title"/>
          </p:nvPr>
        </p:nvSpPr>
        <p:spPr/>
        <p:txBody>
          <a:bodyPr/>
          <a:lstStyle/>
          <a:p>
            <a:r>
              <a:rPr lang="en-US" dirty="0"/>
              <a:t>5. Follow Jesus Christ</a:t>
            </a:r>
          </a:p>
        </p:txBody>
      </p:sp>
    </p:spTree>
    <p:extLst>
      <p:ext uri="{BB962C8B-B14F-4D97-AF65-F5344CB8AC3E}">
        <p14:creationId xmlns:p14="http://schemas.microsoft.com/office/powerpoint/2010/main" val="919641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825" y="1556238"/>
            <a:ext cx="8523941" cy="507579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10000"/>
          </a:bodyPr>
          <a:lstStyle/>
          <a:p>
            <a:r>
              <a:rPr lang="en-US" dirty="0"/>
              <a:t>Recognize the potential in young people even as God does</a:t>
            </a:r>
          </a:p>
          <a:p>
            <a:r>
              <a:rPr lang="en-US" dirty="0"/>
              <a:t>Observe and take interest in the young </a:t>
            </a:r>
          </a:p>
          <a:p>
            <a:pPr lvl="1"/>
            <a:r>
              <a:rPr lang="en-US" dirty="0"/>
              <a:t>Mk. 9:36, 37; 10: 13-16</a:t>
            </a:r>
          </a:p>
          <a:p>
            <a:r>
              <a:rPr lang="en-US" dirty="0"/>
              <a:t>Take care to not crush what God wants built up</a:t>
            </a:r>
          </a:p>
          <a:p>
            <a:pPr lvl="1"/>
            <a:r>
              <a:rPr lang="en-US" dirty="0"/>
              <a:t>Mk. 9:42; Matt. 18:6</a:t>
            </a:r>
          </a:p>
          <a:p>
            <a:r>
              <a:rPr lang="en-US" dirty="0"/>
              <a:t>Encourage young people the way Moses did Joshua</a:t>
            </a:r>
          </a:p>
          <a:p>
            <a:pPr lvl="1"/>
            <a:r>
              <a:rPr lang="en-US" dirty="0"/>
              <a:t>Deut. 3:27, 28</a:t>
            </a:r>
          </a:p>
        </p:txBody>
      </p:sp>
      <p:sp>
        <p:nvSpPr>
          <p:cNvPr id="3" name="Title 2"/>
          <p:cNvSpPr>
            <a:spLocks noGrp="1"/>
          </p:cNvSpPr>
          <p:nvPr>
            <p:ph type="title"/>
          </p:nvPr>
        </p:nvSpPr>
        <p:spPr/>
        <p:txBody>
          <a:bodyPr/>
          <a:lstStyle/>
          <a:p>
            <a:r>
              <a:rPr lang="en-US" dirty="0"/>
              <a:t>Final Exhortations</a:t>
            </a:r>
          </a:p>
        </p:txBody>
      </p:sp>
    </p:spTree>
    <p:extLst>
      <p:ext uri="{BB962C8B-B14F-4D97-AF65-F5344CB8AC3E}">
        <p14:creationId xmlns:p14="http://schemas.microsoft.com/office/powerpoint/2010/main" val="2098294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2">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p:cTn id="36"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2">
                                            <p:txEl>
                                              <p:pRg st="5" end="5"/>
                                            </p:txEl>
                                          </p:spTgt>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682458" y="4263867"/>
            <a:ext cx="3187805" cy="416827"/>
          </a:xfrm>
        </p:spPr>
        <p:txBody>
          <a:bodyPr>
            <a:noAutofit/>
          </a:bodyPr>
          <a:lstStyle/>
          <a:p>
            <a:r>
              <a:rPr lang="en-US" sz="2400" dirty="0"/>
              <a:t>Psalm 119:9-11</a:t>
            </a:r>
          </a:p>
        </p:txBody>
      </p:sp>
      <p:sp>
        <p:nvSpPr>
          <p:cNvPr id="6" name="Title 5"/>
          <p:cNvSpPr>
            <a:spLocks noGrp="1"/>
          </p:cNvSpPr>
          <p:nvPr>
            <p:ph type="title"/>
          </p:nvPr>
        </p:nvSpPr>
        <p:spPr>
          <a:xfrm>
            <a:off x="3752369" y="775504"/>
            <a:ext cx="5047981" cy="3174927"/>
          </a:xfrm>
        </p:spPr>
        <p:txBody>
          <a:bodyPr>
            <a:prstTxWarp prst="textPlain">
              <a:avLst/>
            </a:prstTxWarp>
            <a:noAutofit/>
          </a:bodyPr>
          <a:lstStyle/>
          <a:p>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How Can A Young Man Cleanse His </a:t>
            </a:r>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roadway" panose="04040905080B02020502" pitchFamily="82" charset="0"/>
              </a:rPr>
              <a:t>WAY?</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roadway" panose="04040905080B02020502" pitchFamily="82" charset="0"/>
            </a:endParaRPr>
          </a:p>
        </p:txBody>
      </p:sp>
    </p:spTree>
    <p:extLst>
      <p:ext uri="{BB962C8B-B14F-4D97-AF65-F5344CB8AC3E}">
        <p14:creationId xmlns:p14="http://schemas.microsoft.com/office/powerpoint/2010/main" val="1639921284"/>
      </p:ext>
    </p:extLst>
  </p:cSld>
  <p:clrMapOvr>
    <a:masterClrMapping/>
  </p:clrMapOvr>
  <mc:AlternateContent xmlns:mc="http://schemas.openxmlformats.org/markup-compatibility/2006">
    <mc:Choice xmlns:p14="http://schemas.microsoft.com/office/powerpoint/2010/main" Requires="p14">
      <p:transition spd="slow" p14:dur="40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sz="3600" dirty="0"/>
              <a:t>PREVIOUSLY:</a:t>
            </a:r>
          </a:p>
          <a:p>
            <a:r>
              <a:rPr lang="en-US" sz="3600" dirty="0"/>
              <a:t>Traps to avoid</a:t>
            </a:r>
          </a:p>
          <a:p>
            <a:r>
              <a:rPr lang="en-US" sz="3600" dirty="0"/>
              <a:t>Having clarity</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0120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3859070" y="3883744"/>
            <a:ext cx="4834581" cy="2152063"/>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sz="2400" dirty="0"/>
              <a:t>3 John 11</a:t>
            </a:r>
          </a:p>
          <a:p>
            <a:r>
              <a:rPr lang="en-US" sz="2400" dirty="0"/>
              <a:t>“Beloved, do not imitate what is evil, but what is good. He who does good is of God, but he who does evil has not seen God.”</a:t>
            </a:r>
          </a:p>
        </p:txBody>
      </p:sp>
      <p:sp>
        <p:nvSpPr>
          <p:cNvPr id="7" name="Title 6"/>
          <p:cNvSpPr>
            <a:spLocks noGrp="1"/>
          </p:cNvSpPr>
          <p:nvPr>
            <p:ph type="title"/>
          </p:nvPr>
        </p:nvSpPr>
        <p:spPr>
          <a:xfrm>
            <a:off x="3752369" y="1250730"/>
            <a:ext cx="5047981" cy="2265152"/>
          </a:xfrm>
        </p:spPr>
        <p:txBody>
          <a:bodyPr>
            <a:noAutofit/>
          </a:bodyPr>
          <a:lstStyle/>
          <a:p>
            <a:r>
              <a:rPr lang="en-US" spc="300" dirty="0">
                <a:latin typeface="Arial Black" panose="020B0A04020102020204" pitchFamily="34" charset="0"/>
              </a:rPr>
              <a:t>IMITATE</a:t>
            </a:r>
            <a:br>
              <a:rPr lang="en-US" dirty="0"/>
            </a:br>
            <a:r>
              <a:rPr lang="en-US" dirty="0"/>
              <a:t>What Is</a:t>
            </a:r>
            <a:br>
              <a:rPr lang="en-US" dirty="0"/>
            </a:br>
            <a:r>
              <a:rPr lang="en-US" spc="300" dirty="0">
                <a:latin typeface="Arial Black" panose="020B0A04020102020204" pitchFamily="34" charset="0"/>
              </a:rPr>
              <a:t>GOOD</a:t>
            </a:r>
          </a:p>
        </p:txBody>
      </p:sp>
    </p:spTree>
    <p:extLst>
      <p:ext uri="{BB962C8B-B14F-4D97-AF65-F5344CB8AC3E}">
        <p14:creationId xmlns:p14="http://schemas.microsoft.com/office/powerpoint/2010/main" val="118292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98825" y="1556238"/>
            <a:ext cx="8523941" cy="4907624"/>
          </a:xfrm>
        </p:spPr>
        <p:txBody>
          <a:bodyPr>
            <a:normAutofit lnSpcReduction="10000"/>
          </a:bodyPr>
          <a:lstStyle/>
          <a:p>
            <a:r>
              <a:rPr lang="en-US" dirty="0"/>
              <a:t>“Let my teaching drop as the rain, My speech distill as the dew, As raindrops on the tender herb, And as showers on the grass” (Deut. 32:2)</a:t>
            </a:r>
          </a:p>
          <a:p>
            <a:r>
              <a:rPr lang="en-US" dirty="0"/>
              <a:t>“If you instruct the brethren in these things, you will be a good minister of Jesus Christ, nourished in the words of faith and of the good doctrine which you have carefully followed” (1 Tim. 4:6)</a:t>
            </a:r>
          </a:p>
        </p:txBody>
      </p:sp>
      <p:sp>
        <p:nvSpPr>
          <p:cNvPr id="3" name="Title 2"/>
          <p:cNvSpPr>
            <a:spLocks noGrp="1"/>
          </p:cNvSpPr>
          <p:nvPr>
            <p:ph type="title"/>
          </p:nvPr>
        </p:nvSpPr>
        <p:spPr>
          <a:xfrm>
            <a:off x="298825" y="274639"/>
            <a:ext cx="8523941" cy="1143000"/>
          </a:xfrm>
        </p:spPr>
        <p:txBody>
          <a:bodyPr/>
          <a:lstStyle/>
          <a:p>
            <a:r>
              <a:rPr lang="en-US" dirty="0"/>
              <a:t>1. Follow Good Doctrine</a:t>
            </a:r>
          </a:p>
        </p:txBody>
      </p:sp>
    </p:spTree>
    <p:extLst>
      <p:ext uri="{BB962C8B-B14F-4D97-AF65-F5344CB8AC3E}">
        <p14:creationId xmlns:p14="http://schemas.microsoft.com/office/powerpoint/2010/main" val="356131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“But you have carefully followed my doctrine, manner of life, purpose, faith, longsuffering, love, perseverance,” (2 Tim. 3:10)</a:t>
            </a:r>
          </a:p>
          <a:p>
            <a:r>
              <a:rPr lang="en-US" dirty="0"/>
              <a:t>“that you do not become sluggish, but imitate those who through faith and patience inherit the promises” (Heb. 6:12)</a:t>
            </a:r>
          </a:p>
        </p:txBody>
      </p:sp>
      <p:sp>
        <p:nvSpPr>
          <p:cNvPr id="3" name="Title 2"/>
          <p:cNvSpPr>
            <a:spLocks noGrp="1"/>
          </p:cNvSpPr>
          <p:nvPr>
            <p:ph type="title"/>
          </p:nvPr>
        </p:nvSpPr>
        <p:spPr/>
        <p:txBody>
          <a:bodyPr/>
          <a:lstStyle/>
          <a:p>
            <a:r>
              <a:rPr lang="en-US" dirty="0"/>
              <a:t>2. Follow Faithful Brethren</a:t>
            </a:r>
          </a:p>
        </p:txBody>
      </p:sp>
    </p:spTree>
    <p:extLst>
      <p:ext uri="{BB962C8B-B14F-4D97-AF65-F5344CB8AC3E}">
        <p14:creationId xmlns:p14="http://schemas.microsoft.com/office/powerpoint/2010/main" val="816181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“Remember those who rule over you, who have spoken the word of God to you, whose faith </a:t>
            </a:r>
            <a:r>
              <a:rPr lang="en-US" b="1" u="sng" dirty="0"/>
              <a:t>follow</a:t>
            </a:r>
            <a:r>
              <a:rPr lang="en-US" dirty="0"/>
              <a:t>, </a:t>
            </a:r>
            <a:r>
              <a:rPr lang="en-US" b="1" u="sng" dirty="0"/>
              <a:t>considering</a:t>
            </a:r>
            <a:r>
              <a:rPr lang="en-US" dirty="0"/>
              <a:t> the outcome of their conduct” (Heb. 13:7)</a:t>
            </a:r>
          </a:p>
        </p:txBody>
      </p:sp>
      <p:sp>
        <p:nvSpPr>
          <p:cNvPr id="3" name="Title 2"/>
          <p:cNvSpPr>
            <a:spLocks noGrp="1"/>
          </p:cNvSpPr>
          <p:nvPr>
            <p:ph type="title"/>
          </p:nvPr>
        </p:nvSpPr>
        <p:spPr/>
        <p:txBody>
          <a:bodyPr/>
          <a:lstStyle/>
          <a:p>
            <a:r>
              <a:rPr lang="en-US" dirty="0"/>
              <a:t>2. Follow Faithful Brethren</a:t>
            </a:r>
          </a:p>
        </p:txBody>
      </p:sp>
    </p:spTree>
    <p:extLst>
      <p:ext uri="{BB962C8B-B14F-4D97-AF65-F5344CB8AC3E}">
        <p14:creationId xmlns:p14="http://schemas.microsoft.com/office/powerpoint/2010/main" val="62638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4087" y="2260429"/>
            <a:ext cx="3070579" cy="43496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298825" y="1556238"/>
            <a:ext cx="8523941" cy="4855072"/>
          </a:xfrm>
        </p:spPr>
        <p:txBody>
          <a:bodyPr>
            <a:normAutofit/>
          </a:bodyPr>
          <a:lstStyle/>
          <a:p>
            <a:pPr marL="0" indent="0">
              <a:buNone/>
            </a:pPr>
            <a:r>
              <a:rPr lang="en-US" dirty="0"/>
              <a:t>James 5:10, 11</a:t>
            </a:r>
          </a:p>
          <a:p>
            <a:pPr marL="342900" lvl="1" indent="0">
              <a:buNone/>
            </a:pPr>
            <a:r>
              <a:rPr lang="en-US" dirty="0"/>
              <a:t>10  My brethren, take the prophets, who spoke in the name of the Lord, as an example of suffering and patience.</a:t>
            </a:r>
          </a:p>
          <a:p>
            <a:pPr marL="342900" lvl="1" indent="0">
              <a:buNone/>
            </a:pPr>
            <a:r>
              <a:rPr lang="en-US" dirty="0"/>
              <a:t>11  Indeed we count them blessed who endure. You have heard of the perseverance of Job and seen the end intended by the Lord—that the Lord is very compassionate and merciful.</a:t>
            </a:r>
          </a:p>
        </p:txBody>
      </p:sp>
      <p:sp>
        <p:nvSpPr>
          <p:cNvPr id="3" name="Title 2"/>
          <p:cNvSpPr>
            <a:spLocks noGrp="1"/>
          </p:cNvSpPr>
          <p:nvPr>
            <p:ph type="title"/>
          </p:nvPr>
        </p:nvSpPr>
        <p:spPr/>
        <p:txBody>
          <a:bodyPr/>
          <a:lstStyle/>
          <a:p>
            <a:r>
              <a:rPr lang="en-US" dirty="0"/>
              <a:t>3. Follow Old Testament Saints</a:t>
            </a:r>
          </a:p>
        </p:txBody>
      </p:sp>
    </p:spTree>
    <p:extLst>
      <p:ext uri="{BB962C8B-B14F-4D97-AF65-F5344CB8AC3E}">
        <p14:creationId xmlns:p14="http://schemas.microsoft.com/office/powerpoint/2010/main" val="514658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“By faith Abel offered to God a more excellent sacrifice than Cain, through which he obtained witness that he was righteous, God testifying of his gifts; and through it he being dead still speaks.”</a:t>
            </a:r>
          </a:p>
        </p:txBody>
      </p:sp>
      <p:sp>
        <p:nvSpPr>
          <p:cNvPr id="5" name="Text Placeholder 4"/>
          <p:cNvSpPr>
            <a:spLocks noGrp="1"/>
          </p:cNvSpPr>
          <p:nvPr>
            <p:ph type="body" sz="quarter" idx="14"/>
          </p:nvPr>
        </p:nvSpPr>
        <p:spPr/>
        <p:txBody>
          <a:bodyPr/>
          <a:lstStyle/>
          <a:p>
            <a:r>
              <a:rPr lang="en-US" dirty="0"/>
              <a:t>Hebrews 11:4</a:t>
            </a:r>
          </a:p>
        </p:txBody>
      </p:sp>
    </p:spTree>
    <p:extLst>
      <p:ext uri="{BB962C8B-B14F-4D97-AF65-F5344CB8AC3E}">
        <p14:creationId xmlns:p14="http://schemas.microsoft.com/office/powerpoint/2010/main" val="327250859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4400" dirty="0"/>
              <a:t>Joseph</a:t>
            </a:r>
          </a:p>
          <a:p>
            <a:pPr lvl="1"/>
            <a:r>
              <a:rPr lang="en-US" sz="3600" dirty="0"/>
              <a:t>Genesis 37:2-4; 39:9; 41:46; 45:5, 7; 50:20</a:t>
            </a:r>
          </a:p>
          <a:p>
            <a:r>
              <a:rPr lang="en-US" sz="4400" dirty="0"/>
              <a:t>Miriam</a:t>
            </a:r>
          </a:p>
          <a:p>
            <a:pPr lvl="1"/>
            <a:r>
              <a:rPr lang="en-US" sz="3600" dirty="0"/>
              <a:t>Exodus 2:1-10</a:t>
            </a:r>
          </a:p>
          <a:p>
            <a:r>
              <a:rPr lang="en-US" sz="4400" dirty="0"/>
              <a:t>David</a:t>
            </a:r>
          </a:p>
          <a:p>
            <a:pPr lvl="1"/>
            <a:r>
              <a:rPr lang="en-US" sz="3600" dirty="0"/>
              <a:t>1 Samuel 17</a:t>
            </a:r>
          </a:p>
        </p:txBody>
      </p:sp>
      <p:sp>
        <p:nvSpPr>
          <p:cNvPr id="3" name="Title 2"/>
          <p:cNvSpPr>
            <a:spLocks noGrp="1"/>
          </p:cNvSpPr>
          <p:nvPr>
            <p:ph type="title"/>
          </p:nvPr>
        </p:nvSpPr>
        <p:spPr/>
        <p:txBody>
          <a:bodyPr/>
          <a:lstStyle/>
          <a:p>
            <a:r>
              <a:rPr lang="en-US" dirty="0"/>
              <a:t>Some Young Old Testament Saints</a:t>
            </a:r>
          </a:p>
        </p:txBody>
      </p:sp>
    </p:spTree>
    <p:extLst>
      <p:ext uri="{BB962C8B-B14F-4D97-AF65-F5344CB8AC3E}">
        <p14:creationId xmlns:p14="http://schemas.microsoft.com/office/powerpoint/2010/main" val="89703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TotalTime>
  <Words>2081</Words>
  <Application>Microsoft Office PowerPoint</Application>
  <PresentationFormat>On-screen Show (4:3)</PresentationFormat>
  <Paragraphs>105</Paragraphs>
  <Slides>14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Adelle-Regular</vt:lpstr>
      <vt:lpstr>Apple Chancery</vt:lpstr>
      <vt:lpstr>Arial</vt:lpstr>
      <vt:lpstr>Arial Black</vt:lpstr>
      <vt:lpstr>Broadway</vt:lpstr>
      <vt:lpstr>Calibri</vt:lpstr>
      <vt:lpstr>Candara</vt:lpstr>
      <vt:lpstr>Wingdings</vt:lpstr>
      <vt:lpstr>Default</vt:lpstr>
      <vt:lpstr>How Can A Young Man Cleanse His WAY?</vt:lpstr>
      <vt:lpstr>PowerPoint Presentation</vt:lpstr>
      <vt:lpstr>IMITATE What Is GOOD</vt:lpstr>
      <vt:lpstr>1. Follow Good Doctrine</vt:lpstr>
      <vt:lpstr>2. Follow Faithful Brethren</vt:lpstr>
      <vt:lpstr>2. Follow Faithful Brethren</vt:lpstr>
      <vt:lpstr>3. Follow Old Testament Saints</vt:lpstr>
      <vt:lpstr>PowerPoint Presentation</vt:lpstr>
      <vt:lpstr>Some Young Old Testament Saints</vt:lpstr>
      <vt:lpstr>4. Follow New Testament Saints</vt:lpstr>
      <vt:lpstr>Some Young New Testament Saints</vt:lpstr>
      <vt:lpstr>5. Follow Jesus Christ</vt:lpstr>
      <vt:lpstr>Final Exhortations</vt:lpstr>
      <vt:lpstr>How Can A Young Man Cleanse His 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A Young Man Cleanse His WAY?</dc:title>
  <dc:creator>Steven Wallace</dc:creator>
  <cp:lastModifiedBy>Steven Wallace</cp:lastModifiedBy>
  <cp:revision>36</cp:revision>
  <dcterms:created xsi:type="dcterms:W3CDTF">2016-07-28T18:57:40Z</dcterms:created>
  <dcterms:modified xsi:type="dcterms:W3CDTF">2016-09-30T17:33:17Z</dcterms:modified>
</cp:coreProperties>
</file>