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73" r:id="rId2"/>
    <p:sldId id="256" r:id="rId3"/>
    <p:sldId id="259" r:id="rId4"/>
    <p:sldId id="258" r:id="rId5"/>
    <p:sldId id="264" r:id="rId6"/>
    <p:sldId id="263" r:id="rId7"/>
    <p:sldId id="265" r:id="rId8"/>
    <p:sldId id="260" r:id="rId9"/>
    <p:sldId id="262" r:id="rId10"/>
    <p:sldId id="267" r:id="rId11"/>
  </p:sldIdLst>
  <p:sldSz cx="9144000" cy="6858000" type="screen4x3"/>
  <p:notesSz cx="6858000" cy="9144000"/>
  <p:embeddedFontLst>
    <p:embeddedFont>
      <p:font typeface="Broadway" panose="04040905080B02020502" pitchFamily="82" charset="0"/>
      <p:regular r:id="rId13"/>
    </p:embeddedFon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
      <p:font typeface="Candara" panose="020E0502030303020204" pitchFamily="34" charset="0"/>
      <p:regular r:id="rId19"/>
      <p:bold r:id="rId20"/>
      <p:italic r:id="rId21"/>
      <p:boldItalic r:id="rId22"/>
    </p:embeddedFont>
    <p:embeddedFont>
      <p:font typeface="Impact" panose="020B0806030902050204" pitchFamily="3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663300"/>
    <a:srgbClr val="80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7826" autoAdjust="0"/>
  </p:normalViewPr>
  <p:slideViewPr>
    <p:cSldViewPr snapToGrid="0">
      <p:cViewPr varScale="1">
        <p:scale>
          <a:sx n="76" d="100"/>
          <a:sy n="76" d="100"/>
        </p:scale>
        <p:origin x="1440" y="58"/>
      </p:cViewPr>
      <p:guideLst/>
    </p:cSldViewPr>
  </p:slideViewPr>
  <p:notesTextViewPr>
    <p:cViewPr>
      <p:scale>
        <a:sx n="1" d="1"/>
        <a:sy n="1" d="1"/>
      </p:scale>
      <p:origin x="0" y="0"/>
    </p:cViewPr>
  </p:notesTextViewPr>
  <p:sorterViewPr>
    <p:cViewPr>
      <p:scale>
        <a:sx n="100" d="100"/>
        <a:sy n="100" d="100"/>
      </p:scale>
      <p:origin x="0" y="-24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054A5-319E-4BBD-BFAF-1FDE633C9638}" type="datetimeFigureOut">
              <a:rPr lang="en-US" smtClean="0"/>
              <a:t>9/9/2016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9AD5C-7D26-4D9A-8556-A97511B7899A}" type="slidenum">
              <a:rPr lang="en-US" smtClean="0"/>
              <a:t>‹#›</a:t>
            </a:fld>
            <a:endParaRPr lang="en-US"/>
          </a:p>
        </p:txBody>
      </p:sp>
    </p:spTree>
    <p:extLst>
      <p:ext uri="{BB962C8B-B14F-4D97-AF65-F5344CB8AC3E}">
        <p14:creationId xmlns:p14="http://schemas.microsoft.com/office/powerpoint/2010/main" val="177534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9AD5C-7D26-4D9A-8556-A97511B7899A}" type="slidenum">
              <a:rPr lang="en-US" smtClean="0"/>
              <a:t>2</a:t>
            </a:fld>
            <a:endParaRPr lang="en-US"/>
          </a:p>
        </p:txBody>
      </p:sp>
    </p:spTree>
    <p:extLst>
      <p:ext uri="{BB962C8B-B14F-4D97-AF65-F5344CB8AC3E}">
        <p14:creationId xmlns:p14="http://schemas.microsoft.com/office/powerpoint/2010/main" val="279008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4639AD5C-7D26-4D9A-8556-A97511B7899A}" type="slidenum">
              <a:rPr lang="en-US" smtClean="0"/>
              <a:t>3</a:t>
            </a:fld>
            <a:endParaRPr lang="en-US"/>
          </a:p>
        </p:txBody>
      </p:sp>
    </p:spTree>
    <p:extLst>
      <p:ext uri="{BB962C8B-B14F-4D97-AF65-F5344CB8AC3E}">
        <p14:creationId xmlns:p14="http://schemas.microsoft.com/office/powerpoint/2010/main" val="328872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9AD5C-7D26-4D9A-8556-A97511B7899A}" type="slidenum">
              <a:rPr lang="en-US" smtClean="0"/>
              <a:t>6</a:t>
            </a:fld>
            <a:endParaRPr lang="en-US"/>
          </a:p>
        </p:txBody>
      </p:sp>
    </p:spTree>
    <p:extLst>
      <p:ext uri="{BB962C8B-B14F-4D97-AF65-F5344CB8AC3E}">
        <p14:creationId xmlns:p14="http://schemas.microsoft.com/office/powerpoint/2010/main" val="119868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6514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9AD5C-7D26-4D9A-8556-A97511B7899A}" type="slidenum">
              <a:rPr lang="en-US" smtClean="0"/>
              <a:t>8</a:t>
            </a:fld>
            <a:endParaRPr lang="en-US"/>
          </a:p>
        </p:txBody>
      </p:sp>
    </p:spTree>
    <p:extLst>
      <p:ext uri="{BB962C8B-B14F-4D97-AF65-F5344CB8AC3E}">
        <p14:creationId xmlns:p14="http://schemas.microsoft.com/office/powerpoint/2010/main" val="391192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9AD5C-7D26-4D9A-8556-A97511B7899A}" type="slidenum">
              <a:rPr lang="en-US" smtClean="0"/>
              <a:t>10</a:t>
            </a:fld>
            <a:endParaRPr lang="en-US"/>
          </a:p>
        </p:txBody>
      </p:sp>
    </p:spTree>
    <p:extLst>
      <p:ext uri="{BB962C8B-B14F-4D97-AF65-F5344CB8AC3E}">
        <p14:creationId xmlns:p14="http://schemas.microsoft.com/office/powerpoint/2010/main" val="2442666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752371" y="4364351"/>
            <a:ext cx="3187805" cy="416827"/>
          </a:xfrm>
        </p:spPr>
        <p:txBody>
          <a:bodyPr anchor="ctr">
            <a:normAutofit/>
          </a:bodyPr>
          <a:lstStyle>
            <a:lvl1pPr>
              <a:defRPr sz="2000"/>
            </a:lvl1pPr>
          </a:lstStyle>
          <a:p>
            <a:pPr lvl="0"/>
            <a:r>
              <a:rPr lang="en-US" dirty="0"/>
              <a:t>Add Your Subtitle</a:t>
            </a:r>
          </a:p>
        </p:txBody>
      </p:sp>
      <p:sp>
        <p:nvSpPr>
          <p:cNvPr id="6" name="Title 1"/>
          <p:cNvSpPr>
            <a:spLocks noGrp="1"/>
          </p:cNvSpPr>
          <p:nvPr>
            <p:ph type="title" hasCustomPrompt="1"/>
          </p:nvPr>
        </p:nvSpPr>
        <p:spPr>
          <a:xfrm>
            <a:off x="3752371" y="2876944"/>
            <a:ext cx="5047981" cy="1406194"/>
          </a:xfrm>
        </p:spPr>
        <p:txBody>
          <a:bodyPr>
            <a:normAutofit/>
          </a:bodyPr>
          <a:lstStyle>
            <a:lvl1pPr>
              <a:defRPr sz="4800"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stStyle>
          <a:p>
            <a:r>
              <a:rPr lang="en-US" dirty="0"/>
              <a:t>Add Your Title</a:t>
            </a:r>
          </a:p>
        </p:txBody>
      </p:sp>
    </p:spTree>
    <p:extLst>
      <p:ext uri="{BB962C8B-B14F-4D97-AF65-F5344CB8AC3E}">
        <p14:creationId xmlns:p14="http://schemas.microsoft.com/office/powerpoint/2010/main" val="195162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98825" y="223407"/>
            <a:ext cx="8523941" cy="5015965"/>
          </a:xfrm>
        </p:spPr>
        <p:txBody>
          <a:bodyPr anchor="ctr">
            <a:normAutofit/>
          </a:bodyPr>
          <a:lstStyle>
            <a:lvl1pPr algn="ctr">
              <a:defRPr sz="3600"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7418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223407"/>
            <a:ext cx="8523941" cy="5015965"/>
          </a:xfrm>
        </p:spPr>
        <p:txBody>
          <a:bodyPr anchor="t" anchorCtr="0">
            <a:normAutofit/>
          </a:bodyPr>
          <a:lstStyle>
            <a:lvl1pPr algn="ctr">
              <a:defRPr sz="3600"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584840" y="5368033"/>
            <a:ext cx="3601761" cy="1066516"/>
          </a:xfrm>
        </p:spPr>
        <p:txBody>
          <a:bodyPr>
            <a:normAutofit/>
          </a:bodyPr>
          <a:lstStyle>
            <a:lvl1pPr>
              <a:defRPr sz="2400"/>
            </a:lvl1pPr>
          </a:lstStyle>
          <a:p>
            <a:r>
              <a:rPr lang="en-US" dirty="0"/>
              <a:t>Add Your Title</a:t>
            </a:r>
          </a:p>
        </p:txBody>
      </p:sp>
    </p:spTree>
    <p:extLst>
      <p:ext uri="{BB962C8B-B14F-4D97-AF65-F5344CB8AC3E}">
        <p14:creationId xmlns:p14="http://schemas.microsoft.com/office/powerpoint/2010/main" val="33207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223407"/>
            <a:ext cx="8523941" cy="501596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584840" y="5368033"/>
            <a:ext cx="3601761" cy="106651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100776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31"/>
            <a:ext cx="8160063" cy="4486813"/>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9"/>
            <a:ext cx="8159750" cy="990253"/>
          </a:xfrm>
        </p:spPr>
        <p:txBody>
          <a:bodyPr>
            <a:normAutofit/>
          </a:bodyPr>
          <a:lstStyle>
            <a:lvl1pPr>
              <a:defRPr sz="1800" baseline="0"/>
            </a:lvl1pPr>
          </a:lstStyle>
          <a:p>
            <a:pPr lvl="0"/>
            <a:r>
              <a:rPr lang="en-US" dirty="0"/>
              <a:t>Add Verse Here</a:t>
            </a:r>
          </a:p>
        </p:txBody>
      </p:sp>
    </p:spTree>
    <p:extLst>
      <p:ext uri="{BB962C8B-B14F-4D97-AF65-F5344CB8AC3E}">
        <p14:creationId xmlns:p14="http://schemas.microsoft.com/office/powerpoint/2010/main" val="137895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29"/>
            <a:ext cx="8160063" cy="5805547"/>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18881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9/9/2016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7053536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95000"/>
                <a:lumOff val="5000"/>
              </a:schemeClr>
            </a:gs>
            <a:gs pos="36000">
              <a:schemeClr val="bg1">
                <a:lumMod val="75000"/>
                <a:lumOff val="25000"/>
              </a:schemeClr>
            </a:gs>
            <a:gs pos="62000">
              <a:srgbClr val="540000"/>
            </a:gs>
            <a:gs pos="86000">
              <a:srgbClr val="663300"/>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0564462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sz="quarter" idx="10"/>
          </p:nvPr>
        </p:nvSpPr>
        <p:spPr>
          <a:xfrm>
            <a:off x="298825" y="223407"/>
            <a:ext cx="8523941" cy="5045280"/>
          </a:xfrm>
        </p:spPr>
        <p:txBody>
          <a:bodyPr>
            <a:normAutofit fontScale="92500"/>
          </a:bodyPr>
          <a:lstStyle/>
          <a:p>
            <a:r>
              <a:rPr lang="en-US" sz="4300" dirty="0">
                <a:latin typeface="Arial Black" panose="020B0A04020102020204" pitchFamily="34" charset="0"/>
              </a:rPr>
              <a:t>NEVER MINIMIZE SIN</a:t>
            </a:r>
          </a:p>
          <a:p>
            <a:endParaRPr lang="en-US" dirty="0"/>
          </a:p>
          <a:p>
            <a:r>
              <a:rPr lang="en-US" dirty="0"/>
              <a:t>5  But He was wounded for </a:t>
            </a:r>
            <a:r>
              <a:rPr lang="en-US" u="sng" dirty="0"/>
              <a:t>our transgressions</a:t>
            </a:r>
            <a:r>
              <a:rPr lang="en-US" dirty="0"/>
              <a:t>, He was bruised for </a:t>
            </a:r>
            <a:r>
              <a:rPr lang="en-US" u="sng" dirty="0"/>
              <a:t>our iniquities</a:t>
            </a:r>
            <a:r>
              <a:rPr lang="en-US" dirty="0"/>
              <a:t>; The chastisement for our peace was upon Him, And by His stripes we are healed.</a:t>
            </a:r>
          </a:p>
          <a:p>
            <a:r>
              <a:rPr lang="en-US" dirty="0"/>
              <a:t>6  All we like sheep have gone astray; We have turned, every one, to his own way; And the LORD has laid on Him the iniquity of us all.</a:t>
            </a:r>
          </a:p>
          <a:p>
            <a:endParaRPr lang="en-US" dirty="0"/>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t="16253" b="26872"/>
          <a:stretch/>
        </p:blipFill>
        <p:spPr>
          <a:xfrm>
            <a:off x="2572338" y="5367158"/>
            <a:ext cx="3999323" cy="669220"/>
          </a:xfrm>
          <a:prstGeom prst="rect">
            <a:avLst/>
          </a:prstGeom>
        </p:spPr>
      </p:pic>
      <p:sp>
        <p:nvSpPr>
          <p:cNvPr id="10" name="TextBox 9"/>
          <p:cNvSpPr txBox="1"/>
          <p:nvPr/>
        </p:nvSpPr>
        <p:spPr>
          <a:xfrm>
            <a:off x="1893566" y="1001486"/>
            <a:ext cx="5334474" cy="400110"/>
          </a:xfrm>
          <a:prstGeom prst="rect">
            <a:avLst/>
          </a:prstGeom>
          <a:noFill/>
        </p:spPr>
        <p:txBody>
          <a:bodyPr wrap="none" rtlCol="0">
            <a:spAutoFit/>
          </a:bodyPr>
          <a:lstStyle/>
          <a:p>
            <a:pPr algn="ctr"/>
            <a:r>
              <a:rPr lang="en-US" sz="2000" spc="300" dirty="0">
                <a:effectLst>
                  <a:outerShdw blurRad="38100" dist="38100" dir="2700000" algn="tl">
                    <a:srgbClr val="000000">
                      <a:alpha val="43137"/>
                    </a:srgbClr>
                  </a:outerShdw>
                </a:effectLst>
                <a:latin typeface="Impact" panose="020B0806030902050204" pitchFamily="34" charset="0"/>
              </a:rPr>
              <a:t>IT TORTURED AND KILLED THE HOLY ONE</a:t>
            </a:r>
          </a:p>
        </p:txBody>
      </p:sp>
    </p:spTree>
    <p:extLst>
      <p:ext uri="{BB962C8B-B14F-4D97-AF65-F5344CB8AC3E}">
        <p14:creationId xmlns:p14="http://schemas.microsoft.com/office/powerpoint/2010/main" val="187625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682458" y="4263867"/>
            <a:ext cx="3187805" cy="416827"/>
          </a:xfrm>
        </p:spPr>
        <p:txBody>
          <a:bodyPr>
            <a:noAutofit/>
          </a:bodyPr>
          <a:lstStyle/>
          <a:p>
            <a:r>
              <a:rPr lang="en-US" sz="2400" dirty="0"/>
              <a:t>Psalm 119:9-11</a:t>
            </a:r>
          </a:p>
        </p:txBody>
      </p:sp>
      <p:sp>
        <p:nvSpPr>
          <p:cNvPr id="6" name="Title 5"/>
          <p:cNvSpPr>
            <a:spLocks noGrp="1"/>
          </p:cNvSpPr>
          <p:nvPr>
            <p:ph type="title"/>
          </p:nvPr>
        </p:nvSpPr>
        <p:spPr>
          <a:xfrm>
            <a:off x="3752369" y="775504"/>
            <a:ext cx="5047981" cy="3174927"/>
          </a:xfrm>
        </p:spPr>
        <p:txBody>
          <a:bodyPr>
            <a:prstTxWarp prst="textPlain">
              <a:avLst/>
            </a:prstTxWarp>
            <a:noAutofit/>
          </a:bodyPr>
          <a:lstStyle/>
          <a:p>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Can A Young Man Cleanse His </a:t>
            </a: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rPr>
              <a:t>WAY?</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endParaRPr>
          </a:p>
        </p:txBody>
      </p:sp>
    </p:spTree>
    <p:extLst>
      <p:ext uri="{BB962C8B-B14F-4D97-AF65-F5344CB8AC3E}">
        <p14:creationId xmlns:p14="http://schemas.microsoft.com/office/powerpoint/2010/main" val="3254164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457" y="2702773"/>
            <a:ext cx="5047981" cy="1406194"/>
          </a:xfrm>
        </p:spPr>
        <p:txBody>
          <a:bodyPr>
            <a:noAutofit/>
          </a:bodyPr>
          <a:lstStyle/>
          <a:p>
            <a:r>
              <a:rPr lang="en-US" sz="5400" dirty="0"/>
              <a:t>What Do </a:t>
            </a:r>
            <a:r>
              <a:rPr lang="en-US" sz="6600" dirty="0"/>
              <a:t>YOUNG PEOPLE</a:t>
            </a:r>
            <a:br>
              <a:rPr lang="en-US" sz="5400" dirty="0"/>
            </a:br>
            <a:r>
              <a:rPr lang="en-US" sz="6600" spc="600" dirty="0">
                <a:latin typeface="Broadway" panose="04040905080B02020502" pitchFamily="82" charset="0"/>
              </a:rPr>
              <a:t>NEED</a:t>
            </a:r>
            <a:br>
              <a:rPr lang="en-US" sz="7200" dirty="0"/>
            </a:br>
            <a:r>
              <a:rPr lang="en-US" sz="5400" dirty="0"/>
              <a:t>on the</a:t>
            </a:r>
            <a:br>
              <a:rPr lang="en-US" sz="5400" dirty="0"/>
            </a:br>
            <a:r>
              <a:rPr lang="en-US" sz="7200" spc="600" dirty="0">
                <a:latin typeface="Broadway" panose="04040905080B02020502" pitchFamily="82" charset="0"/>
              </a:rPr>
              <a:t>WAY?</a:t>
            </a:r>
            <a:endParaRPr lang="en-US" sz="5400" spc="600" dirty="0">
              <a:latin typeface="Broadway" panose="04040905080B02020502" pitchFamily="82" charset="0"/>
            </a:endParaRPr>
          </a:p>
        </p:txBody>
      </p:sp>
      <p:sp>
        <p:nvSpPr>
          <p:cNvPr id="4" name="TextBox 3"/>
          <p:cNvSpPr txBox="1"/>
          <p:nvPr/>
        </p:nvSpPr>
        <p:spPr>
          <a:xfrm>
            <a:off x="5988985" y="6488668"/>
            <a:ext cx="724878"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Part 1</a:t>
            </a:r>
          </a:p>
        </p:txBody>
      </p:sp>
    </p:spTree>
    <p:extLst>
      <p:ext uri="{BB962C8B-B14F-4D97-AF65-F5344CB8AC3E}">
        <p14:creationId xmlns:p14="http://schemas.microsoft.com/office/powerpoint/2010/main" val="2339015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742950" indent="-742950">
              <a:buAutoNum type="arabicPeriod"/>
            </a:pPr>
            <a:r>
              <a:rPr lang="en-US" dirty="0">
                <a:latin typeface="Arial Black" panose="020B0A04020102020204" pitchFamily="34" charset="0"/>
              </a:rPr>
              <a:t>A CLEAR VIEW OF SIN</a:t>
            </a:r>
          </a:p>
          <a:p>
            <a:r>
              <a:rPr lang="en-US" dirty="0"/>
              <a:t>“Fools mock at sin, But among the upright there is favor” (Prov. 14:9)</a:t>
            </a:r>
          </a:p>
          <a:p>
            <a:pPr marL="571500" indent="-571500" algn="l">
              <a:buFont typeface="Wingdings" panose="05000000000000000000" pitchFamily="2" charset="2"/>
              <a:buChar char="§"/>
            </a:pPr>
            <a:r>
              <a:rPr lang="en-US" dirty="0"/>
              <a:t>Fools mock at sin and “Sin deludes fools” (JFB)</a:t>
            </a:r>
          </a:p>
          <a:p>
            <a:pPr marL="571500" indent="-571500" algn="l">
              <a:buFont typeface="Wingdings" panose="05000000000000000000" pitchFamily="2" charset="2"/>
              <a:buChar char="§"/>
            </a:pPr>
            <a:r>
              <a:rPr lang="en-US" dirty="0"/>
              <a:t>“…trouble will come to him who seeks evil.” (Prov. 11:27)</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829053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223407"/>
            <a:ext cx="8523941" cy="2149679"/>
          </a:xfrm>
        </p:spPr>
        <p:txBody>
          <a:bodyPr>
            <a:normAutofit/>
          </a:bodyPr>
          <a:lstStyle/>
          <a:p>
            <a:pPr marL="742950" indent="-742950">
              <a:buAutoNum type="arabicPeriod"/>
            </a:pPr>
            <a:r>
              <a:rPr lang="en-US" dirty="0">
                <a:latin typeface="Arial Black" panose="020B0A04020102020204" pitchFamily="34" charset="0"/>
              </a:rPr>
              <a:t>A CLEAR VIEW OF SIN</a:t>
            </a:r>
          </a:p>
          <a:p>
            <a:r>
              <a:rPr lang="en-US" dirty="0"/>
              <a:t>“</a:t>
            </a:r>
            <a:r>
              <a:rPr lang="en-US" b="1" dirty="0">
                <a:latin typeface="Arial Black" panose="020B0A04020102020204" pitchFamily="34" charset="0"/>
              </a:rPr>
              <a:t>Fools mock at sin</a:t>
            </a:r>
            <a:r>
              <a:rPr lang="en-US" dirty="0"/>
              <a:t>, But among the upright there is favor” (Prov. 14:9)</a:t>
            </a:r>
          </a:p>
        </p:txBody>
      </p:sp>
      <p:sp>
        <p:nvSpPr>
          <p:cNvPr id="5" name="TextBox 4"/>
          <p:cNvSpPr txBox="1"/>
          <p:nvPr/>
        </p:nvSpPr>
        <p:spPr>
          <a:xfrm>
            <a:off x="511629" y="3243945"/>
            <a:ext cx="8120742" cy="31085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t>“Cannabis is medicine in my opinion… it changed my thinking. …I am no longer </a:t>
            </a:r>
            <a:r>
              <a:rPr lang="en-US" sz="2800" dirty="0" err="1"/>
              <a:t>judgemental</a:t>
            </a:r>
            <a:r>
              <a:rPr lang="en-US" sz="2800" dirty="0"/>
              <a:t> [sic]…I am HAPPY now!  …Now I see the BEAUTY in life! …Marijuana brings positive thoughts of WISDOM. Only potheads will know what I’m talking about. …It has made me strive for knowledge…I try to be the best person that I can be. …”</a:t>
            </a:r>
          </a:p>
        </p:txBody>
      </p:sp>
      <p:pic>
        <p:nvPicPr>
          <p:cNvPr id="7" name="Picture 6"/>
          <p:cNvPicPr>
            <a:picLocks noChangeAspect="1"/>
          </p:cNvPicPr>
          <p:nvPr/>
        </p:nvPicPr>
        <p:blipFill>
          <a:blip r:embed="rId2"/>
          <a:stretch>
            <a:fillRect/>
          </a:stretch>
        </p:blipFill>
        <p:spPr>
          <a:xfrm>
            <a:off x="0" y="2242430"/>
            <a:ext cx="9169179" cy="609653"/>
          </a:xfrm>
          <a:prstGeom prst="rect">
            <a:avLst/>
          </a:prstGeom>
        </p:spPr>
      </p:pic>
    </p:spTree>
    <p:extLst>
      <p:ext uri="{BB962C8B-B14F-4D97-AF65-F5344CB8AC3E}">
        <p14:creationId xmlns:p14="http://schemas.microsoft.com/office/powerpoint/2010/main" val="1812906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223406"/>
            <a:ext cx="8523941" cy="2323851"/>
          </a:xfrm>
        </p:spPr>
        <p:txBody>
          <a:bodyPr>
            <a:normAutofit/>
          </a:bodyPr>
          <a:lstStyle/>
          <a:p>
            <a:pPr marL="742950" indent="-742950">
              <a:buAutoNum type="arabicPeriod"/>
            </a:pPr>
            <a:r>
              <a:rPr lang="en-US" dirty="0">
                <a:latin typeface="Arial Black" panose="020B0A04020102020204" pitchFamily="34" charset="0"/>
              </a:rPr>
              <a:t>A CLEAR VIEW OF SIN</a:t>
            </a:r>
          </a:p>
          <a:p>
            <a:r>
              <a:rPr lang="en-US" dirty="0"/>
              <a:t>“</a:t>
            </a:r>
            <a:r>
              <a:rPr lang="en-US" b="1" dirty="0">
                <a:latin typeface="Arial Black" panose="020B0A04020102020204" pitchFamily="34" charset="0"/>
              </a:rPr>
              <a:t>Fools mock at sin</a:t>
            </a:r>
            <a:r>
              <a:rPr lang="en-US" dirty="0"/>
              <a:t>, But among the upright there is favor” (Prov. 14:9)</a:t>
            </a:r>
          </a:p>
        </p:txBody>
      </p:sp>
      <p:sp>
        <p:nvSpPr>
          <p:cNvPr id="2" name="TextBox 1"/>
          <p:cNvSpPr txBox="1"/>
          <p:nvPr/>
        </p:nvSpPr>
        <p:spPr>
          <a:xfrm>
            <a:off x="522514" y="3243943"/>
            <a:ext cx="8055429" cy="338554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t>“… I love life and I finally love myself thanks to cannabis. It’s opened so many doors for me. No one can shame me for smoking weed (not even my family, although they try) because I know that I have benefited from it in so many ways and it’s made a lasting impression on my heart and soul. I am a PROUD stoner.” </a:t>
            </a:r>
            <a:br>
              <a:rPr lang="en-US" sz="2800" dirty="0"/>
            </a:br>
            <a:r>
              <a:rPr lang="en-US" sz="2000" dirty="0"/>
              <a:t>(username: Stephanie, drug.addictionblog.org)</a:t>
            </a:r>
            <a:endParaRPr lang="en-US" sz="2800" dirty="0"/>
          </a:p>
        </p:txBody>
      </p:sp>
      <p:pic>
        <p:nvPicPr>
          <p:cNvPr id="5" name="Picture 4"/>
          <p:cNvPicPr>
            <a:picLocks noChangeAspect="1"/>
          </p:cNvPicPr>
          <p:nvPr/>
        </p:nvPicPr>
        <p:blipFill>
          <a:blip r:embed="rId3"/>
          <a:stretch>
            <a:fillRect/>
          </a:stretch>
        </p:blipFill>
        <p:spPr>
          <a:xfrm>
            <a:off x="0" y="2242430"/>
            <a:ext cx="9169179" cy="609653"/>
          </a:xfrm>
          <a:prstGeom prst="rect">
            <a:avLst/>
          </a:prstGeom>
        </p:spPr>
      </p:pic>
    </p:spTree>
    <p:extLst>
      <p:ext uri="{BB962C8B-B14F-4D97-AF65-F5344CB8AC3E}">
        <p14:creationId xmlns:p14="http://schemas.microsoft.com/office/powerpoint/2010/main" val="33688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223406"/>
            <a:ext cx="8523941" cy="5992337"/>
          </a:xfrm>
        </p:spPr>
        <p:style>
          <a:lnRef idx="0">
            <a:schemeClr val="dk1"/>
          </a:lnRef>
          <a:fillRef idx="3">
            <a:schemeClr val="dk1"/>
          </a:fillRef>
          <a:effectRef idx="3">
            <a:schemeClr val="dk1"/>
          </a:effectRef>
          <a:fontRef idx="minor">
            <a:schemeClr val="lt1"/>
          </a:fontRef>
        </p:style>
        <p:txBody>
          <a:bodyPr>
            <a:normAutofit/>
          </a:bodyPr>
          <a:lstStyle/>
          <a:p>
            <a:pPr algn="l"/>
            <a:r>
              <a:rPr lang="en-US" dirty="0"/>
              <a:t>“I am living with my spouse who is a pot head. Every single minute of the day he smokes pot. My spouse spends most of his time smoking pot with his pot buddy adult son. I hate it! We can’t even talk to each other about anything that concerns me he gets mad and slams the doors. My spouse chooses to put pot first before his family. …”</a:t>
            </a:r>
            <a:br>
              <a:rPr lang="en-US" dirty="0"/>
            </a:br>
            <a:r>
              <a:rPr lang="en-US" sz="2800" dirty="0"/>
              <a:t>(username: m </a:t>
            </a:r>
            <a:r>
              <a:rPr lang="en-US" sz="2800" dirty="0" err="1"/>
              <a:t>colom</a:t>
            </a:r>
            <a:r>
              <a:rPr lang="en-US" sz="2800" dirty="0"/>
              <a:t>, drug.addictionblog.org)</a:t>
            </a:r>
            <a:endParaRPr lang="en-US" dirty="0"/>
          </a:p>
        </p:txBody>
      </p:sp>
    </p:spTree>
    <p:extLst>
      <p:ext uri="{BB962C8B-B14F-4D97-AF65-F5344CB8AC3E}">
        <p14:creationId xmlns:p14="http://schemas.microsoft.com/office/powerpoint/2010/main" val="3867301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742950" indent="-742950">
              <a:buAutoNum type="arabicPeriod"/>
            </a:pPr>
            <a:r>
              <a:rPr lang="en-US" dirty="0">
                <a:latin typeface="Arial Black" panose="020B0A04020102020204" pitchFamily="34" charset="0"/>
              </a:rPr>
              <a:t>A CLEAR VIEW OF SIN</a:t>
            </a:r>
          </a:p>
          <a:p>
            <a:r>
              <a:rPr lang="en-US" dirty="0"/>
              <a:t>“Fools mock at sin, But among the upright there is favor” (Prov. 14:9)</a:t>
            </a:r>
          </a:p>
          <a:p>
            <a:pPr marL="571500" indent="-571500" algn="l">
              <a:buFont typeface="Wingdings" panose="05000000000000000000" pitchFamily="2" charset="2"/>
              <a:buChar char="§"/>
            </a:pPr>
            <a:r>
              <a:rPr lang="en-US" dirty="0"/>
              <a:t>Some sport around with it (Prov. 10:23)</a:t>
            </a:r>
          </a:p>
          <a:p>
            <a:pPr marL="571500" indent="-571500" algn="l">
              <a:buFont typeface="Wingdings" panose="05000000000000000000" pitchFamily="2" charset="2"/>
              <a:buChar char="§"/>
            </a:pPr>
            <a:r>
              <a:rPr lang="en-US" dirty="0"/>
              <a:t>Some feel no guilt (Prov. 30:20)</a:t>
            </a:r>
          </a:p>
          <a:p>
            <a:pPr marL="571500" indent="-571500" algn="l">
              <a:buFont typeface="Wingdings" panose="05000000000000000000" pitchFamily="2" charset="2"/>
              <a:buChar char="§"/>
            </a:pPr>
            <a:r>
              <a:rPr lang="en-US" dirty="0"/>
              <a:t>Some make light of it when they are found out (Prov. 26:18, 19)</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813017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223407"/>
            <a:ext cx="8523941" cy="6211142"/>
          </a:xfrm>
        </p:spPr>
        <p:txBody>
          <a:bodyPr>
            <a:normAutofit/>
          </a:bodyPr>
          <a:lstStyle/>
          <a:p>
            <a:pPr marL="742950" indent="-742950">
              <a:buAutoNum type="arabicPeriod"/>
            </a:pPr>
            <a:r>
              <a:rPr lang="en-US" dirty="0">
                <a:latin typeface="Arial Black" panose="020B0A04020102020204" pitchFamily="34" charset="0"/>
              </a:rPr>
              <a:t>A CLEAR VIEW OF SIN</a:t>
            </a:r>
          </a:p>
          <a:p>
            <a:r>
              <a:rPr lang="en-US" dirty="0"/>
              <a:t>“Fools mock at sin, But among the upright there is favor” (Prov. 14:9)</a:t>
            </a:r>
          </a:p>
          <a:p>
            <a:pPr marL="571500" indent="-571500" algn="l">
              <a:buFont typeface="Wingdings" panose="05000000000000000000" pitchFamily="2" charset="2"/>
              <a:buChar char="§"/>
            </a:pPr>
            <a:r>
              <a:rPr lang="en-US" dirty="0"/>
              <a:t>Some call it other names (Isa. 5:20)</a:t>
            </a:r>
          </a:p>
          <a:p>
            <a:pPr lvl="1" indent="0">
              <a:buNone/>
            </a:pPr>
            <a:r>
              <a:rPr lang="en-US" dirty="0"/>
              <a:t>“ALTERNATIVE,” “LIVING TOGETHER,” “AFFAIR,” “A FIX”</a:t>
            </a:r>
          </a:p>
          <a:p>
            <a:pPr marL="571500" indent="-571500" algn="l">
              <a:buFont typeface="Wingdings" panose="05000000000000000000" pitchFamily="2" charset="2"/>
              <a:buChar char="§"/>
            </a:pPr>
            <a:r>
              <a:rPr lang="en-US" dirty="0"/>
              <a:t>What God names it: </a:t>
            </a:r>
          </a:p>
          <a:p>
            <a:pPr lvl="1" indent="0">
              <a:buNone/>
            </a:pPr>
            <a:r>
              <a:rPr lang="en-US" dirty="0"/>
              <a:t>“ABOMINATION,” “FORNICATION,” “ADULTERY,” “SORCERY”</a:t>
            </a:r>
          </a:p>
          <a:p>
            <a:pPr lvl="1" indent="0">
              <a:buNone/>
            </a:pPr>
            <a:r>
              <a:rPr lang="en-US" dirty="0"/>
              <a:t>Leviticus 18:22; Galatians 5:16-21; 6:7, 8; etc.</a:t>
            </a:r>
          </a:p>
        </p:txBody>
      </p:sp>
    </p:spTree>
    <p:extLst>
      <p:ext uri="{BB962C8B-B14F-4D97-AF65-F5344CB8AC3E}">
        <p14:creationId xmlns:p14="http://schemas.microsoft.com/office/powerpoint/2010/main" val="2079343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1719</TotalTime>
  <Words>555</Words>
  <Application>Microsoft Office PowerPoint</Application>
  <PresentationFormat>On-screen Show (4:3)</PresentationFormat>
  <Paragraphs>38</Paragraphs>
  <Slides>10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Apple Chancery</vt:lpstr>
      <vt:lpstr>Wingdings</vt:lpstr>
      <vt:lpstr>Broadway</vt:lpstr>
      <vt:lpstr>Arial Black</vt:lpstr>
      <vt:lpstr>Calibri</vt:lpstr>
      <vt:lpstr>Candara</vt:lpstr>
      <vt:lpstr>Arial</vt:lpstr>
      <vt:lpstr>Adelle-Regular</vt:lpstr>
      <vt:lpstr>Impact</vt:lpstr>
      <vt:lpstr>Default</vt:lpstr>
      <vt:lpstr>PowerPoint Presentation</vt:lpstr>
      <vt:lpstr>How Can A Young Man Cleanse His WAY?</vt:lpstr>
      <vt:lpstr>What Do YOUNG PEOPLE NEED on the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 Young Man Cleanse His WAY?</dc:title>
  <dc:creator>Steven Wallace</dc:creator>
  <cp:lastModifiedBy>Steven Wallace</cp:lastModifiedBy>
  <cp:revision>51</cp:revision>
  <dcterms:created xsi:type="dcterms:W3CDTF">2016-07-27T18:40:30Z</dcterms:created>
  <dcterms:modified xsi:type="dcterms:W3CDTF">2016-09-09T22:41:18Z</dcterms:modified>
</cp:coreProperties>
</file>