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 id="2147483708" r:id="rId2"/>
  </p:sldMasterIdLst>
  <p:notesMasterIdLst>
    <p:notesMasterId r:id="rId19"/>
  </p:notesMasterIdLst>
  <p:sldIdLst>
    <p:sldId id="280" r:id="rId3"/>
    <p:sldId id="262" r:id="rId4"/>
    <p:sldId id="263" r:id="rId5"/>
    <p:sldId id="264" r:id="rId6"/>
    <p:sldId id="265" r:id="rId7"/>
    <p:sldId id="266" r:id="rId8"/>
    <p:sldId id="267" r:id="rId9"/>
    <p:sldId id="268" r:id="rId10"/>
    <p:sldId id="269" r:id="rId11"/>
    <p:sldId id="281" r:id="rId12"/>
    <p:sldId id="270" r:id="rId13"/>
    <p:sldId id="271" r:id="rId14"/>
    <p:sldId id="283" r:id="rId15"/>
    <p:sldId id="272" r:id="rId16"/>
    <p:sldId id="273" r:id="rId17"/>
    <p:sldId id="282" r:id="rId18"/>
  </p:sldIdLst>
  <p:sldSz cx="9144000" cy="6858000" type="screen4x3"/>
  <p:notesSz cx="6858000" cy="9144000"/>
  <p:embeddedFontLst>
    <p:embeddedFont>
      <p:font typeface="Cambria" pitchFamily="18" charset="0"/>
      <p:regular r:id="rId20"/>
      <p:bold r:id="rId21"/>
      <p:italic r:id="rId22"/>
      <p:boldItalic r:id="rId23"/>
    </p:embeddedFont>
    <p:embeddedFont>
      <p:font typeface="Berlin Sans FB Demi" pitchFamily="34" charset="0"/>
      <p:bold r:id="rId24"/>
    </p:embeddedFont>
    <p:embeddedFont>
      <p:font typeface="Calibri" pitchFamily="34" charset="0"/>
      <p:regular r:id="rId25"/>
      <p:bold r:id="rId26"/>
      <p:italic r:id="rId27"/>
      <p:boldItalic r:id="rId28"/>
    </p:embeddedFont>
    <p:embeddedFont>
      <p:font typeface="Berlin Sans FB" pitchFamily="34" charset="0"/>
      <p:regular r:id="rId29"/>
      <p:bold r:id="rId30"/>
    </p:embeddedFont>
    <p:embeddedFont>
      <p:font typeface="Arial Black" pitchFamily="34" charset="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49" autoAdjust="0"/>
  </p:normalViewPr>
  <p:slideViewPr>
    <p:cSldViewPr>
      <p:cViewPr varScale="1">
        <p:scale>
          <a:sx n="49" d="100"/>
          <a:sy n="49" d="100"/>
        </p:scale>
        <p:origin x="-14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0E129-1FE3-4069-9603-295568C9FB42}" type="datetimeFigureOut">
              <a:rPr lang="en-US" smtClean="0"/>
              <a:t>9/6/2013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19F99-247C-4E0F-8695-5680BE43E218}" type="slidenum">
              <a:rPr lang="en-US" smtClean="0"/>
              <a:t>‹#›</a:t>
            </a:fld>
            <a:endParaRPr lang="en-US"/>
          </a:p>
        </p:txBody>
      </p:sp>
    </p:spTree>
    <p:extLst>
      <p:ext uri="{BB962C8B-B14F-4D97-AF65-F5344CB8AC3E}">
        <p14:creationId xmlns:p14="http://schemas.microsoft.com/office/powerpoint/2010/main" val="282552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be merciful to us and bless us, And cause His face to shine upon us. Selah” (Ps. 67:1)	</a:t>
            </a:r>
          </a:p>
          <a:p>
            <a:r>
              <a:rPr lang="en-US" dirty="0" smtClean="0"/>
              <a:t>“And He said, ‘Let Me go, for the day breaks.’ But he said, ‘I will not let You go unless You bless me!’” (Gen. 32:26).	</a:t>
            </a:r>
          </a:p>
        </p:txBody>
      </p:sp>
      <p:sp>
        <p:nvSpPr>
          <p:cNvPr id="4" name="Slide Number Placeholder 3"/>
          <p:cNvSpPr>
            <a:spLocks noGrp="1"/>
          </p:cNvSpPr>
          <p:nvPr>
            <p:ph type="sldNum" sz="quarter" idx="10"/>
          </p:nvPr>
        </p:nvSpPr>
        <p:spPr/>
        <p:txBody>
          <a:bodyPr/>
          <a:lstStyle/>
          <a:p>
            <a:fld id="{56C19F99-247C-4E0F-8695-5680BE43E218}" type="slidenum">
              <a:rPr lang="en-US" smtClean="0"/>
              <a:t>4</a:t>
            </a:fld>
            <a:endParaRPr lang="en-US"/>
          </a:p>
        </p:txBody>
      </p:sp>
    </p:spTree>
    <p:extLst>
      <p:ext uri="{BB962C8B-B14F-4D97-AF65-F5344CB8AC3E}">
        <p14:creationId xmlns:p14="http://schemas.microsoft.com/office/powerpoint/2010/main" val="2824307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want to know the name of Christ, so</a:t>
            </a:r>
            <a:r>
              <a:rPr lang="en-US" baseline="0" dirty="0" smtClean="0"/>
              <a:t> that we know how and what to pray for. </a:t>
            </a:r>
            <a:endParaRPr lang="en-US" dirty="0"/>
          </a:p>
        </p:txBody>
      </p:sp>
      <p:sp>
        <p:nvSpPr>
          <p:cNvPr id="4" name="Slide Number Placeholder 3"/>
          <p:cNvSpPr>
            <a:spLocks noGrp="1"/>
          </p:cNvSpPr>
          <p:nvPr>
            <p:ph type="sldNum" sz="quarter" idx="10"/>
          </p:nvPr>
        </p:nvSpPr>
        <p:spPr/>
        <p:txBody>
          <a:bodyPr/>
          <a:lstStyle/>
          <a:p>
            <a:fld id="{56C19F99-247C-4E0F-8695-5680BE43E218}" type="slidenum">
              <a:rPr lang="en-US" smtClean="0"/>
              <a:t>14</a:t>
            </a:fld>
            <a:endParaRPr lang="en-US"/>
          </a:p>
        </p:txBody>
      </p:sp>
    </p:spTree>
    <p:extLst>
      <p:ext uri="{BB962C8B-B14F-4D97-AF65-F5344CB8AC3E}">
        <p14:creationId xmlns:p14="http://schemas.microsoft.com/office/powerpoint/2010/main" val="709722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“Brethren, I do not count myself to have apprehended; but one thing I do, forgetting those things which are behind and reaching forward to those things which are ahead” (Phil.</a:t>
            </a:r>
            <a:r>
              <a:rPr lang="en-US" baseline="0" dirty="0" smtClean="0"/>
              <a:t> 3:13).</a:t>
            </a:r>
            <a:endParaRPr lang="en-US" dirty="0" smtClean="0"/>
          </a:p>
        </p:txBody>
      </p:sp>
      <p:sp>
        <p:nvSpPr>
          <p:cNvPr id="4" name="Slide Number Placeholder 3"/>
          <p:cNvSpPr>
            <a:spLocks noGrp="1"/>
          </p:cNvSpPr>
          <p:nvPr>
            <p:ph type="sldNum" sz="quarter" idx="10"/>
          </p:nvPr>
        </p:nvSpPr>
        <p:spPr/>
        <p:txBody>
          <a:bodyPr/>
          <a:lstStyle/>
          <a:p>
            <a:fld id="{56C19F99-247C-4E0F-8695-5680BE43E218}" type="slidenum">
              <a:rPr lang="en-US" smtClean="0"/>
              <a:t>15</a:t>
            </a:fld>
            <a:endParaRPr lang="en-US"/>
          </a:p>
        </p:txBody>
      </p:sp>
    </p:spTree>
    <p:extLst>
      <p:ext uri="{BB962C8B-B14F-4D97-AF65-F5344CB8AC3E}">
        <p14:creationId xmlns:p14="http://schemas.microsoft.com/office/powerpoint/2010/main" val="294346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Spiritually we should pray for wide places rather than walking through narrow and dangerous canyons.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dirty="0" smtClean="0"/>
              <a:t>Consider Psalm 23 on last point</a:t>
            </a:r>
            <a:r>
              <a:rPr lang="en-US" baseline="0" dirty="0" smtClean="0"/>
              <a:t> and contrast the green pastures in which to lie down versus the valley of the shadow of death. Death casts a dark gloom over the valley! Likewise, we may often have to walk through the dark valley to arrive at the broad tableland of safety and comfort. </a:t>
            </a:r>
            <a:r>
              <a:rPr lang="en-US" baseline="0" dirty="0" err="1" smtClean="0"/>
              <a:t>Jabez</a:t>
            </a:r>
            <a:r>
              <a:rPr lang="en-US" baseline="0" dirty="0" smtClean="0"/>
              <a:t> prays to be led by the great Comforter to that tableland and so should we!</a:t>
            </a:r>
            <a:endParaRPr lang="en-US" dirty="0"/>
          </a:p>
        </p:txBody>
      </p:sp>
      <p:sp>
        <p:nvSpPr>
          <p:cNvPr id="4" name="Slide Number Placeholder 3"/>
          <p:cNvSpPr>
            <a:spLocks noGrp="1"/>
          </p:cNvSpPr>
          <p:nvPr>
            <p:ph type="sldNum" sz="quarter" idx="10"/>
          </p:nvPr>
        </p:nvSpPr>
        <p:spPr/>
        <p:txBody>
          <a:bodyPr/>
          <a:lstStyle/>
          <a:p>
            <a:fld id="{56C19F99-247C-4E0F-8695-5680BE43E218}" type="slidenum">
              <a:rPr lang="en-US" smtClean="0"/>
              <a:t>6</a:t>
            </a:fld>
            <a:endParaRPr lang="en-US"/>
          </a:p>
        </p:txBody>
      </p:sp>
    </p:spTree>
    <p:extLst>
      <p:ext uri="{BB962C8B-B14F-4D97-AF65-F5344CB8AC3E}">
        <p14:creationId xmlns:p14="http://schemas.microsoft.com/office/powerpoint/2010/main" val="280076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Corinthians 12:9, “And He said to me, "My grace is sufficient for you, for My strength is made perfect in weakness." Therefore most gladly I will rather boast in my infirmities, that the power of Christ may rest upon me.”</a:t>
            </a:r>
          </a:p>
        </p:txBody>
      </p:sp>
      <p:sp>
        <p:nvSpPr>
          <p:cNvPr id="4" name="Slide Number Placeholder 3"/>
          <p:cNvSpPr>
            <a:spLocks noGrp="1"/>
          </p:cNvSpPr>
          <p:nvPr>
            <p:ph type="sldNum" sz="quarter" idx="10"/>
          </p:nvPr>
        </p:nvSpPr>
        <p:spPr/>
        <p:txBody>
          <a:bodyPr/>
          <a:lstStyle/>
          <a:p>
            <a:fld id="{56C19F99-247C-4E0F-8695-5680BE43E218}" type="slidenum">
              <a:rPr lang="en-US" smtClean="0"/>
              <a:t>7</a:t>
            </a:fld>
            <a:endParaRPr lang="en-US"/>
          </a:p>
        </p:txBody>
      </p:sp>
    </p:spTree>
    <p:extLst>
      <p:ext uri="{BB962C8B-B14F-4D97-AF65-F5344CB8AC3E}">
        <p14:creationId xmlns:p14="http://schemas.microsoft.com/office/powerpoint/2010/main" val="34420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 22:40, “When He came to the place, He said to them, ‘Pray that you may not enter into temptation.’”</a:t>
            </a:r>
          </a:p>
          <a:p>
            <a:r>
              <a:rPr lang="en-US" dirty="0" smtClean="0"/>
              <a:t>Lu 22:46  “Then He said to them, ‘Why do you sleep? Rise and pray, lest you enter into temptation.’”</a:t>
            </a:r>
          </a:p>
          <a:p>
            <a:endParaRPr lang="en-US" dirty="0"/>
          </a:p>
        </p:txBody>
      </p:sp>
      <p:sp>
        <p:nvSpPr>
          <p:cNvPr id="4" name="Slide Number Placeholder 3"/>
          <p:cNvSpPr>
            <a:spLocks noGrp="1"/>
          </p:cNvSpPr>
          <p:nvPr>
            <p:ph type="sldNum" sz="quarter" idx="10"/>
          </p:nvPr>
        </p:nvSpPr>
        <p:spPr/>
        <p:txBody>
          <a:bodyPr/>
          <a:lstStyle/>
          <a:p>
            <a:fld id="{56C19F99-247C-4E0F-8695-5680BE43E218}" type="slidenum">
              <a:rPr lang="en-US" smtClean="0"/>
              <a:t>8</a:t>
            </a:fld>
            <a:endParaRPr lang="en-US"/>
          </a:p>
        </p:txBody>
      </p:sp>
    </p:spTree>
    <p:extLst>
      <p:ext uri="{BB962C8B-B14F-4D97-AF65-F5344CB8AC3E}">
        <p14:creationId xmlns:p14="http://schemas.microsoft.com/office/powerpoint/2010/main" val="57135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gruesome,</a:t>
            </a:r>
            <a:r>
              <a:rPr lang="en-US" baseline="0" dirty="0" smtClean="0"/>
              <a:t> the fact that evil can be lusted after, shows that evil can be attractive! There can be pleasure in what is wicked, “that they all may be condemned who did not believe the truth but had pleasure in unrighteousness” (2 Thess. 2:12).</a:t>
            </a:r>
          </a:p>
          <a:p>
            <a:endParaRPr lang="en-US" baseline="0" dirty="0" smtClean="0"/>
          </a:p>
          <a:p>
            <a:r>
              <a:rPr lang="en-US" baseline="0" dirty="0" smtClean="0"/>
              <a:t>RE: abhor…The fact that we have to be commanded to abhor evil shows that it may not be natural to hate it. That it can look lovely.</a:t>
            </a:r>
          </a:p>
        </p:txBody>
      </p:sp>
      <p:sp>
        <p:nvSpPr>
          <p:cNvPr id="4" name="Slide Number Placeholder 3"/>
          <p:cNvSpPr>
            <a:spLocks noGrp="1"/>
          </p:cNvSpPr>
          <p:nvPr>
            <p:ph type="sldNum" sz="quarter" idx="10"/>
          </p:nvPr>
        </p:nvSpPr>
        <p:spPr/>
        <p:txBody>
          <a:bodyPr/>
          <a:lstStyle/>
          <a:p>
            <a:fld id="{56C19F99-247C-4E0F-8695-5680BE43E218}" type="slidenum">
              <a:rPr lang="en-US" smtClean="0"/>
              <a:t>9</a:t>
            </a:fld>
            <a:endParaRPr lang="en-US"/>
          </a:p>
        </p:txBody>
      </p:sp>
    </p:spTree>
    <p:extLst>
      <p:ext uri="{BB962C8B-B14F-4D97-AF65-F5344CB8AC3E}">
        <p14:creationId xmlns:p14="http://schemas.microsoft.com/office/powerpoint/2010/main" val="107401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gruesome,</a:t>
            </a:r>
            <a:r>
              <a:rPr lang="en-US" baseline="0" dirty="0" smtClean="0"/>
              <a:t> the fact that evil can be lusted after, shows that evil can be attractive! There can be pleasure in what is wicked, “that they all may be condemned who did not believe the truth but had pleasure in unrighteousness” (2 Thess. 2:12).</a:t>
            </a:r>
          </a:p>
          <a:p>
            <a:endParaRPr lang="en-US" baseline="0" dirty="0" smtClean="0"/>
          </a:p>
          <a:p>
            <a:r>
              <a:rPr lang="en-US" baseline="0" dirty="0" smtClean="0"/>
              <a:t>RE: abhor…The fact that we have to be commanded to abhor evil shows that it may not be natural to hate it. That it can look lovely.</a:t>
            </a:r>
          </a:p>
        </p:txBody>
      </p:sp>
      <p:sp>
        <p:nvSpPr>
          <p:cNvPr id="4" name="Slide Number Placeholder 3"/>
          <p:cNvSpPr>
            <a:spLocks noGrp="1"/>
          </p:cNvSpPr>
          <p:nvPr>
            <p:ph type="sldNum" sz="quarter" idx="10"/>
          </p:nvPr>
        </p:nvSpPr>
        <p:spPr/>
        <p:txBody>
          <a:bodyPr/>
          <a:lstStyle/>
          <a:p>
            <a:fld id="{56C19F99-247C-4E0F-8695-5680BE43E21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74013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Evil alliances: “After this Jehoshaphat king of Judah allied himself with </a:t>
            </a:r>
            <a:r>
              <a:rPr lang="en-US" dirty="0" err="1" smtClean="0"/>
              <a:t>Ahaziah</a:t>
            </a:r>
            <a:r>
              <a:rPr lang="en-US" dirty="0" smtClean="0"/>
              <a:t> king of Israel, who acted very wickedly” (2 Chron. 20:35)</a:t>
            </a:r>
          </a:p>
          <a:p>
            <a:r>
              <a:rPr lang="en-US" dirty="0" smtClean="0"/>
              <a:t>Evil association: “He who walks with wise men will be wise, But the companion of fools will be destroyed” (Prov. 13:20)</a:t>
            </a:r>
          </a:p>
          <a:p>
            <a:r>
              <a:rPr lang="en-US" dirty="0" smtClean="0"/>
              <a:t>Evil schemes read Ps. 37:7-9, 12, 13; Prov. 12:2, 3, 5.</a:t>
            </a:r>
          </a:p>
          <a:p>
            <a:endParaRPr lang="en-US" dirty="0" smtClean="0"/>
          </a:p>
          <a:p>
            <a:r>
              <a:rPr lang="en-US" dirty="0" smtClean="0"/>
              <a:t>Evil for Good…</a:t>
            </a:r>
          </a:p>
          <a:p>
            <a:r>
              <a:rPr lang="en-US" dirty="0" smtClean="0"/>
              <a:t>Ps 35:12  They reward me evil for good, To the sorrow of my soul.</a:t>
            </a:r>
          </a:p>
          <a:p>
            <a:r>
              <a:rPr lang="en-US" dirty="0" smtClean="0"/>
              <a:t>Ps 38:20  Those also who render evil for good, They are my adversaries, because I follow what is good.</a:t>
            </a:r>
          </a:p>
          <a:p>
            <a:r>
              <a:rPr lang="en-US" dirty="0" smtClean="0"/>
              <a:t>Ps 109:5  Thus they have rewarded me evil for good, And hatred for my love. 2Co 12:15,</a:t>
            </a:r>
            <a:r>
              <a:rPr lang="en-US" baseline="0" dirty="0" smtClean="0"/>
              <a:t> “</a:t>
            </a:r>
            <a:r>
              <a:rPr lang="en-US" dirty="0" smtClean="0"/>
              <a:t>And I will very gladly spend and be spent for your souls; though the more abundantly I love you, the less I am loved.”</a:t>
            </a:r>
          </a:p>
          <a:p>
            <a:r>
              <a:rPr lang="en-US" dirty="0" err="1" smtClean="0"/>
              <a:t>Pr</a:t>
            </a:r>
            <a:r>
              <a:rPr lang="en-US" dirty="0" smtClean="0"/>
              <a:t> 17:13 </a:t>
            </a:r>
            <a:r>
              <a:rPr lang="en-US" baseline="0" dirty="0" smtClean="0"/>
              <a:t> </a:t>
            </a:r>
            <a:r>
              <a:rPr lang="en-US" dirty="0" smtClean="0"/>
              <a:t> Whoever rewards evil for good, Evil will not depart from his house.</a:t>
            </a:r>
          </a:p>
          <a:p>
            <a:endParaRPr lang="en-US" dirty="0"/>
          </a:p>
        </p:txBody>
      </p:sp>
      <p:sp>
        <p:nvSpPr>
          <p:cNvPr id="4" name="Slide Number Placeholder 3"/>
          <p:cNvSpPr>
            <a:spLocks noGrp="1"/>
          </p:cNvSpPr>
          <p:nvPr>
            <p:ph type="sldNum" sz="quarter" idx="10"/>
          </p:nvPr>
        </p:nvSpPr>
        <p:spPr/>
        <p:txBody>
          <a:bodyPr/>
          <a:lstStyle/>
          <a:p>
            <a:fld id="{56C19F99-247C-4E0F-8695-5680BE43E218}" type="slidenum">
              <a:rPr lang="en-US" smtClean="0"/>
              <a:t>11</a:t>
            </a:fld>
            <a:endParaRPr lang="en-US"/>
          </a:p>
        </p:txBody>
      </p:sp>
    </p:spTree>
    <p:extLst>
      <p:ext uri="{BB962C8B-B14F-4D97-AF65-F5344CB8AC3E}">
        <p14:creationId xmlns:p14="http://schemas.microsoft.com/office/powerpoint/2010/main" val="2348301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PAIN – He did not pray to have all</a:t>
            </a:r>
            <a:r>
              <a:rPr lang="en-US" sz="2800" baseline="0" dirty="0" smtClean="0"/>
              <a:t> pain removed from his life. Many preach a personal prosperity gospel. They fail to understand and subsequently deny the benefit of pain.  They think that the experience of pain is somehow to be disconnected from true Christianity—that Christianity is to remove all unpleasant things from our lives.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I don’t wish pain on anyone. I don’t enjoy pain, yet if God’s chastening be the plow that cuts us deep into the heart, we should give thanks for it. Plaque, “Happy moments praise God; difficult moments seek God; quiet moments worship God, painful moments trust God; every moment thank God.” Affliction can be one of the best books from which to draw from Christ’s library if we can develop character, perseverance, and hope from it (Rom. 5:3, 4)!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Those periods of heartbreak, despair, disappointment, despondency, fear, and confusion can become the seeds for moments of pause and meditation. When we feel feeble and things we strive to do only seem to exacerbate our trial, we may then be better suited to look up and find what really gives us strength.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In those days of darkness, when our spirit seems broken and the windows of our face become busted floodgates that pour forth tears, yes even then, these trials can still yield into moments of praise and thanksgiving.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It may feel difficult. It can at times even become overwhelming and seemingly unbearable. Depression may constantly seek to veil the sunshine. But if we pause and soberly reassess the moment, if we gain perspective from heaven’s viewpoint, though it be dark, though our arms are heavy, and our voices quiver, we can find those songs in the night even as the Psalmist did in Psalm 42.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From fields sown in tears can the joy of harvest come (Ps. 126:5, 6). We must keep sowing. Causing pain is not sowing seeds of righteousness, but seeds of strife.  The Christian who survives is the Christian who does not grow bitter in pain, but pleasantly perseveres, sowing in hope. Pain is not an evil lest we be the cause of it in sin!   </a:t>
            </a:r>
          </a:p>
        </p:txBody>
      </p:sp>
      <p:sp>
        <p:nvSpPr>
          <p:cNvPr id="4" name="Slide Number Placeholder 3"/>
          <p:cNvSpPr>
            <a:spLocks noGrp="1"/>
          </p:cNvSpPr>
          <p:nvPr>
            <p:ph type="sldNum" sz="quarter" idx="10"/>
          </p:nvPr>
        </p:nvSpPr>
        <p:spPr/>
        <p:txBody>
          <a:bodyPr/>
          <a:lstStyle/>
          <a:p>
            <a:fld id="{56C19F99-247C-4E0F-8695-5680BE43E218}" type="slidenum">
              <a:rPr lang="en-US" smtClean="0"/>
              <a:t>12</a:t>
            </a:fld>
            <a:endParaRPr lang="en-US"/>
          </a:p>
        </p:txBody>
      </p:sp>
    </p:spTree>
    <p:extLst>
      <p:ext uri="{BB962C8B-B14F-4D97-AF65-F5344CB8AC3E}">
        <p14:creationId xmlns:p14="http://schemas.microsoft.com/office/powerpoint/2010/main" val="3357484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 </a:t>
            </a:r>
            <a:r>
              <a:rPr lang="en-US" sz="2800" dirty="0" smtClean="0"/>
              <a:t>“And Peter remembered the word of Jesus who had said to him, ‘Before the rooster crows, you will deny Me three times. So he went out and wept bitterly” (Matt. 26:75)</a:t>
            </a:r>
          </a:p>
          <a:p>
            <a:endParaRPr lang="en-US" dirty="0" smtClean="0"/>
          </a:p>
          <a:p>
            <a:r>
              <a:rPr lang="en-US" dirty="0" err="1" smtClean="0"/>
              <a:t>Eph</a:t>
            </a:r>
            <a:r>
              <a:rPr lang="en-US" dirty="0" smtClean="0"/>
              <a:t> 4:30  And do not grieve the Holy Spirit of God, by whom you were sealed for the day of redemption.</a:t>
            </a:r>
          </a:p>
          <a:p>
            <a:endParaRPr lang="en-US" dirty="0"/>
          </a:p>
        </p:txBody>
      </p:sp>
      <p:sp>
        <p:nvSpPr>
          <p:cNvPr id="4" name="Slide Number Placeholder 3"/>
          <p:cNvSpPr>
            <a:spLocks noGrp="1"/>
          </p:cNvSpPr>
          <p:nvPr>
            <p:ph type="sldNum" sz="quarter" idx="10"/>
          </p:nvPr>
        </p:nvSpPr>
        <p:spPr/>
        <p:txBody>
          <a:bodyPr/>
          <a:lstStyle/>
          <a:p>
            <a:fld id="{56C19F99-247C-4E0F-8695-5680BE43E218}" type="slidenum">
              <a:rPr lang="en-US" smtClean="0"/>
              <a:t>13</a:t>
            </a:fld>
            <a:endParaRPr lang="en-US"/>
          </a:p>
        </p:txBody>
      </p:sp>
    </p:spTree>
    <p:extLst>
      <p:ext uri="{BB962C8B-B14F-4D97-AF65-F5344CB8AC3E}">
        <p14:creationId xmlns:p14="http://schemas.microsoft.com/office/powerpoint/2010/main" val="3357484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3F2BC7-AB7F-4B2D-AFD0-746F99906482}"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F2BC7-AB7F-4B2D-AFD0-746F99906482}"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F2BC7-AB7F-4B2D-AFD0-746F99906482}"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3F2BC7-AB7F-4B2D-AFD0-746F99906482}" type="datetimeFigureOut">
              <a:rPr lang="en-US" smtClean="0">
                <a:solidFill>
                  <a:srgbClr val="DFDCB7"/>
                </a:solidFill>
              </a:rPr>
              <a:pPr/>
              <a:t>9/6/2013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16CD21A8-C8DA-4F19-B824-1034C03C2B13}" type="slidenum">
              <a:rPr lang="en-US" smtClean="0"/>
              <a:pPr/>
              <a:t>‹#›</a:t>
            </a:fld>
            <a:endParaRPr lang="en-US"/>
          </a:p>
        </p:txBody>
      </p:sp>
    </p:spTree>
    <p:extLst>
      <p:ext uri="{BB962C8B-B14F-4D97-AF65-F5344CB8AC3E}">
        <p14:creationId xmlns:p14="http://schemas.microsoft.com/office/powerpoint/2010/main" val="2194198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13F2BC7-AB7F-4B2D-AFD0-746F99906482}" type="datetimeFigureOut">
              <a:rPr lang="en-US" smtClean="0">
                <a:solidFill>
                  <a:srgbClr val="DFDCB7"/>
                </a:solidFill>
              </a:rPr>
              <a:pPr/>
              <a:t>9/6/2013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16CD21A8-C8DA-4F19-B824-1034C03C2B13}" type="slidenum">
              <a:rPr lang="en-US" smtClean="0"/>
              <a:pPr/>
              <a:t>‹#›</a:t>
            </a:fld>
            <a:endParaRPr lang="en-US"/>
          </a:p>
        </p:txBody>
      </p:sp>
    </p:spTree>
    <p:extLst>
      <p:ext uri="{BB962C8B-B14F-4D97-AF65-F5344CB8AC3E}">
        <p14:creationId xmlns:p14="http://schemas.microsoft.com/office/powerpoint/2010/main" val="39268937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F2BC7-AB7F-4B2D-AFD0-746F99906482}" type="datetimeFigureOut">
              <a:rPr lang="en-US" smtClean="0">
                <a:solidFill>
                  <a:srgbClr val="DFDCB7"/>
                </a:solidFill>
              </a:rPr>
              <a:pPr/>
              <a:t>9/6/2013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16CD21A8-C8DA-4F19-B824-1034C03C2B13}" type="slidenum">
              <a:rPr lang="en-US" smtClean="0"/>
              <a:pPr/>
              <a:t>‹#›</a:t>
            </a:fld>
            <a:endParaRPr lang="en-US"/>
          </a:p>
        </p:txBody>
      </p:sp>
    </p:spTree>
    <p:extLst>
      <p:ext uri="{BB962C8B-B14F-4D97-AF65-F5344CB8AC3E}">
        <p14:creationId xmlns:p14="http://schemas.microsoft.com/office/powerpoint/2010/main" val="2540636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3F2BC7-AB7F-4B2D-AFD0-746F99906482}" type="datetimeFigureOut">
              <a:rPr lang="en-US" smtClean="0">
                <a:solidFill>
                  <a:srgbClr val="DFDCB7"/>
                </a:solidFill>
              </a:rPr>
              <a:pPr/>
              <a:t>9/6/2013</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16CD21A8-C8DA-4F19-B824-1034C03C2B13}" type="slidenum">
              <a:rPr lang="en-US" smtClean="0"/>
              <a:pPr/>
              <a:t>‹#›</a:t>
            </a:fld>
            <a:endParaRPr lang="en-US"/>
          </a:p>
        </p:txBody>
      </p:sp>
    </p:spTree>
    <p:extLst>
      <p:ext uri="{BB962C8B-B14F-4D97-AF65-F5344CB8AC3E}">
        <p14:creationId xmlns:p14="http://schemas.microsoft.com/office/powerpoint/2010/main" val="1689622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3F2BC7-AB7F-4B2D-AFD0-746F99906482}" type="datetimeFigureOut">
              <a:rPr lang="en-US" smtClean="0">
                <a:solidFill>
                  <a:srgbClr val="DFDCB7"/>
                </a:solidFill>
              </a:rPr>
              <a:pPr/>
              <a:t>9/6/2013</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16CD21A8-C8DA-4F19-B824-1034C03C2B13}" type="slidenum">
              <a:rPr lang="en-US" smtClean="0"/>
              <a:pPr/>
              <a:t>‹#›</a:t>
            </a:fld>
            <a:endParaRPr lang="en-US"/>
          </a:p>
        </p:txBody>
      </p:sp>
    </p:spTree>
    <p:extLst>
      <p:ext uri="{BB962C8B-B14F-4D97-AF65-F5344CB8AC3E}">
        <p14:creationId xmlns:p14="http://schemas.microsoft.com/office/powerpoint/2010/main" val="331310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F2BC7-AB7F-4B2D-AFD0-746F99906482}" type="datetimeFigureOut">
              <a:rPr lang="en-US" smtClean="0">
                <a:solidFill>
                  <a:srgbClr val="DFDCB7"/>
                </a:solidFill>
              </a:rPr>
              <a:pPr/>
              <a:t>9/6/2013</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16CD21A8-C8DA-4F19-B824-1034C03C2B13}" type="slidenum">
              <a:rPr lang="en-US" smtClean="0"/>
              <a:pPr/>
              <a:t>‹#›</a:t>
            </a:fld>
            <a:endParaRPr lang="en-US"/>
          </a:p>
        </p:txBody>
      </p:sp>
    </p:spTree>
    <p:extLst>
      <p:ext uri="{BB962C8B-B14F-4D97-AF65-F5344CB8AC3E}">
        <p14:creationId xmlns:p14="http://schemas.microsoft.com/office/powerpoint/2010/main" val="89440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F2BC7-AB7F-4B2D-AFD0-746F99906482}" type="datetimeFigureOut">
              <a:rPr lang="en-US" smtClean="0">
                <a:solidFill>
                  <a:srgbClr val="DFDCB7"/>
                </a:solidFill>
              </a:rPr>
              <a:pPr/>
              <a:t>9/6/2013</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16CD21A8-C8DA-4F19-B824-1034C03C2B13}" type="slidenum">
              <a:rPr lang="en-US" smtClean="0"/>
              <a:pPr/>
              <a:t>‹#›</a:t>
            </a:fld>
            <a:endParaRPr lang="en-US"/>
          </a:p>
        </p:txBody>
      </p:sp>
    </p:spTree>
    <p:extLst>
      <p:ext uri="{BB962C8B-B14F-4D97-AF65-F5344CB8AC3E}">
        <p14:creationId xmlns:p14="http://schemas.microsoft.com/office/powerpoint/2010/main" val="2571733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F2BC7-AB7F-4B2D-AFD0-746F99906482}" type="datetimeFigureOut">
              <a:rPr lang="en-US" smtClean="0">
                <a:solidFill>
                  <a:srgbClr val="DFDCB7"/>
                </a:solidFill>
              </a:rPr>
              <a:pPr/>
              <a:t>9/6/2013</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16CD21A8-C8DA-4F19-B824-1034C03C2B13}"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normAutofit/>
          </a:bodyPr>
          <a:lstStyle>
            <a:lvl1pPr>
              <a:defRPr sz="28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618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13F2BC7-AB7F-4B2D-AFD0-746F99906482}"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13F2BC7-AB7F-4B2D-AFD0-746F99906482}" type="datetimeFigureOut">
              <a:rPr lang="en-US" smtClean="0">
                <a:solidFill>
                  <a:srgbClr val="DFDCB7"/>
                </a:solidFill>
              </a:rPr>
              <a:pPr/>
              <a:t>9/6/2013</a:t>
            </a:fld>
            <a:endParaRPr lang="en-US">
              <a:solidFill>
                <a:srgbClr val="DFDCB7"/>
              </a:solidFill>
            </a:endParaRPr>
          </a:p>
        </p:txBody>
      </p:sp>
      <p:sp>
        <p:nvSpPr>
          <p:cNvPr id="9" name="Slide Number Placeholder 8"/>
          <p:cNvSpPr>
            <a:spLocks noGrp="1"/>
          </p:cNvSpPr>
          <p:nvPr>
            <p:ph type="sldNum" sz="quarter" idx="11"/>
          </p:nvPr>
        </p:nvSpPr>
        <p:spPr/>
        <p:txBody>
          <a:bodyPr/>
          <a:lstStyle/>
          <a:p>
            <a:fld id="{16CD21A8-C8DA-4F19-B824-1034C03C2B13}"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3897045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F2BC7-AB7F-4B2D-AFD0-746F99906482}" type="datetimeFigureOut">
              <a:rPr lang="en-US" smtClean="0">
                <a:solidFill>
                  <a:srgbClr val="DFDCB7"/>
                </a:solidFill>
              </a:rPr>
              <a:pPr/>
              <a:t>9/6/2013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16CD21A8-C8DA-4F19-B824-1034C03C2B13}" type="slidenum">
              <a:rPr lang="en-US" smtClean="0"/>
              <a:pPr/>
              <a:t>‹#›</a:t>
            </a:fld>
            <a:endParaRPr lang="en-US"/>
          </a:p>
        </p:txBody>
      </p:sp>
    </p:spTree>
    <p:extLst>
      <p:ext uri="{BB962C8B-B14F-4D97-AF65-F5344CB8AC3E}">
        <p14:creationId xmlns:p14="http://schemas.microsoft.com/office/powerpoint/2010/main" val="1083938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F2BC7-AB7F-4B2D-AFD0-746F99906482}" type="datetimeFigureOut">
              <a:rPr lang="en-US" smtClean="0">
                <a:solidFill>
                  <a:srgbClr val="DFDCB7"/>
                </a:solidFill>
              </a:rPr>
              <a:pPr/>
              <a:t>9/6/2013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16CD21A8-C8DA-4F19-B824-1034C03C2B13}" type="slidenum">
              <a:rPr lang="en-US" smtClean="0"/>
              <a:pPr/>
              <a:t>‹#›</a:t>
            </a:fld>
            <a:endParaRPr lang="en-US"/>
          </a:p>
        </p:txBody>
      </p:sp>
    </p:spTree>
    <p:extLst>
      <p:ext uri="{BB962C8B-B14F-4D97-AF65-F5344CB8AC3E}">
        <p14:creationId xmlns:p14="http://schemas.microsoft.com/office/powerpoint/2010/main" val="129622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F2BC7-AB7F-4B2D-AFD0-746F99906482}"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3F2BC7-AB7F-4B2D-AFD0-746F99906482}" type="datetimeFigureOut">
              <a:rPr lang="en-US" smtClean="0"/>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3F2BC7-AB7F-4B2D-AFD0-746F99906482}" type="datetimeFigureOut">
              <a:rPr lang="en-US" smtClean="0"/>
              <a:t>9/6/2013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F2BC7-AB7F-4B2D-AFD0-746F99906482}" type="datetimeFigureOut">
              <a:rPr lang="en-US" smtClean="0"/>
              <a:t>9/6/2013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F2BC7-AB7F-4B2D-AFD0-746F99906482}" type="datetimeFigureOut">
              <a:rPr lang="en-US" smtClean="0"/>
              <a:t>9/6/2013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F2BC7-AB7F-4B2D-AFD0-746F99906482}" type="datetimeFigureOut">
              <a:rPr lang="en-US" smtClean="0"/>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D21A8-C8DA-4F19-B824-1034C03C2B1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normAutofit/>
          </a:bodyPr>
          <a:lstStyle>
            <a:lvl1pPr>
              <a:defRPr sz="28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13F2BC7-AB7F-4B2D-AFD0-746F99906482}" type="datetimeFigureOut">
              <a:rPr lang="en-US" smtClean="0"/>
              <a:t>9/6/2013</a:t>
            </a:fld>
            <a:endParaRPr lang="en-US"/>
          </a:p>
        </p:txBody>
      </p:sp>
      <p:sp>
        <p:nvSpPr>
          <p:cNvPr id="9" name="Slide Number Placeholder 8"/>
          <p:cNvSpPr>
            <a:spLocks noGrp="1"/>
          </p:cNvSpPr>
          <p:nvPr>
            <p:ph type="sldNum" sz="quarter" idx="11"/>
          </p:nvPr>
        </p:nvSpPr>
        <p:spPr/>
        <p:txBody>
          <a:bodyPr/>
          <a:lstStyle/>
          <a:p>
            <a:fld id="{16CD21A8-C8DA-4F19-B824-1034C03C2B1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6CD21A8-C8DA-4F19-B824-1034C03C2B1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13F2BC7-AB7F-4B2D-AFD0-746F99906482}" type="datetimeFigureOut">
              <a:rPr lang="en-US" smtClean="0"/>
              <a:t>9/6/2013</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6CD21A8-C8DA-4F19-B824-1034C03C2B13}"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13F2BC7-AB7F-4B2D-AFD0-746F99906482}" type="datetimeFigureOut">
              <a:rPr lang="en-US" smtClean="0">
                <a:solidFill>
                  <a:srgbClr val="DFDCB7"/>
                </a:solidFill>
              </a:rPr>
              <a:pPr/>
              <a:t>9/6/2013</a:t>
            </a:fld>
            <a:endParaRPr lang="en-US">
              <a:solidFill>
                <a:srgbClr val="DFDCB7"/>
              </a:solidFill>
            </a:endParaRPr>
          </a:p>
        </p:txBody>
      </p:sp>
    </p:spTree>
    <p:extLst>
      <p:ext uri="{BB962C8B-B14F-4D97-AF65-F5344CB8AC3E}">
        <p14:creationId xmlns:p14="http://schemas.microsoft.com/office/powerpoint/2010/main" val="38173293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microsoft.com/office/2007/relationships/hdphoto" Target="../media/hdphoto2.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spc="600" dirty="0" smtClean="0">
                <a:effectLst>
                  <a:outerShdw blurRad="38100" dist="38100" dir="2700000" algn="tl">
                    <a:srgbClr val="000000">
                      <a:alpha val="43137"/>
                    </a:srgbClr>
                  </a:outerShdw>
                </a:effectLst>
                <a:latin typeface="Adobe Garamond Pro Bold" pitchFamily="18" charset="0"/>
              </a:rPr>
              <a:t>The Prayer</a:t>
            </a:r>
            <a:endParaRPr lang="en-US" sz="5400" spc="600" dirty="0">
              <a:effectLst>
                <a:outerShdw blurRad="38100" dist="38100" dir="2700000" algn="tl">
                  <a:srgbClr val="000000">
                    <a:alpha val="43137"/>
                  </a:srgbClr>
                </a:outerShdw>
              </a:effectLst>
              <a:latin typeface="Adobe Garamond Pro Bold" pitchFamily="18" charset="0"/>
            </a:endParaRPr>
          </a:p>
        </p:txBody>
      </p:sp>
      <p:sp>
        <p:nvSpPr>
          <p:cNvPr id="3" name="Text Placeholder 2"/>
          <p:cNvSpPr>
            <a:spLocks noGrp="1"/>
          </p:cNvSpPr>
          <p:nvPr>
            <p:ph type="body" idx="1"/>
          </p:nvPr>
        </p:nvSpPr>
        <p:spPr/>
        <p:txBody>
          <a:bodyPr/>
          <a:lstStyle/>
          <a:p>
            <a:r>
              <a:rPr lang="en-US" spc="600" dirty="0" err="1" smtClean="0"/>
              <a:t>JABEZ</a:t>
            </a:r>
            <a:endParaRPr lang="en-US" spc="600" dirty="0"/>
          </a:p>
        </p:txBody>
      </p:sp>
      <p:sp>
        <p:nvSpPr>
          <p:cNvPr id="4" name="Isosceles Triangle 3"/>
          <p:cNvSpPr/>
          <p:nvPr/>
        </p:nvSpPr>
        <p:spPr>
          <a:xfrm>
            <a:off x="762000" y="2362200"/>
            <a:ext cx="2057400" cy="2514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effectLst>
                  <a:outerShdw blurRad="38100" dist="38100" dir="2700000" algn="tl">
                    <a:srgbClr val="000000">
                      <a:alpha val="43137"/>
                    </a:srgbClr>
                  </a:outerShdw>
                </a:effectLst>
              </a:rPr>
              <a:t>4</a:t>
            </a:r>
            <a:endParaRPr lang="en-US" sz="11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15688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Deflate">
              <a:avLst/>
            </a:prstTxWarp>
          </a:bodyPr>
          <a:lstStyle/>
          <a:p>
            <a:r>
              <a:rPr lang="en-US" sz="6600" spc="600" dirty="0" smtClean="0"/>
              <a:t>“EVIL”</a:t>
            </a:r>
            <a:endParaRPr lang="en-US" spc="600" dirty="0"/>
          </a:p>
        </p:txBody>
      </p:sp>
      <p:sp>
        <p:nvSpPr>
          <p:cNvPr id="3" name="Content Placeholder 2"/>
          <p:cNvSpPr>
            <a:spLocks noGrp="1"/>
          </p:cNvSpPr>
          <p:nvPr>
            <p:ph idx="1"/>
          </p:nvPr>
        </p:nvSpPr>
        <p:spPr/>
        <p:txBody>
          <a:bodyPr>
            <a:normAutofit/>
          </a:bodyPr>
          <a:lstStyle/>
          <a:p>
            <a:pPr marL="628650" indent="-514350">
              <a:buFont typeface="+mj-lt"/>
              <a:buAutoNum type="arabicPeriod" startAt="3"/>
            </a:pPr>
            <a:r>
              <a:rPr lang="en-US" sz="3000" b="1" dirty="0" smtClean="0"/>
              <a:t>Can partake of it without actually doing the deed (2 Jn. 11; Rev. 18:4)</a:t>
            </a:r>
          </a:p>
          <a:p>
            <a:pPr lvl="1"/>
            <a:r>
              <a:rPr lang="en-US" sz="2800" dirty="0" smtClean="0"/>
              <a:t>Fellowship and support of those practicing/defending sin is partaking of their sin</a:t>
            </a:r>
            <a:endParaRPr lang="en-US" sz="2800" dirty="0"/>
          </a:p>
        </p:txBody>
      </p:sp>
    </p:spTree>
    <p:extLst>
      <p:ext uri="{BB962C8B-B14F-4D97-AF65-F5344CB8AC3E}">
        <p14:creationId xmlns:p14="http://schemas.microsoft.com/office/powerpoint/2010/main" val="33149196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b="1" spc="600" dirty="0" smtClean="0"/>
              <a:t>EVIL</a:t>
            </a:r>
            <a:r>
              <a:rPr lang="en-US" dirty="0" smtClean="0"/>
              <a:t> Things</a:t>
            </a:r>
            <a:endParaRPr lang="en-US" dirty="0"/>
          </a:p>
        </p:txBody>
      </p:sp>
      <p:sp>
        <p:nvSpPr>
          <p:cNvPr id="3" name="Content Placeholder 2"/>
          <p:cNvSpPr>
            <a:spLocks noGrp="1"/>
          </p:cNvSpPr>
          <p:nvPr>
            <p:ph idx="1"/>
          </p:nvPr>
        </p:nvSpPr>
        <p:spPr>
          <a:xfrm>
            <a:off x="457200" y="2362200"/>
            <a:ext cx="7924800" cy="4495800"/>
          </a:xfrm>
        </p:spPr>
        <p:txBody>
          <a:bodyPr>
            <a:normAutofit/>
          </a:bodyPr>
          <a:lstStyle/>
          <a:p>
            <a:r>
              <a:rPr lang="en-US" b="1" dirty="0" smtClean="0">
                <a:solidFill>
                  <a:schemeClr val="tx2"/>
                </a:solidFill>
              </a:rPr>
              <a:t>Evil alliances </a:t>
            </a:r>
            <a:r>
              <a:rPr lang="en-US" dirty="0" smtClean="0"/>
              <a:t>(2 Chron. 20:35; Ps. 83:5)</a:t>
            </a:r>
          </a:p>
          <a:p>
            <a:r>
              <a:rPr lang="en-US" b="1" dirty="0" smtClean="0">
                <a:solidFill>
                  <a:schemeClr val="tx2"/>
                </a:solidFill>
              </a:rPr>
              <a:t>Evil associations </a:t>
            </a:r>
            <a:r>
              <a:rPr lang="en-US" dirty="0" smtClean="0"/>
              <a:t>(1 Cor. 15:33; Prov. 4:14; 13:20; 1 Cor. 5:9-11)</a:t>
            </a:r>
          </a:p>
          <a:p>
            <a:r>
              <a:rPr lang="en-US" b="1" dirty="0" smtClean="0">
                <a:solidFill>
                  <a:schemeClr val="tx2"/>
                </a:solidFill>
              </a:rPr>
              <a:t>Evil choices </a:t>
            </a:r>
            <a:r>
              <a:rPr lang="en-US" dirty="0" smtClean="0"/>
              <a:t>(e.g., from envy making an evil choice: Matt. 27:18, 21)</a:t>
            </a:r>
          </a:p>
          <a:p>
            <a:r>
              <a:rPr lang="en-US" b="1" dirty="0" smtClean="0">
                <a:solidFill>
                  <a:schemeClr val="tx2"/>
                </a:solidFill>
              </a:rPr>
              <a:t>Evil schemes </a:t>
            </a:r>
            <a:r>
              <a:rPr lang="en-US" dirty="0" smtClean="0"/>
              <a:t>(Ps. 37:7-9, 12, 13; Prov. 6:14; Prov. 12:2, 3, 5; 2 Tim. 4:14)</a:t>
            </a:r>
          </a:p>
          <a:p>
            <a:r>
              <a:rPr lang="en-US" b="1" dirty="0" smtClean="0">
                <a:solidFill>
                  <a:schemeClr val="tx2"/>
                </a:solidFill>
              </a:rPr>
              <a:t>Rewarding evil for good </a:t>
            </a:r>
            <a:r>
              <a:rPr lang="en-US" dirty="0" smtClean="0"/>
              <a:t>(Ps. 35:12; 38:20; 109:5; 2 Cor. 12:15-21; Prov. 17:13)</a:t>
            </a:r>
            <a:endParaRPr lang="en-US" dirty="0"/>
          </a:p>
        </p:txBody>
      </p:sp>
      <p:sp>
        <p:nvSpPr>
          <p:cNvPr id="4" name="TextBox 3"/>
          <p:cNvSpPr txBox="1"/>
          <p:nvPr/>
        </p:nvSpPr>
        <p:spPr>
          <a:xfrm>
            <a:off x="228600" y="1371600"/>
            <a:ext cx="8153400" cy="1015663"/>
          </a:xfrm>
          <a:prstGeom prst="rect">
            <a:avLst/>
          </a:prstGeom>
          <a:noFill/>
        </p:spPr>
        <p:txBody>
          <a:bodyPr wrap="square" rtlCol="0">
            <a:spAutoFit/>
          </a:bodyPr>
          <a:lstStyle/>
          <a:p>
            <a:pPr algn="ctr"/>
            <a:r>
              <a:rPr lang="en-US" sz="2000" dirty="0"/>
              <a:t>“Woe to those who devise iniquity, And work out evil on their beds! At morning light they practice it, Because it is in the power of their </a:t>
            </a:r>
            <a:r>
              <a:rPr lang="en-US" sz="2000" dirty="0" smtClean="0"/>
              <a:t>hand” </a:t>
            </a:r>
            <a:br>
              <a:rPr lang="en-US" sz="2000" dirty="0" smtClean="0"/>
            </a:br>
            <a:r>
              <a:rPr lang="en-US" sz="2000" dirty="0" smtClean="0"/>
              <a:t>(Mic. 2:1)</a:t>
            </a:r>
            <a:endParaRPr lang="en-US" sz="2000" dirty="0"/>
          </a:p>
        </p:txBody>
      </p:sp>
    </p:spTree>
    <p:extLst>
      <p:ext uri="{BB962C8B-B14F-4D97-AF65-F5344CB8AC3E}">
        <p14:creationId xmlns:p14="http://schemas.microsoft.com/office/powerpoint/2010/main" val="16247224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a:t>
            </a:r>
            <a:r>
              <a:rPr lang="en-US" dirty="0" smtClean="0"/>
              <a:t>that </a:t>
            </a:r>
            <a:r>
              <a:rPr lang="en-US" dirty="0"/>
              <a:t>I may not cause </a:t>
            </a:r>
            <a:r>
              <a:rPr lang="en-US" dirty="0" smtClean="0"/>
              <a:t>pain!”</a:t>
            </a:r>
            <a:endParaRPr lang="en-US" dirty="0"/>
          </a:p>
        </p:txBody>
      </p:sp>
      <p:sp>
        <p:nvSpPr>
          <p:cNvPr id="3" name="Content Placeholder 2"/>
          <p:cNvSpPr>
            <a:spLocks noGrp="1"/>
          </p:cNvSpPr>
          <p:nvPr>
            <p:ph idx="1"/>
          </p:nvPr>
        </p:nvSpPr>
        <p:spPr>
          <a:xfrm>
            <a:off x="457200" y="1641894"/>
            <a:ext cx="7620000" cy="5257800"/>
          </a:xfrm>
        </p:spPr>
        <p:txBody>
          <a:bodyPr>
            <a:normAutofit lnSpcReduction="10000"/>
          </a:bodyPr>
          <a:lstStyle/>
          <a:p>
            <a:pPr marL="114300" indent="0">
              <a:buNone/>
            </a:pPr>
            <a:r>
              <a:rPr lang="en-US" sz="3200" dirty="0" smtClean="0">
                <a:latin typeface="Adobe Gothic Std B" pitchFamily="34" charset="-128"/>
                <a:ea typeface="Adobe Gothic Std B" pitchFamily="34" charset="-128"/>
              </a:rPr>
              <a:t>“</a:t>
            </a:r>
            <a:r>
              <a:rPr lang="en-US" sz="3200" dirty="0" err="1" smtClean="0">
                <a:latin typeface="Adobe Gothic Std B" pitchFamily="34" charset="-128"/>
                <a:ea typeface="Adobe Gothic Std B" pitchFamily="34" charset="-128"/>
              </a:rPr>
              <a:t>JABEZ</a:t>
            </a:r>
            <a:r>
              <a:rPr lang="en-US" sz="3200" dirty="0" smtClean="0">
                <a:latin typeface="Adobe Gothic Std B" pitchFamily="34" charset="-128"/>
                <a:ea typeface="Adobe Gothic Std B" pitchFamily="34" charset="-128"/>
              </a:rPr>
              <a:t>” </a:t>
            </a:r>
            <a:r>
              <a:rPr lang="en-US" sz="3200" dirty="0" smtClean="0">
                <a:solidFill>
                  <a:srgbClr val="C00000"/>
                </a:solidFill>
                <a:latin typeface="Adobe Gothic Std B" pitchFamily="34" charset="-128"/>
                <a:ea typeface="Adobe Gothic Std B" pitchFamily="34" charset="-128"/>
              </a:rPr>
              <a:t>(SORROW, AFFLICTION</a:t>
            </a:r>
            <a:r>
              <a:rPr lang="en-US" sz="3200" dirty="0" smtClean="0">
                <a:solidFill>
                  <a:srgbClr val="C00000"/>
                </a:solidFill>
                <a:latin typeface="Adobe Gothic Std B" pitchFamily="34" charset="-128"/>
                <a:ea typeface="Adobe Gothic Std B" pitchFamily="34" charset="-128"/>
              </a:rPr>
              <a:t>)</a:t>
            </a:r>
          </a:p>
          <a:p>
            <a:pPr marL="114300" indent="0" algn="ctr">
              <a:buNone/>
            </a:pPr>
            <a:r>
              <a:rPr lang="en-US" sz="19900" spc="600" dirty="0" smtClean="0">
                <a:ln w="28575">
                  <a:solidFill>
                    <a:srgbClr val="C00000"/>
                  </a:solidFill>
                </a:ln>
                <a:effectLst>
                  <a:glow rad="63500">
                    <a:schemeClr val="accent5">
                      <a:satMod val="175000"/>
                      <a:alpha val="40000"/>
                    </a:schemeClr>
                  </a:glow>
                  <a:outerShdw blurRad="60007" dist="310007" dir="7680000" sy="30000" kx="1300200" algn="ctr" rotWithShape="0">
                    <a:prstClr val="black">
                      <a:alpha val="32000"/>
                    </a:prstClr>
                  </a:outerShdw>
                </a:effectLst>
                <a:latin typeface="Berlin Sans FB" pitchFamily="34" charset="0"/>
                <a:ea typeface="Adobe Gothic Std B" pitchFamily="34" charset="-128"/>
              </a:rPr>
              <a:t>PAIN</a:t>
            </a:r>
            <a:endParaRPr lang="en-US" sz="19900" spc="600" dirty="0" smtClean="0">
              <a:ln w="28575">
                <a:solidFill>
                  <a:srgbClr val="C00000"/>
                </a:solidFill>
              </a:ln>
              <a:effectLst>
                <a:glow rad="63500">
                  <a:schemeClr val="accent5">
                    <a:satMod val="175000"/>
                    <a:alpha val="40000"/>
                  </a:schemeClr>
                </a:glow>
                <a:outerShdw blurRad="60007" dist="310007" dir="7680000" sy="30000" kx="1300200" algn="ctr" rotWithShape="0">
                  <a:prstClr val="black">
                    <a:alpha val="32000"/>
                  </a:prstClr>
                </a:outerShdw>
              </a:effectLst>
              <a:latin typeface="Berlin Sans FB" pitchFamily="34" charset="0"/>
              <a:ea typeface="Adobe Gothic Std B" pitchFamily="34" charset="-128"/>
            </a:endParaRPr>
          </a:p>
          <a:p>
            <a:pPr marL="411480" lvl="1" indent="0">
              <a:buNone/>
            </a:pPr>
            <a:r>
              <a:rPr lang="en-US" sz="3200" dirty="0" smtClean="0"/>
              <a:t>Did not pray to have all pain removed from his life (2 Cor. 4:17; Ps. 119:67)</a:t>
            </a:r>
          </a:p>
        </p:txBody>
      </p:sp>
    </p:spTree>
    <p:extLst>
      <p:ext uri="{BB962C8B-B14F-4D97-AF65-F5344CB8AC3E}">
        <p14:creationId xmlns:p14="http://schemas.microsoft.com/office/powerpoint/2010/main" val="3660080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Photocopy trans="35000" detail="6"/>
                    </a14:imgEffect>
                  </a14:imgLayer>
                </a14:imgProps>
              </a:ext>
              <a:ext uri="{28A0092B-C50C-407E-A947-70E740481C1C}">
                <a14:useLocalDpi xmlns:a14="http://schemas.microsoft.com/office/drawing/2010/main" val="0"/>
              </a:ext>
            </a:extLst>
          </a:blip>
          <a:srcRect l="19852" t="22994" r="22776" b="35273"/>
          <a:stretch/>
        </p:blipFill>
        <p:spPr bwMode="auto">
          <a:xfrm>
            <a:off x="0" y="22098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5) “…</a:t>
            </a:r>
            <a:r>
              <a:rPr lang="en-US" dirty="0" smtClean="0"/>
              <a:t>that </a:t>
            </a:r>
            <a:r>
              <a:rPr lang="en-US" dirty="0"/>
              <a:t>I may not cause </a:t>
            </a:r>
            <a:r>
              <a:rPr lang="en-US" dirty="0" smtClean="0"/>
              <a:t>pain!”</a:t>
            </a:r>
            <a:endParaRPr lang="en-US" dirty="0"/>
          </a:p>
        </p:txBody>
      </p:sp>
      <p:sp>
        <p:nvSpPr>
          <p:cNvPr id="3" name="Content Placeholder 2"/>
          <p:cNvSpPr>
            <a:spLocks noGrp="1"/>
          </p:cNvSpPr>
          <p:nvPr>
            <p:ph idx="1"/>
          </p:nvPr>
        </p:nvSpPr>
        <p:spPr>
          <a:xfrm>
            <a:off x="457200" y="1600200"/>
            <a:ext cx="7924800" cy="5257800"/>
          </a:xfrm>
        </p:spPr>
        <p:txBody>
          <a:bodyPr>
            <a:noAutofit/>
          </a:bodyPr>
          <a:lstStyle/>
          <a:p>
            <a:pPr marL="114300" indent="0">
              <a:buNone/>
            </a:pPr>
            <a:r>
              <a:rPr lang="en-US" sz="3200" dirty="0" smtClean="0">
                <a:latin typeface="Adobe Gothic Std B" pitchFamily="34" charset="-128"/>
                <a:ea typeface="Adobe Gothic Std B" pitchFamily="34" charset="-128"/>
              </a:rPr>
              <a:t>“</a:t>
            </a:r>
            <a:r>
              <a:rPr lang="en-US" sz="3200" dirty="0" err="1" smtClean="0">
                <a:latin typeface="Adobe Gothic Std B" pitchFamily="34" charset="-128"/>
                <a:ea typeface="Adobe Gothic Std B" pitchFamily="34" charset="-128"/>
              </a:rPr>
              <a:t>JABEZ</a:t>
            </a:r>
            <a:r>
              <a:rPr lang="en-US" sz="3200" dirty="0" smtClean="0">
                <a:latin typeface="Adobe Gothic Std B" pitchFamily="34" charset="-128"/>
                <a:ea typeface="Adobe Gothic Std B" pitchFamily="34" charset="-128"/>
              </a:rPr>
              <a:t>” </a:t>
            </a:r>
            <a:r>
              <a:rPr lang="en-US" sz="3200" dirty="0" smtClean="0">
                <a:solidFill>
                  <a:srgbClr val="C00000"/>
                </a:solidFill>
                <a:latin typeface="Adobe Gothic Std B" pitchFamily="34" charset="-128"/>
                <a:ea typeface="Adobe Gothic Std B" pitchFamily="34" charset="-128"/>
              </a:rPr>
              <a:t>(SORROW, AFFLICTION</a:t>
            </a:r>
            <a:r>
              <a:rPr lang="en-US" sz="3200" dirty="0" smtClean="0">
                <a:solidFill>
                  <a:srgbClr val="C00000"/>
                </a:solidFill>
                <a:latin typeface="Adobe Gothic Std B" pitchFamily="34" charset="-128"/>
                <a:ea typeface="Adobe Gothic Std B" pitchFamily="34" charset="-128"/>
              </a:rPr>
              <a:t>)</a:t>
            </a:r>
          </a:p>
          <a:p>
            <a:pPr marL="114300" indent="0">
              <a:buNone/>
            </a:pPr>
            <a:endParaRPr lang="en-US" sz="3200" dirty="0" smtClean="0">
              <a:solidFill>
                <a:srgbClr val="C00000"/>
              </a:solidFill>
              <a:latin typeface="Adobe Gothic Std B" pitchFamily="34" charset="-128"/>
              <a:ea typeface="Adobe Gothic Std B" pitchFamily="34" charset="-128"/>
            </a:endParaRPr>
          </a:p>
          <a:p>
            <a:pPr marL="114300" indent="0">
              <a:buNone/>
            </a:pPr>
            <a:endParaRPr lang="en-US" sz="3200" dirty="0" smtClean="0">
              <a:solidFill>
                <a:srgbClr val="C00000"/>
              </a:solidFill>
              <a:latin typeface="Adobe Gothic Std B" pitchFamily="34" charset="-128"/>
              <a:ea typeface="Adobe Gothic Std B" pitchFamily="34" charset="-128"/>
            </a:endParaRPr>
          </a:p>
          <a:p>
            <a:pPr lvl="1">
              <a:buFont typeface="Wingdings" pitchFamily="2" charset="2"/>
              <a:buChar char="§"/>
            </a:pPr>
            <a:r>
              <a:rPr lang="en-US" sz="3400" dirty="0" smtClean="0">
                <a:solidFill>
                  <a:srgbClr val="C00000"/>
                </a:solidFill>
                <a:latin typeface="Berlin Sans FB Demi" pitchFamily="34" charset="0"/>
              </a:rPr>
              <a:t>Did </a:t>
            </a:r>
            <a:r>
              <a:rPr lang="en-US" sz="3400" dirty="0" smtClean="0">
                <a:solidFill>
                  <a:srgbClr val="C00000"/>
                </a:solidFill>
                <a:latin typeface="Berlin Sans FB Demi" pitchFamily="34" charset="0"/>
              </a:rPr>
              <a:t>not want to live up to his </a:t>
            </a:r>
            <a:r>
              <a:rPr lang="en-US" sz="3400" dirty="0" smtClean="0">
                <a:solidFill>
                  <a:srgbClr val="C00000"/>
                </a:solidFill>
                <a:latin typeface="Berlin Sans FB Demi" pitchFamily="34" charset="0"/>
              </a:rPr>
              <a:t>name</a:t>
            </a:r>
          </a:p>
          <a:p>
            <a:pPr lvl="2">
              <a:buFont typeface="Wingdings" pitchFamily="2" charset="2"/>
              <a:buChar char="§"/>
            </a:pPr>
            <a:r>
              <a:rPr lang="en-US" sz="3200" dirty="0" smtClean="0"/>
              <a:t>Did not want to </a:t>
            </a:r>
            <a:r>
              <a:rPr lang="en-US" sz="3200" b="1" dirty="0" smtClean="0">
                <a:solidFill>
                  <a:srgbClr val="C00000"/>
                </a:solidFill>
                <a:latin typeface="Berlin Sans FB Demi" pitchFamily="34" charset="0"/>
              </a:rPr>
              <a:t>cause</a:t>
            </a:r>
            <a:r>
              <a:rPr lang="en-US" sz="3200" dirty="0" smtClean="0"/>
              <a:t> pain!</a:t>
            </a:r>
            <a:endParaRPr lang="en-US" sz="3200" dirty="0" smtClean="0"/>
          </a:p>
          <a:p>
            <a:pPr lvl="1">
              <a:buFont typeface="Wingdings" pitchFamily="2" charset="2"/>
              <a:buChar char="§"/>
            </a:pPr>
            <a:r>
              <a:rPr lang="en-US" sz="3400" dirty="0" smtClean="0">
                <a:solidFill>
                  <a:srgbClr val="C00000"/>
                </a:solidFill>
                <a:latin typeface="Berlin Sans FB Demi" pitchFamily="34" charset="0"/>
              </a:rPr>
              <a:t>Did </a:t>
            </a:r>
            <a:r>
              <a:rPr lang="en-US" sz="3400" dirty="0" smtClean="0">
                <a:solidFill>
                  <a:srgbClr val="C00000"/>
                </a:solidFill>
                <a:latin typeface="Berlin Sans FB Demi" pitchFamily="34" charset="0"/>
              </a:rPr>
              <a:t>not want to cause pain with sin</a:t>
            </a:r>
          </a:p>
          <a:p>
            <a:pPr lvl="2"/>
            <a:r>
              <a:rPr lang="en-US" sz="3200" spc="-150" dirty="0" smtClean="0"/>
              <a:t>When we sin, we cause pain </a:t>
            </a:r>
            <a:r>
              <a:rPr lang="en-US" sz="3200" i="1" spc="-150" dirty="0" smtClean="0">
                <a:solidFill>
                  <a:srgbClr val="C00000"/>
                </a:solidFill>
              </a:rPr>
              <a:t>even in heaven </a:t>
            </a:r>
          </a:p>
          <a:p>
            <a:pPr lvl="2"/>
            <a:r>
              <a:rPr lang="en-US" sz="3200" spc="-150" dirty="0" smtClean="0"/>
              <a:t>“</a:t>
            </a:r>
            <a:r>
              <a:rPr lang="en-US" sz="3200" spc="-150" dirty="0"/>
              <a:t>And do not grieve the Holy Spirit of </a:t>
            </a:r>
            <a:r>
              <a:rPr lang="en-US" sz="3200" spc="-150" dirty="0" smtClean="0"/>
              <a:t>God…” (Eph. 4:30)</a:t>
            </a:r>
            <a:endParaRPr lang="en-US" sz="3200" spc="-150" dirty="0"/>
          </a:p>
        </p:txBody>
      </p:sp>
    </p:spTree>
    <p:extLst>
      <p:ext uri="{BB962C8B-B14F-4D97-AF65-F5344CB8AC3E}">
        <p14:creationId xmlns:p14="http://schemas.microsoft.com/office/powerpoint/2010/main" val="2653244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God granted him what he </a:t>
            </a:r>
            <a:r>
              <a:rPr lang="en-US" dirty="0" smtClean="0"/>
              <a:t>requested.”</a:t>
            </a:r>
            <a:endParaRPr lang="en-US" dirty="0"/>
          </a:p>
        </p:txBody>
      </p:sp>
      <p:sp>
        <p:nvSpPr>
          <p:cNvPr id="3" name="Content Placeholder 2"/>
          <p:cNvSpPr>
            <a:spLocks noGrp="1"/>
          </p:cNvSpPr>
          <p:nvPr>
            <p:ph idx="1"/>
          </p:nvPr>
        </p:nvSpPr>
        <p:spPr>
          <a:xfrm>
            <a:off x="457200" y="1600200"/>
            <a:ext cx="7620000" cy="5257800"/>
          </a:xfrm>
        </p:spPr>
        <p:txBody>
          <a:bodyPr>
            <a:noAutofit/>
          </a:bodyPr>
          <a:lstStyle/>
          <a:p>
            <a:pPr marL="114300" indent="0">
              <a:buNone/>
            </a:pPr>
            <a:r>
              <a:rPr lang="en-US" sz="2800" dirty="0" smtClean="0">
                <a:solidFill>
                  <a:srgbClr val="C00000"/>
                </a:solidFill>
                <a:latin typeface="Adobe Gothic Std B" pitchFamily="34" charset="-128"/>
                <a:ea typeface="Adobe Gothic Std B" pitchFamily="34" charset="-128"/>
              </a:rPr>
              <a:t>G</a:t>
            </a:r>
            <a:r>
              <a:rPr lang="en-US" sz="2800" dirty="0" smtClean="0">
                <a:latin typeface="Adobe Gothic Std B" pitchFamily="34" charset="-128"/>
                <a:ea typeface="Adobe Gothic Std B" pitchFamily="34" charset="-128"/>
              </a:rPr>
              <a:t>od </a:t>
            </a:r>
            <a:r>
              <a:rPr lang="en-US" sz="2800" dirty="0" smtClean="0">
                <a:solidFill>
                  <a:srgbClr val="C00000"/>
                </a:solidFill>
                <a:latin typeface="Adobe Gothic Std B" pitchFamily="34" charset="-128"/>
                <a:ea typeface="Adobe Gothic Std B" pitchFamily="34" charset="-128"/>
              </a:rPr>
              <a:t>A</a:t>
            </a:r>
            <a:r>
              <a:rPr lang="en-US" sz="2800" dirty="0" smtClean="0">
                <a:latin typeface="Adobe Gothic Std B" pitchFamily="34" charset="-128"/>
                <a:ea typeface="Adobe Gothic Std B" pitchFamily="34" charset="-128"/>
              </a:rPr>
              <a:t>nswers </a:t>
            </a:r>
            <a:r>
              <a:rPr lang="en-US" sz="2800" dirty="0" smtClean="0">
                <a:solidFill>
                  <a:srgbClr val="C00000"/>
                </a:solidFill>
                <a:latin typeface="Adobe Gothic Std B" pitchFamily="34" charset="-128"/>
                <a:ea typeface="Adobe Gothic Std B" pitchFamily="34" charset="-128"/>
              </a:rPr>
              <a:t>P</a:t>
            </a:r>
            <a:r>
              <a:rPr lang="en-US" sz="2800" dirty="0" smtClean="0">
                <a:latin typeface="Adobe Gothic Std B" pitchFamily="34" charset="-128"/>
                <a:ea typeface="Adobe Gothic Std B" pitchFamily="34" charset="-128"/>
              </a:rPr>
              <a:t>rayer</a:t>
            </a:r>
          </a:p>
          <a:p>
            <a:pPr lvl="1"/>
            <a:r>
              <a:rPr lang="en-US" sz="2800" dirty="0"/>
              <a:t>“Blessed be God, Who has not turned away my prayer, Nor His mercy from me</a:t>
            </a:r>
            <a:r>
              <a:rPr lang="en-US" sz="2800" dirty="0" smtClean="0"/>
              <a:t>!” (Ps. 66:20)</a:t>
            </a:r>
          </a:p>
          <a:p>
            <a:pPr lvl="1"/>
            <a:r>
              <a:rPr lang="en-US" sz="2800" dirty="0" smtClean="0"/>
              <a:t>“Confess </a:t>
            </a:r>
            <a:r>
              <a:rPr lang="en-US" sz="2800" dirty="0"/>
              <a:t>your trespasses to one another, and pray for one another, that you may be healed. The effective, fervent prayer of a righteous man avails </a:t>
            </a:r>
            <a:r>
              <a:rPr lang="en-US" sz="2800" dirty="0" smtClean="0"/>
              <a:t>much” (Jas. 5:16)</a:t>
            </a:r>
          </a:p>
          <a:p>
            <a:pPr lvl="1"/>
            <a:r>
              <a:rPr lang="en-US" sz="2800" dirty="0" smtClean="0"/>
              <a:t>John 14:14, “If </a:t>
            </a:r>
            <a:r>
              <a:rPr lang="en-US" sz="2800" dirty="0"/>
              <a:t>you ask anything </a:t>
            </a:r>
            <a:r>
              <a:rPr lang="en-US" sz="2800" dirty="0">
                <a:solidFill>
                  <a:srgbClr val="C00000"/>
                </a:solidFill>
              </a:rPr>
              <a:t>in My name</a:t>
            </a:r>
            <a:r>
              <a:rPr lang="en-US" sz="2800" dirty="0"/>
              <a:t>, I will do it</a:t>
            </a:r>
            <a:r>
              <a:rPr lang="en-US" sz="2800" dirty="0" smtClean="0"/>
              <a:t>.”</a:t>
            </a:r>
          </a:p>
          <a:p>
            <a:pPr lvl="2"/>
            <a:r>
              <a:rPr lang="en-US" sz="2400" dirty="0" smtClean="0"/>
              <a:t>Name (approval, will)</a:t>
            </a:r>
          </a:p>
          <a:p>
            <a:pPr lvl="1"/>
            <a:endParaRPr lang="en-US" sz="2800" dirty="0"/>
          </a:p>
        </p:txBody>
      </p:sp>
    </p:spTree>
    <p:extLst>
      <p:ext uri="{BB962C8B-B14F-4D97-AF65-F5344CB8AC3E}">
        <p14:creationId xmlns:p14="http://schemas.microsoft.com/office/powerpoint/2010/main" val="94724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dirty="0" err="1" smtClean="0"/>
              <a:t>Jabez</a:t>
            </a:r>
            <a:r>
              <a:rPr lang="en-US" dirty="0" smtClean="0"/>
              <a:t> Teaches that:</a:t>
            </a:r>
            <a:endParaRPr lang="en-US" dirty="0"/>
          </a:p>
        </p:txBody>
      </p:sp>
      <p:sp>
        <p:nvSpPr>
          <p:cNvPr id="3" name="Content Placeholder 2"/>
          <p:cNvSpPr>
            <a:spLocks noGrp="1"/>
          </p:cNvSpPr>
          <p:nvPr>
            <p:ph idx="1"/>
          </p:nvPr>
        </p:nvSpPr>
        <p:spPr>
          <a:xfrm>
            <a:off x="457200" y="990600"/>
            <a:ext cx="7696200" cy="4800600"/>
          </a:xfrm>
        </p:spPr>
        <p:txBody>
          <a:bodyPr>
            <a:noAutofit/>
          </a:bodyPr>
          <a:lstStyle/>
          <a:p>
            <a:pPr marL="548640" indent="-548640">
              <a:buClr>
                <a:srgbClr val="C00000"/>
              </a:buClr>
              <a:buSzPct val="95000"/>
              <a:buFont typeface="Arial" pitchFamily="34" charset="0"/>
              <a:buChar char="→"/>
            </a:pPr>
            <a:r>
              <a:rPr lang="en-US" sz="3200" b="1" dirty="0" smtClean="0">
                <a:solidFill>
                  <a:srgbClr val="C00000"/>
                </a:solidFill>
              </a:rPr>
              <a:t>Honor</a:t>
            </a:r>
            <a:r>
              <a:rPr lang="en-US" sz="3200" dirty="0" smtClean="0">
                <a:solidFill>
                  <a:srgbClr val="C00000"/>
                </a:solidFill>
              </a:rPr>
              <a:t> </a:t>
            </a:r>
            <a:r>
              <a:rPr lang="en-US" sz="3200" dirty="0" smtClean="0"/>
              <a:t>is a choice we make by our relationship to God</a:t>
            </a:r>
          </a:p>
          <a:p>
            <a:pPr marL="548640" indent="-548640">
              <a:buClr>
                <a:srgbClr val="C00000"/>
              </a:buClr>
              <a:buSzPct val="95000"/>
              <a:buFont typeface="Arial" pitchFamily="34" charset="0"/>
              <a:buChar char="→"/>
            </a:pPr>
            <a:r>
              <a:rPr lang="en-US" sz="3200" b="1" dirty="0">
                <a:solidFill>
                  <a:srgbClr val="C00000"/>
                </a:solidFill>
              </a:rPr>
              <a:t>P</a:t>
            </a:r>
            <a:r>
              <a:rPr lang="en-US" sz="3200" b="1" dirty="0" smtClean="0">
                <a:solidFill>
                  <a:srgbClr val="C00000"/>
                </a:solidFill>
              </a:rPr>
              <a:t>eople</a:t>
            </a:r>
            <a:r>
              <a:rPr lang="en-US" sz="3200" dirty="0" smtClean="0"/>
              <a:t> will likely label us by what we have caused them (fairly or unfairly)</a:t>
            </a:r>
          </a:p>
          <a:p>
            <a:pPr marL="548640" indent="-548640">
              <a:buClr>
                <a:srgbClr val="C00000"/>
              </a:buClr>
              <a:buSzPct val="95000"/>
              <a:buFont typeface="Arial" pitchFamily="34" charset="0"/>
              <a:buChar char="→"/>
            </a:pPr>
            <a:r>
              <a:rPr lang="en-US" sz="3200" b="1" dirty="0">
                <a:solidFill>
                  <a:srgbClr val="C00000"/>
                </a:solidFill>
              </a:rPr>
              <a:t>P</a:t>
            </a:r>
            <a:r>
              <a:rPr lang="en-US" sz="3200" b="1" dirty="0" smtClean="0">
                <a:solidFill>
                  <a:srgbClr val="C00000"/>
                </a:solidFill>
              </a:rPr>
              <a:t>rayer</a:t>
            </a:r>
            <a:r>
              <a:rPr lang="en-US" sz="3200" dirty="0" smtClean="0"/>
              <a:t> </a:t>
            </a:r>
            <a:r>
              <a:rPr lang="en-US" sz="3200" dirty="0" smtClean="0"/>
              <a:t>works when it is done right</a:t>
            </a:r>
          </a:p>
          <a:p>
            <a:pPr marL="548640" indent="-548640">
              <a:buClr>
                <a:srgbClr val="C00000"/>
              </a:buClr>
              <a:buSzPct val="95000"/>
              <a:buFont typeface="Arial" pitchFamily="34" charset="0"/>
              <a:buChar char="→"/>
            </a:pPr>
            <a:r>
              <a:rPr lang="en-US" sz="3200" b="1" dirty="0" smtClean="0">
                <a:solidFill>
                  <a:srgbClr val="C00000"/>
                </a:solidFill>
              </a:rPr>
              <a:t>Pain</a:t>
            </a:r>
            <a:r>
              <a:rPr lang="en-US" sz="3200" dirty="0" smtClean="0"/>
              <a:t> is not inherently evil unless we are the cause of it through sin</a:t>
            </a:r>
            <a:endParaRPr lang="en-US" sz="3200" dirty="0" smtClean="0"/>
          </a:p>
          <a:p>
            <a:pPr marL="548640" indent="-548640">
              <a:buClr>
                <a:srgbClr val="C00000"/>
              </a:buClr>
              <a:buSzPct val="95000"/>
              <a:buFont typeface="Arial" pitchFamily="34" charset="0"/>
              <a:buChar char="→"/>
            </a:pPr>
            <a:r>
              <a:rPr lang="en-US" sz="3200" b="1" dirty="0" smtClean="0">
                <a:solidFill>
                  <a:srgbClr val="C00000"/>
                </a:solidFill>
              </a:rPr>
              <a:t>Ask</a:t>
            </a:r>
            <a:r>
              <a:rPr lang="en-US" sz="3200" dirty="0" smtClean="0"/>
              <a:t> for God’s help and seek Him out while young</a:t>
            </a:r>
          </a:p>
          <a:p>
            <a:pPr marL="548640" indent="-548640">
              <a:buClr>
                <a:srgbClr val="C00000"/>
              </a:buClr>
              <a:buSzPct val="95000"/>
              <a:buFont typeface="Arial" pitchFamily="34" charset="0"/>
              <a:buChar char="→"/>
            </a:pPr>
            <a:r>
              <a:rPr lang="en-US" sz="3200" b="1" dirty="0" smtClean="0">
                <a:solidFill>
                  <a:srgbClr val="C00000"/>
                </a:solidFill>
              </a:rPr>
              <a:t>The past</a:t>
            </a:r>
            <a:r>
              <a:rPr lang="en-US" sz="3200" dirty="0" smtClean="0"/>
              <a:t> cannot be changed, but the future can (Phil. 3:13)</a:t>
            </a:r>
            <a:endParaRPr lang="en-US" sz="3200" dirty="0"/>
          </a:p>
        </p:txBody>
      </p:sp>
    </p:spTree>
    <p:extLst>
      <p:ext uri="{BB962C8B-B14F-4D97-AF65-F5344CB8AC3E}">
        <p14:creationId xmlns:p14="http://schemas.microsoft.com/office/powerpoint/2010/main" val="32239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62" t="27206" r="7399" b="24264"/>
          <a:stretch/>
        </p:blipFill>
        <p:spPr bwMode="auto">
          <a:xfrm>
            <a:off x="0" y="0"/>
            <a:ext cx="9155595" cy="51815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029200" y="1905000"/>
            <a:ext cx="3886200" cy="1143000"/>
          </a:xfrm>
        </p:spPr>
        <p:txBody>
          <a:bodyPr/>
          <a:lstStyle/>
          <a:p>
            <a:pPr algn="ctr"/>
            <a:r>
              <a:rPr lang="en-US" sz="6000" spc="300" dirty="0" smtClean="0">
                <a:solidFill>
                  <a:schemeClr val="accent2">
                    <a:lumMod val="60000"/>
                    <a:lumOff val="40000"/>
                  </a:schemeClr>
                </a:solidFill>
                <a:effectLst>
                  <a:outerShdw blurRad="38100" dist="38100" dir="2700000" algn="tl">
                    <a:srgbClr val="000000">
                      <a:alpha val="43137"/>
                    </a:srgbClr>
                  </a:outerShdw>
                </a:effectLst>
                <a:latin typeface="Arial Black" pitchFamily="34" charset="0"/>
              </a:rPr>
              <a:t>Will You Obey The Gospel Today?</a:t>
            </a:r>
            <a:endParaRPr lang="en-US" sz="6000" spc="300" dirty="0">
              <a:solidFill>
                <a:schemeClr val="accent2">
                  <a:lumMod val="60000"/>
                  <a:lumOff val="40000"/>
                </a:schemeClr>
              </a:solidFill>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381000" y="5181600"/>
            <a:ext cx="8458200" cy="1569660"/>
          </a:xfrm>
          <a:prstGeom prst="rect">
            <a:avLst/>
          </a:prstGeom>
          <a:noFill/>
        </p:spPr>
        <p:txBody>
          <a:bodyPr wrap="square" rtlCol="0">
            <a:spAutoFit/>
          </a:bodyPr>
          <a:lstStyle/>
          <a:p>
            <a:r>
              <a:rPr lang="en-US" sz="3200" dirty="0">
                <a:solidFill>
                  <a:schemeClr val="accent2">
                    <a:lumMod val="60000"/>
                    <a:lumOff val="40000"/>
                  </a:schemeClr>
                </a:solidFill>
              </a:rPr>
              <a:t>“But the Pharisees and lawyers rejected the will of God for themselves, not having been baptized by </a:t>
            </a:r>
            <a:r>
              <a:rPr lang="en-US" sz="3200" dirty="0" smtClean="0">
                <a:solidFill>
                  <a:schemeClr val="accent2">
                    <a:lumMod val="60000"/>
                    <a:lumOff val="40000"/>
                  </a:schemeClr>
                </a:solidFill>
              </a:rPr>
              <a:t>him” (Lk. 7:30)</a:t>
            </a:r>
            <a:endParaRPr lang="en-US" sz="3200" dirty="0">
              <a:solidFill>
                <a:schemeClr val="accent2">
                  <a:lumMod val="60000"/>
                  <a:lumOff val="40000"/>
                </a:schemeClr>
              </a:solidFill>
            </a:endParaRPr>
          </a:p>
        </p:txBody>
      </p:sp>
    </p:spTree>
    <p:extLst>
      <p:ext uri="{BB962C8B-B14F-4D97-AF65-F5344CB8AC3E}">
        <p14:creationId xmlns:p14="http://schemas.microsoft.com/office/powerpoint/2010/main" val="732247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smtClean="0"/>
              <a:t>Fausset’s</a:t>
            </a:r>
            <a:r>
              <a:rPr lang="en-US" sz="5400" dirty="0" smtClean="0"/>
              <a:t> Bible Dictionary</a:t>
            </a:r>
            <a:endParaRPr lang="en-US" sz="5400" dirty="0"/>
          </a:p>
        </p:txBody>
      </p:sp>
      <p:sp>
        <p:nvSpPr>
          <p:cNvPr id="3" name="Content Placeholder 2"/>
          <p:cNvSpPr>
            <a:spLocks noGrp="1"/>
          </p:cNvSpPr>
          <p:nvPr>
            <p:ph idx="1"/>
          </p:nvPr>
        </p:nvSpPr>
        <p:spPr/>
        <p:txBody>
          <a:bodyPr>
            <a:normAutofit/>
          </a:bodyPr>
          <a:lstStyle/>
          <a:p>
            <a:r>
              <a:rPr lang="en-US" sz="4000" dirty="0"/>
              <a:t>“His prayer is one of the most comprehensive in the Bible, and shines forth like a brilliant star in the midst of a genealogical catalog of names; probably offered in setting out in life, an admirable model for </a:t>
            </a:r>
            <a:r>
              <a:rPr lang="en-US" sz="4000" dirty="0" smtClean="0"/>
              <a:t>youths.”</a:t>
            </a:r>
            <a:endParaRPr lang="en-US" sz="4000" dirty="0"/>
          </a:p>
        </p:txBody>
      </p:sp>
    </p:spTree>
    <p:extLst>
      <p:ext uri="{BB962C8B-B14F-4D97-AF65-F5344CB8AC3E}">
        <p14:creationId xmlns:p14="http://schemas.microsoft.com/office/powerpoint/2010/main" val="7698858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Look At </a:t>
            </a:r>
            <a:r>
              <a:rPr lang="en-US" dirty="0" err="1" smtClean="0"/>
              <a:t>Jabez’s</a:t>
            </a:r>
            <a:r>
              <a:rPr lang="en-US" dirty="0" smtClean="0"/>
              <a:t> Prayer</a:t>
            </a:r>
            <a:endParaRPr lang="en-US" dirty="0"/>
          </a:p>
        </p:txBody>
      </p:sp>
      <p:sp>
        <p:nvSpPr>
          <p:cNvPr id="5" name="Text Placeholder 4"/>
          <p:cNvSpPr>
            <a:spLocks noGrp="1"/>
          </p:cNvSpPr>
          <p:nvPr>
            <p:ph type="body" idx="1"/>
          </p:nvPr>
        </p:nvSpPr>
        <p:spPr/>
        <p:txBody>
          <a:bodyPr/>
          <a:lstStyle/>
          <a:p>
            <a:r>
              <a:rPr lang="en-US" dirty="0" smtClean="0"/>
              <a:t>1 Chronicles 4:10</a:t>
            </a:r>
            <a:endParaRPr lang="en-US" dirty="0"/>
          </a:p>
        </p:txBody>
      </p:sp>
    </p:spTree>
    <p:extLst>
      <p:ext uri="{BB962C8B-B14F-4D97-AF65-F5344CB8AC3E}">
        <p14:creationId xmlns:p14="http://schemas.microsoft.com/office/powerpoint/2010/main" val="638799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pc="-150" dirty="0" smtClean="0"/>
              <a:t>1) “Oh</a:t>
            </a:r>
            <a:r>
              <a:rPr lang="en-US" spc="-150" dirty="0"/>
              <a:t>, that You would bless me </a:t>
            </a:r>
            <a:r>
              <a:rPr lang="en-US" spc="-150" dirty="0" smtClean="0"/>
              <a:t>indeed…”</a:t>
            </a:r>
            <a:endParaRPr lang="en-US" spc="-150" dirty="0"/>
          </a:p>
        </p:txBody>
      </p:sp>
      <p:sp>
        <p:nvSpPr>
          <p:cNvPr id="5" name="Content Placeholder 4"/>
          <p:cNvSpPr>
            <a:spLocks noGrp="1"/>
          </p:cNvSpPr>
          <p:nvPr>
            <p:ph idx="1"/>
          </p:nvPr>
        </p:nvSpPr>
        <p:spPr/>
        <p:txBody>
          <a:bodyPr>
            <a:normAutofit/>
          </a:bodyPr>
          <a:lstStyle/>
          <a:p>
            <a:pPr marL="114300" indent="0">
              <a:buNone/>
            </a:pPr>
            <a:r>
              <a:rPr lang="en-US" sz="3600" dirty="0" smtClean="0"/>
              <a:t>It is right to pray to the Lord to bless us </a:t>
            </a:r>
            <a:br>
              <a:rPr lang="en-US" sz="3600" dirty="0" smtClean="0"/>
            </a:br>
            <a:r>
              <a:rPr lang="en-US" sz="3600" dirty="0" smtClean="0"/>
              <a:t>(Ps. 67:1; Gen. 32:26)</a:t>
            </a:r>
          </a:p>
          <a:p>
            <a:pPr lvl="1"/>
            <a:r>
              <a:rPr lang="en-US" sz="3000" dirty="0" smtClean="0"/>
              <a:t>We receive from </a:t>
            </a:r>
            <a:r>
              <a:rPr lang="en-US" sz="3000" b="1" dirty="0" smtClean="0"/>
              <a:t>Him</a:t>
            </a:r>
            <a:r>
              <a:rPr lang="en-US" sz="3000" dirty="0" smtClean="0"/>
              <a:t> </a:t>
            </a:r>
            <a:r>
              <a:rPr lang="en-US" sz="3000" dirty="0"/>
              <a:t>-</a:t>
            </a:r>
            <a:r>
              <a:rPr lang="en-US" sz="3000" dirty="0" smtClean="0"/>
              <a:t> </a:t>
            </a:r>
            <a:r>
              <a:rPr lang="en-US" sz="3000" dirty="0" smtClean="0">
                <a:solidFill>
                  <a:srgbClr val="C00000"/>
                </a:solidFill>
              </a:rPr>
              <a:t>not by our own strength</a:t>
            </a:r>
          </a:p>
          <a:p>
            <a:pPr lvl="1"/>
            <a:r>
              <a:rPr lang="en-US" sz="3200" dirty="0"/>
              <a:t>“Every good gift and every perfect gift is from above, and comes down from the Father of </a:t>
            </a:r>
            <a:r>
              <a:rPr lang="en-US" sz="3200" dirty="0" smtClean="0"/>
              <a:t>lights…” (Jas. 1:17)</a:t>
            </a:r>
          </a:p>
          <a:p>
            <a:pPr lvl="1"/>
            <a:r>
              <a:rPr lang="en-US" sz="3000" dirty="0" smtClean="0"/>
              <a:t>God sent His Son…</a:t>
            </a:r>
            <a:r>
              <a:rPr lang="en-US" sz="3000" b="1" spc="600" dirty="0" smtClean="0">
                <a:solidFill>
                  <a:srgbClr val="00B050"/>
                </a:solidFill>
              </a:rPr>
              <a:t>To bless us!</a:t>
            </a:r>
          </a:p>
        </p:txBody>
      </p:sp>
    </p:spTree>
    <p:extLst>
      <p:ext uri="{BB962C8B-B14F-4D97-AF65-F5344CB8AC3E}">
        <p14:creationId xmlns:p14="http://schemas.microsoft.com/office/powerpoint/2010/main" val="17179647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accel="29000" decel="71000" fill="hold" nodeType="clickEffect">
                                  <p:stCondLst>
                                    <p:cond delay="0"/>
                                  </p:stCondLst>
                                  <p:iterate type="lt">
                                    <p:tmPct val="10000"/>
                                  </p:iterate>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Spiritual Blessings </a:t>
            </a:r>
            <a:r>
              <a:rPr lang="en-US" dirty="0" smtClean="0"/>
              <a:t>Matter Most!</a:t>
            </a:r>
            <a:endParaRPr lang="en-US" dirty="0"/>
          </a:p>
        </p:txBody>
      </p:sp>
      <p:sp>
        <p:nvSpPr>
          <p:cNvPr id="3" name="Content Placeholder 2"/>
          <p:cNvSpPr>
            <a:spLocks noGrp="1"/>
          </p:cNvSpPr>
          <p:nvPr>
            <p:ph idx="1"/>
          </p:nvPr>
        </p:nvSpPr>
        <p:spPr>
          <a:xfrm>
            <a:off x="457200" y="1828800"/>
            <a:ext cx="7620000" cy="3886200"/>
          </a:xfrm>
        </p:spPr>
        <p:txBody>
          <a:bodyPr>
            <a:noAutofit/>
          </a:bodyPr>
          <a:lstStyle/>
          <a:p>
            <a:r>
              <a:rPr lang="en-US" sz="3200" dirty="0"/>
              <a:t>Acts 3:26, </a:t>
            </a:r>
            <a:r>
              <a:rPr lang="en-US" sz="3200" dirty="0" smtClean="0"/>
              <a:t>"</a:t>
            </a:r>
            <a:r>
              <a:rPr lang="en-US" sz="3200" dirty="0"/>
              <a:t>To you first, God, having raised up His Servant Jesus, sent Him to bless you, </a:t>
            </a:r>
            <a:r>
              <a:rPr lang="en-US" sz="3200" b="1" dirty="0">
                <a:solidFill>
                  <a:srgbClr val="C00000"/>
                </a:solidFill>
              </a:rPr>
              <a:t>in</a:t>
            </a:r>
            <a:r>
              <a:rPr lang="en-US" sz="3200" dirty="0"/>
              <a:t> turning away every one of you from your iniquities</a:t>
            </a:r>
            <a:r>
              <a:rPr lang="en-US" sz="3200" dirty="0" smtClean="0"/>
              <a:t>."</a:t>
            </a:r>
          </a:p>
          <a:p>
            <a:pPr lvl="1"/>
            <a:r>
              <a:rPr lang="en-US" sz="3200" dirty="0" smtClean="0"/>
              <a:t>Sin hampers blessing</a:t>
            </a:r>
          </a:p>
          <a:p>
            <a:r>
              <a:rPr lang="en-US" sz="3200" dirty="0" smtClean="0"/>
              <a:t>Ephesians 1:3, “Blessed </a:t>
            </a:r>
            <a:r>
              <a:rPr lang="en-US" sz="3200" dirty="0"/>
              <a:t>be the God and Father of our Lord Jesus Christ, who has blessed us with every spiritual blessing in the heavenly places in </a:t>
            </a:r>
            <a:r>
              <a:rPr lang="en-US" sz="3200" dirty="0" smtClean="0"/>
              <a:t>Christ”</a:t>
            </a:r>
            <a:endParaRPr lang="en-US" sz="3200" dirty="0"/>
          </a:p>
        </p:txBody>
      </p:sp>
    </p:spTree>
    <p:extLst>
      <p:ext uri="{BB962C8B-B14F-4D97-AF65-F5344CB8AC3E}">
        <p14:creationId xmlns:p14="http://schemas.microsoft.com/office/powerpoint/2010/main" val="34067170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ven\AppData\Local\Microsoft\Windows\Temporary Internet Files\Content.IE5\OA77OX9I\MP900448519[1].jpg"/>
          <p:cNvPicPr>
            <a:picLocks noChangeAspect="1" noChangeArrowheads="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0" y="0"/>
            <a:ext cx="8458200" cy="68860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solidFill>
                  <a:schemeClr val="bg1"/>
                </a:solidFill>
                <a:effectLst>
                  <a:outerShdw blurRad="38100" dist="38100" dir="2700000" algn="tl">
                    <a:srgbClr val="000000">
                      <a:alpha val="43137"/>
                    </a:srgbClr>
                  </a:outerShdw>
                </a:effectLst>
                <a:latin typeface="Adobe Garamond Pro Bold" pitchFamily="18" charset="0"/>
              </a:rPr>
              <a:t>2) “…</a:t>
            </a:r>
            <a:r>
              <a:rPr lang="en-US" dirty="0">
                <a:solidFill>
                  <a:schemeClr val="bg1"/>
                </a:solidFill>
                <a:effectLst>
                  <a:outerShdw blurRad="38100" dist="38100" dir="2700000" algn="tl">
                    <a:srgbClr val="000000">
                      <a:alpha val="43137"/>
                    </a:srgbClr>
                  </a:outerShdw>
                </a:effectLst>
                <a:latin typeface="Adobe Garamond Pro Bold" pitchFamily="18" charset="0"/>
              </a:rPr>
              <a:t>and enlarge my </a:t>
            </a:r>
            <a:r>
              <a:rPr lang="en-US" dirty="0" smtClean="0">
                <a:solidFill>
                  <a:schemeClr val="bg1"/>
                </a:solidFill>
                <a:effectLst>
                  <a:outerShdw blurRad="38100" dist="38100" dir="2700000" algn="tl">
                    <a:srgbClr val="000000">
                      <a:alpha val="43137"/>
                    </a:srgbClr>
                  </a:outerShdw>
                </a:effectLst>
                <a:latin typeface="Adobe Garamond Pro Bold" pitchFamily="18" charset="0"/>
              </a:rPr>
              <a:t>territory…”</a:t>
            </a:r>
            <a:endParaRPr lang="en-US" dirty="0">
              <a:solidFill>
                <a:schemeClr val="bg1"/>
              </a:solidFill>
              <a:effectLst>
                <a:outerShdw blurRad="38100" dist="38100" dir="2700000" algn="tl">
                  <a:srgbClr val="000000">
                    <a:alpha val="43137"/>
                  </a:srgbClr>
                </a:outerShdw>
              </a:effectLst>
              <a:latin typeface="Adobe Garamond Pro Bold" pitchFamily="18" charset="0"/>
            </a:endParaRPr>
          </a:p>
        </p:txBody>
      </p:sp>
      <p:sp>
        <p:nvSpPr>
          <p:cNvPr id="3" name="Content Placeholder 2"/>
          <p:cNvSpPr>
            <a:spLocks noGrp="1"/>
          </p:cNvSpPr>
          <p:nvPr>
            <p:ph idx="1"/>
          </p:nvPr>
        </p:nvSpPr>
        <p:spPr>
          <a:solidFill>
            <a:schemeClr val="accent1">
              <a:lumMod val="75000"/>
              <a:alpha val="61000"/>
            </a:schemeClr>
          </a:solidFill>
          <a:ln w="57150">
            <a:solidFill>
              <a:schemeClr val="tx1"/>
            </a:solidFill>
          </a:ln>
        </p:spPr>
        <p:txBody>
          <a:bodyPr>
            <a:normAutofit lnSpcReduction="10000"/>
          </a:bodyPr>
          <a:lstStyle/>
          <a:p>
            <a:pPr marL="114300" indent="0">
              <a:buNone/>
            </a:pPr>
            <a:r>
              <a:rPr lang="en-US" sz="3600" dirty="0">
                <a:effectLst>
                  <a:outerShdw blurRad="38100" dist="38100" dir="2700000" algn="tl">
                    <a:srgbClr val="000000">
                      <a:alpha val="43137"/>
                    </a:srgbClr>
                  </a:outerShdw>
                </a:effectLst>
                <a:latin typeface="Arial Black" pitchFamily="34" charset="0"/>
              </a:rPr>
              <a:t>F</a:t>
            </a:r>
            <a:r>
              <a:rPr lang="en-US" sz="3600" dirty="0" smtClean="0">
                <a:effectLst>
                  <a:outerShdw blurRad="38100" dist="38100" dir="2700000" algn="tl">
                    <a:srgbClr val="000000">
                      <a:alpha val="43137"/>
                    </a:srgbClr>
                  </a:outerShdw>
                </a:effectLst>
                <a:latin typeface="Arial Black" pitchFamily="34" charset="0"/>
              </a:rPr>
              <a:t>rom the encroachment of enemies</a:t>
            </a:r>
          </a:p>
          <a:p>
            <a:pPr lvl="1"/>
            <a:r>
              <a:rPr lang="en-US" sz="3200" dirty="0">
                <a:solidFill>
                  <a:schemeClr val="bg1"/>
                </a:solidFill>
                <a:effectLst>
                  <a:outerShdw blurRad="38100" dist="38100" dir="2700000" algn="tl">
                    <a:srgbClr val="000000">
                      <a:alpha val="43137"/>
                    </a:srgbClr>
                  </a:outerShdw>
                </a:effectLst>
                <a:latin typeface="Arial Black" pitchFamily="34" charset="0"/>
              </a:rPr>
              <a:t>Ps </a:t>
            </a:r>
            <a:r>
              <a:rPr lang="en-US" sz="3200" dirty="0" smtClean="0">
                <a:solidFill>
                  <a:schemeClr val="bg1"/>
                </a:solidFill>
                <a:effectLst>
                  <a:outerShdw blurRad="38100" dist="38100" dir="2700000" algn="tl">
                    <a:srgbClr val="000000">
                      <a:alpha val="43137"/>
                    </a:srgbClr>
                  </a:outerShdw>
                </a:effectLst>
                <a:latin typeface="Arial Black" pitchFamily="34" charset="0"/>
              </a:rPr>
              <a:t>31:8, “And </a:t>
            </a:r>
            <a:r>
              <a:rPr lang="en-US" sz="3200" dirty="0">
                <a:solidFill>
                  <a:schemeClr val="bg1"/>
                </a:solidFill>
                <a:effectLst>
                  <a:outerShdw blurRad="38100" dist="38100" dir="2700000" algn="tl">
                    <a:srgbClr val="000000">
                      <a:alpha val="43137"/>
                    </a:srgbClr>
                  </a:outerShdw>
                </a:effectLst>
                <a:latin typeface="Arial Black" pitchFamily="34" charset="0"/>
              </a:rPr>
              <a:t>have not shut me up into the hand of the enemy; You have set my feet in a wide place</a:t>
            </a:r>
            <a:r>
              <a:rPr lang="en-US" sz="3200" dirty="0" smtClean="0">
                <a:solidFill>
                  <a:schemeClr val="bg1"/>
                </a:solidFill>
                <a:effectLst>
                  <a:outerShdw blurRad="38100" dist="38100" dir="2700000" algn="tl">
                    <a:srgbClr val="000000">
                      <a:alpha val="43137"/>
                    </a:srgbClr>
                  </a:outerShdw>
                </a:effectLst>
                <a:latin typeface="Arial Black" pitchFamily="34" charset="0"/>
              </a:rPr>
              <a:t>.”</a:t>
            </a:r>
            <a:endParaRPr lang="en-US" sz="3200" dirty="0">
              <a:solidFill>
                <a:schemeClr val="bg1"/>
              </a:solidFill>
              <a:effectLst>
                <a:outerShdw blurRad="38100" dist="38100" dir="2700000" algn="tl">
                  <a:srgbClr val="000000">
                    <a:alpha val="43137"/>
                  </a:srgbClr>
                </a:outerShdw>
              </a:effectLst>
              <a:latin typeface="Arial Black" pitchFamily="34" charset="0"/>
            </a:endParaRPr>
          </a:p>
          <a:p>
            <a:pPr lvl="1"/>
            <a:r>
              <a:rPr lang="en-US" sz="3200" dirty="0">
                <a:solidFill>
                  <a:schemeClr val="bg1"/>
                </a:solidFill>
                <a:effectLst>
                  <a:outerShdw blurRad="38100" dist="38100" dir="2700000" algn="tl">
                    <a:srgbClr val="000000">
                      <a:alpha val="43137"/>
                    </a:srgbClr>
                  </a:outerShdw>
                </a:effectLst>
                <a:latin typeface="Arial Black" pitchFamily="34" charset="0"/>
              </a:rPr>
              <a:t>Ps </a:t>
            </a:r>
            <a:r>
              <a:rPr lang="en-US" sz="3200" dirty="0" smtClean="0">
                <a:solidFill>
                  <a:schemeClr val="bg1"/>
                </a:solidFill>
                <a:effectLst>
                  <a:outerShdw blurRad="38100" dist="38100" dir="2700000" algn="tl">
                    <a:srgbClr val="000000">
                      <a:alpha val="43137"/>
                    </a:srgbClr>
                  </a:outerShdw>
                </a:effectLst>
                <a:latin typeface="Arial Black" pitchFamily="34" charset="0"/>
              </a:rPr>
              <a:t>118:5, “I </a:t>
            </a:r>
            <a:r>
              <a:rPr lang="en-US" sz="3200" dirty="0">
                <a:solidFill>
                  <a:schemeClr val="bg1"/>
                </a:solidFill>
                <a:effectLst>
                  <a:outerShdw blurRad="38100" dist="38100" dir="2700000" algn="tl">
                    <a:srgbClr val="000000">
                      <a:alpha val="43137"/>
                    </a:srgbClr>
                  </a:outerShdw>
                </a:effectLst>
                <a:latin typeface="Arial Black" pitchFamily="34" charset="0"/>
              </a:rPr>
              <a:t>called on the LORD in distress; The LORD answered me and set me in a broad place</a:t>
            </a:r>
            <a:r>
              <a:rPr lang="en-US" sz="3200" dirty="0" smtClean="0">
                <a:solidFill>
                  <a:schemeClr val="bg1"/>
                </a:solidFill>
                <a:effectLst>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3940716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p:spPr>
        <p:txBody>
          <a:bodyPr>
            <a:normAutofit fontScale="90000"/>
          </a:bodyPr>
          <a:lstStyle/>
          <a:p>
            <a:r>
              <a:rPr lang="en-US" dirty="0" smtClean="0"/>
              <a:t>3) “…</a:t>
            </a:r>
            <a:r>
              <a:rPr lang="en-US" dirty="0"/>
              <a:t>that Your hand would be with </a:t>
            </a:r>
            <a:r>
              <a:rPr lang="en-US" dirty="0" smtClean="0"/>
              <a:t>me…”</a:t>
            </a:r>
            <a:endParaRPr lang="en-US" dirty="0"/>
          </a:p>
        </p:txBody>
      </p:sp>
      <p:sp>
        <p:nvSpPr>
          <p:cNvPr id="3" name="Content Placeholder 2"/>
          <p:cNvSpPr>
            <a:spLocks noGrp="1"/>
          </p:cNvSpPr>
          <p:nvPr>
            <p:ph idx="1"/>
          </p:nvPr>
        </p:nvSpPr>
        <p:spPr>
          <a:xfrm>
            <a:off x="457200" y="2057400"/>
            <a:ext cx="7620000" cy="4800600"/>
          </a:xfrm>
        </p:spPr>
        <p:txBody>
          <a:bodyPr>
            <a:noAutofit/>
          </a:bodyPr>
          <a:lstStyle/>
          <a:p>
            <a:pPr marL="114300" indent="0">
              <a:buNone/>
            </a:pPr>
            <a:r>
              <a:rPr lang="en-US" sz="3000" dirty="0">
                <a:latin typeface="Adobe Gothic Std B" pitchFamily="34" charset="-128"/>
                <a:ea typeface="Adobe Gothic Std B" pitchFamily="34" charset="-128"/>
              </a:rPr>
              <a:t>Ps </a:t>
            </a:r>
            <a:r>
              <a:rPr lang="en-US" sz="3000" dirty="0" smtClean="0">
                <a:latin typeface="Adobe Gothic Std B" pitchFamily="34" charset="-128"/>
                <a:ea typeface="Adobe Gothic Std B" pitchFamily="34" charset="-128"/>
              </a:rPr>
              <a:t>119:173, “Let </a:t>
            </a:r>
            <a:r>
              <a:rPr lang="en-US" sz="3000" dirty="0">
                <a:latin typeface="Adobe Gothic Std B" pitchFamily="34" charset="-128"/>
                <a:ea typeface="Adobe Gothic Std B" pitchFamily="34" charset="-128"/>
              </a:rPr>
              <a:t>Your hand become my help, For I have chosen Your precepts</a:t>
            </a:r>
            <a:r>
              <a:rPr lang="en-US" sz="3000" dirty="0" smtClean="0">
                <a:latin typeface="Adobe Gothic Std B" pitchFamily="34" charset="-128"/>
                <a:ea typeface="Adobe Gothic Std B" pitchFamily="34" charset="-128"/>
              </a:rPr>
              <a:t>.”</a:t>
            </a:r>
          </a:p>
          <a:p>
            <a:r>
              <a:rPr lang="en-US" sz="3000" spc="-70" dirty="0" smtClean="0"/>
              <a:t>We should pray for the Lord’s hand to help!</a:t>
            </a:r>
          </a:p>
          <a:p>
            <a:pPr lvl="1">
              <a:buFont typeface="Wingdings" pitchFamily="2" charset="2"/>
              <a:buChar char="ü"/>
            </a:pPr>
            <a:r>
              <a:rPr lang="en-US" sz="3000" spc="-70" dirty="0" smtClean="0"/>
              <a:t>To guard us from our enemies (Is. 41:10-14; Eph. 6:10-18; Heb. 13:6)</a:t>
            </a:r>
          </a:p>
          <a:p>
            <a:pPr lvl="1">
              <a:buFont typeface="Wingdings" pitchFamily="2" charset="2"/>
              <a:buChar char="ü"/>
            </a:pPr>
            <a:r>
              <a:rPr lang="en-US" sz="3000" spc="-70" dirty="0" smtClean="0"/>
              <a:t>To guide us through physical trial (2 Cor. 12:9)</a:t>
            </a:r>
          </a:p>
          <a:p>
            <a:pPr lvl="1">
              <a:buFont typeface="Wingdings" pitchFamily="2" charset="2"/>
              <a:buChar char="ü"/>
            </a:pPr>
            <a:r>
              <a:rPr lang="en-US" sz="3000" spc="-70" dirty="0" smtClean="0"/>
              <a:t>To unify our hearts in obedience (2 Chron. 30:12)</a:t>
            </a:r>
            <a:endParaRPr lang="en-US" sz="3000" spc="-70" dirty="0"/>
          </a:p>
          <a:p>
            <a:endParaRPr lang="en-US" sz="3200" dirty="0"/>
          </a:p>
        </p:txBody>
      </p:sp>
      <p:pic>
        <p:nvPicPr>
          <p:cNvPr id="2051" name="Picture 3" descr="C:\Users\Steven\AppData\Local\Microsoft\Windows\Temporary Internet Files\Content.IE5\UP2WQ608\MP9004074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0"/>
            <a:ext cx="2943726" cy="19617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778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a:t>
            </a:r>
            <a:r>
              <a:rPr lang="en-US" dirty="0" smtClean="0"/>
              <a:t>that </a:t>
            </a:r>
            <a:r>
              <a:rPr lang="en-US" dirty="0"/>
              <a:t>You would keep me from </a:t>
            </a:r>
            <a:r>
              <a:rPr lang="en-US" dirty="0" smtClean="0"/>
              <a:t>evil…”</a:t>
            </a:r>
            <a:endParaRPr lang="en-US" dirty="0"/>
          </a:p>
        </p:txBody>
      </p:sp>
      <p:sp>
        <p:nvSpPr>
          <p:cNvPr id="3" name="Content Placeholder 2"/>
          <p:cNvSpPr>
            <a:spLocks noGrp="1"/>
          </p:cNvSpPr>
          <p:nvPr>
            <p:ph idx="1"/>
          </p:nvPr>
        </p:nvSpPr>
        <p:spPr/>
        <p:txBody>
          <a:bodyPr>
            <a:normAutofit/>
          </a:bodyPr>
          <a:lstStyle/>
          <a:p>
            <a:r>
              <a:rPr lang="en-US" sz="3200" b="1" dirty="0" smtClean="0"/>
              <a:t>Matthew 6:13</a:t>
            </a:r>
            <a:r>
              <a:rPr lang="en-US" sz="3200" dirty="0" smtClean="0"/>
              <a:t>, “And </a:t>
            </a:r>
            <a:r>
              <a:rPr lang="en-US" sz="3200" dirty="0"/>
              <a:t>do not lead us into temptation, But deliver us from the evil one. For Yours is the kingdom and the power and the glory forever. Amen</a:t>
            </a:r>
            <a:r>
              <a:rPr lang="en-US" sz="3200" dirty="0" smtClean="0"/>
              <a:t>.”</a:t>
            </a:r>
            <a:endParaRPr lang="en-US" sz="3200" dirty="0"/>
          </a:p>
          <a:p>
            <a:r>
              <a:rPr lang="en-US" sz="3200" b="1" dirty="0" smtClean="0"/>
              <a:t>John 17:15</a:t>
            </a:r>
            <a:r>
              <a:rPr lang="en-US" sz="3200" dirty="0" smtClean="0"/>
              <a:t>, “I </a:t>
            </a:r>
            <a:r>
              <a:rPr lang="en-US" sz="3200" dirty="0"/>
              <a:t>do not pray that You should take them out of the world, but that You should keep them from the evil one</a:t>
            </a:r>
            <a:r>
              <a:rPr lang="en-US" sz="3200" dirty="0" smtClean="0"/>
              <a:t>.”</a:t>
            </a:r>
            <a:endParaRPr lang="en-US" sz="3200" dirty="0"/>
          </a:p>
        </p:txBody>
      </p:sp>
    </p:spTree>
    <p:extLst>
      <p:ext uri="{BB962C8B-B14F-4D97-AF65-F5344CB8AC3E}">
        <p14:creationId xmlns:p14="http://schemas.microsoft.com/office/powerpoint/2010/main" val="11919149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Deflate">
              <a:avLst/>
            </a:prstTxWarp>
          </a:bodyPr>
          <a:lstStyle/>
          <a:p>
            <a:r>
              <a:rPr lang="en-US" sz="6600" spc="600" dirty="0" smtClean="0"/>
              <a:t>“EVIL”</a:t>
            </a:r>
            <a:endParaRPr lang="en-US" spc="600" dirty="0"/>
          </a:p>
        </p:txBody>
      </p:sp>
      <p:sp>
        <p:nvSpPr>
          <p:cNvPr id="3" name="Content Placeholder 2"/>
          <p:cNvSpPr>
            <a:spLocks noGrp="1"/>
          </p:cNvSpPr>
          <p:nvPr>
            <p:ph idx="1"/>
          </p:nvPr>
        </p:nvSpPr>
        <p:spPr>
          <a:xfrm>
            <a:off x="457200" y="1600200"/>
            <a:ext cx="7620000" cy="5257800"/>
          </a:xfrm>
        </p:spPr>
        <p:txBody>
          <a:bodyPr>
            <a:noAutofit/>
          </a:bodyPr>
          <a:lstStyle/>
          <a:p>
            <a:pPr marL="628650" indent="-514350">
              <a:buFont typeface="+mj-lt"/>
              <a:buAutoNum type="arabicPeriod"/>
            </a:pPr>
            <a:r>
              <a:rPr lang="en-US" sz="3000" b="1" dirty="0" smtClean="0"/>
              <a:t>Does not always appear gruesome</a:t>
            </a:r>
          </a:p>
          <a:p>
            <a:pPr lvl="1"/>
            <a:r>
              <a:rPr lang="en-US" sz="2800" dirty="0"/>
              <a:t>“Now these things became our examples, to the intent that we should not </a:t>
            </a:r>
            <a:r>
              <a:rPr lang="en-US" sz="2800" b="1" dirty="0"/>
              <a:t>lust after evil </a:t>
            </a:r>
            <a:r>
              <a:rPr lang="en-US" sz="2800" dirty="0"/>
              <a:t>things as they also </a:t>
            </a:r>
            <a:r>
              <a:rPr lang="en-US" sz="2800" dirty="0" smtClean="0"/>
              <a:t>lusted” (1 Cor. 10:6; 2 Thess. 2:12; Ps. 52:3; Job 15:16)</a:t>
            </a:r>
          </a:p>
          <a:p>
            <a:pPr marL="628650" indent="-514350">
              <a:buFont typeface="+mj-lt"/>
              <a:buAutoNum type="arabicPeriod"/>
            </a:pPr>
            <a:r>
              <a:rPr lang="en-US" sz="3000" b="1" dirty="0" smtClean="0"/>
              <a:t>Is to be abhorred no matter how it looks</a:t>
            </a:r>
          </a:p>
          <a:p>
            <a:pPr lvl="1"/>
            <a:r>
              <a:rPr lang="en-US" sz="2800" dirty="0" smtClean="0"/>
              <a:t>Romans 12:9, “Let </a:t>
            </a:r>
            <a:r>
              <a:rPr lang="en-US" sz="2800" dirty="0"/>
              <a:t>love be without hypocrisy. Abhor what is evil. Cling to what is good</a:t>
            </a:r>
            <a:r>
              <a:rPr lang="en-US" sz="2800" dirty="0" smtClean="0"/>
              <a:t>.”</a:t>
            </a:r>
          </a:p>
          <a:p>
            <a:pPr lvl="1"/>
            <a:r>
              <a:rPr lang="en-US" sz="2800" dirty="0" smtClean="0"/>
              <a:t>We must refuse its every form and not be drawn into it “Abstain </a:t>
            </a:r>
            <a:r>
              <a:rPr lang="en-US" sz="2800" dirty="0"/>
              <a:t>from every form of </a:t>
            </a:r>
            <a:r>
              <a:rPr lang="en-US" sz="2800" dirty="0" smtClean="0"/>
              <a:t>evil” (1 Thess. 5:22)</a:t>
            </a:r>
          </a:p>
        </p:txBody>
      </p:sp>
    </p:spTree>
    <p:extLst>
      <p:ext uri="{BB962C8B-B14F-4D97-AF65-F5344CB8AC3E}">
        <p14:creationId xmlns:p14="http://schemas.microsoft.com/office/powerpoint/2010/main" val="18942515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Adjacency</Template>
  <TotalTime>1831</TotalTime>
  <Words>2074</Words>
  <Application>Microsoft Office PowerPoint</Application>
  <PresentationFormat>On-screen Show (4:3)</PresentationFormat>
  <Paragraphs>123</Paragraphs>
  <Slides>16</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Cambria</vt:lpstr>
      <vt:lpstr>Adobe Gothic Std B</vt:lpstr>
      <vt:lpstr>Berlin Sans FB Demi</vt:lpstr>
      <vt:lpstr>Adobe Garamond Pro Bold</vt:lpstr>
      <vt:lpstr>Calibri</vt:lpstr>
      <vt:lpstr>Berlin Sans FB</vt:lpstr>
      <vt:lpstr>Wingdings</vt:lpstr>
      <vt:lpstr>Arial Black</vt:lpstr>
      <vt:lpstr>Adjacency</vt:lpstr>
      <vt:lpstr>1_Adjacency</vt:lpstr>
      <vt:lpstr>The Prayer</vt:lpstr>
      <vt:lpstr>Fausset’s Bible Dictionary</vt:lpstr>
      <vt:lpstr>A Look At Jabez’s Prayer</vt:lpstr>
      <vt:lpstr>1) “Oh, that You would bless me indeed…”</vt:lpstr>
      <vt:lpstr>Spiritual Blessings Matter Most!</vt:lpstr>
      <vt:lpstr>2) “…and enlarge my territory…”</vt:lpstr>
      <vt:lpstr>3) “…that Your hand would be with me…”</vt:lpstr>
      <vt:lpstr>4) “…that You would keep me from evil…”</vt:lpstr>
      <vt:lpstr>“EVIL”</vt:lpstr>
      <vt:lpstr>“EVIL”</vt:lpstr>
      <vt:lpstr>Some EVIL Things</vt:lpstr>
      <vt:lpstr>5) “…that I may not cause pain!”</vt:lpstr>
      <vt:lpstr>5) “…that I may not cause pain!”</vt:lpstr>
      <vt:lpstr>“So God granted him what he requested.”</vt:lpstr>
      <vt:lpstr>Jabez Teaches that:</vt:lpstr>
      <vt:lpstr>Will You Obey The Gospel Today?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Jabez</dc:title>
  <dc:creator>Steven J. Wallace</dc:creator>
  <cp:lastModifiedBy>Steven J. Wallace</cp:lastModifiedBy>
  <cp:revision>86</cp:revision>
  <dcterms:created xsi:type="dcterms:W3CDTF">2011-09-14T20:49:02Z</dcterms:created>
  <dcterms:modified xsi:type="dcterms:W3CDTF">2013-09-07T16:59:56Z</dcterms:modified>
</cp:coreProperties>
</file>