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9"/>
  </p:notes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73" r:id="rId14"/>
    <p:sldId id="274" r:id="rId15"/>
    <p:sldId id="275" r:id="rId16"/>
    <p:sldId id="276" r:id="rId17"/>
    <p:sldId id="2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9E39AB-BED6-4EB7-B9C2-2253BD9CE3E0}" v="1" dt="2019-02-08T16:58:55.6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66011" autoAdjust="0"/>
  </p:normalViewPr>
  <p:slideViewPr>
    <p:cSldViewPr snapToGrid="0">
      <p:cViewPr varScale="1">
        <p:scale>
          <a:sx n="71" d="100"/>
          <a:sy n="71" d="100"/>
        </p:scale>
        <p:origin x="202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n Wallace" userId="f455ab06884d4394" providerId="LiveId" clId="{453F6E11-34D9-4E15-B888-C423229D858D}"/>
    <pc:docChg chg="custSel modSld">
      <pc:chgData name="Steven Wallace" userId="f455ab06884d4394" providerId="LiveId" clId="{453F6E11-34D9-4E15-B888-C423229D858D}" dt="2019-01-30T22:45:32.908" v="19" actId="368"/>
      <pc:docMkLst>
        <pc:docMk/>
      </pc:docMkLst>
      <pc:sldChg chg="modNotes">
        <pc:chgData name="Steven Wallace" userId="f455ab06884d4394" providerId="LiveId" clId="{453F6E11-34D9-4E15-B888-C423229D858D}" dt="2019-01-30T22:45:32.776" v="1" actId="368"/>
        <pc:sldMkLst>
          <pc:docMk/>
          <pc:sldMk cId="3285360612" sldId="256"/>
        </pc:sldMkLst>
      </pc:sldChg>
      <pc:sldChg chg="modNotes">
        <pc:chgData name="Steven Wallace" userId="f455ab06884d4394" providerId="LiveId" clId="{453F6E11-34D9-4E15-B888-C423229D858D}" dt="2019-01-30T22:45:32.794" v="3" actId="368"/>
        <pc:sldMkLst>
          <pc:docMk/>
          <pc:sldMk cId="940778990" sldId="262"/>
        </pc:sldMkLst>
      </pc:sldChg>
      <pc:sldChg chg="modNotes">
        <pc:chgData name="Steven Wallace" userId="f455ab06884d4394" providerId="LiveId" clId="{453F6E11-34D9-4E15-B888-C423229D858D}" dt="2019-01-30T22:45:32.804" v="5" actId="368"/>
        <pc:sldMkLst>
          <pc:docMk/>
          <pc:sldMk cId="3898923687" sldId="263"/>
        </pc:sldMkLst>
      </pc:sldChg>
      <pc:sldChg chg="modNotes">
        <pc:chgData name="Steven Wallace" userId="f455ab06884d4394" providerId="LiveId" clId="{453F6E11-34D9-4E15-B888-C423229D858D}" dt="2019-01-30T22:45:32.814" v="7" actId="368"/>
        <pc:sldMkLst>
          <pc:docMk/>
          <pc:sldMk cId="2663357499" sldId="265"/>
        </pc:sldMkLst>
      </pc:sldChg>
      <pc:sldChg chg="modNotes">
        <pc:chgData name="Steven Wallace" userId="f455ab06884d4394" providerId="LiveId" clId="{453F6E11-34D9-4E15-B888-C423229D858D}" dt="2019-01-30T22:45:32.825" v="9" actId="368"/>
        <pc:sldMkLst>
          <pc:docMk/>
          <pc:sldMk cId="2806939336" sldId="266"/>
        </pc:sldMkLst>
      </pc:sldChg>
      <pc:sldChg chg="modNotes">
        <pc:chgData name="Steven Wallace" userId="f455ab06884d4394" providerId="LiveId" clId="{453F6E11-34D9-4E15-B888-C423229D858D}" dt="2019-01-30T22:45:32.840" v="11" actId="368"/>
        <pc:sldMkLst>
          <pc:docMk/>
          <pc:sldMk cId="3660529707" sldId="267"/>
        </pc:sldMkLst>
      </pc:sldChg>
      <pc:sldChg chg="modNotes">
        <pc:chgData name="Steven Wallace" userId="f455ab06884d4394" providerId="LiveId" clId="{453F6E11-34D9-4E15-B888-C423229D858D}" dt="2019-01-30T22:45:32.908" v="19" actId="368"/>
        <pc:sldMkLst>
          <pc:docMk/>
          <pc:sldMk cId="1504104681" sldId="269"/>
        </pc:sldMkLst>
      </pc:sldChg>
      <pc:sldChg chg="modNotes">
        <pc:chgData name="Steven Wallace" userId="f455ab06884d4394" providerId="LiveId" clId="{453F6E11-34D9-4E15-B888-C423229D858D}" dt="2019-01-30T22:45:32.854" v="13" actId="368"/>
        <pc:sldMkLst>
          <pc:docMk/>
          <pc:sldMk cId="860039600" sldId="273"/>
        </pc:sldMkLst>
      </pc:sldChg>
      <pc:sldChg chg="modNotes">
        <pc:chgData name="Steven Wallace" userId="f455ab06884d4394" providerId="LiveId" clId="{453F6E11-34D9-4E15-B888-C423229D858D}" dt="2019-01-30T22:45:32.869" v="15" actId="368"/>
        <pc:sldMkLst>
          <pc:docMk/>
          <pc:sldMk cId="2708778235" sldId="274"/>
        </pc:sldMkLst>
      </pc:sldChg>
    </pc:docChg>
  </pc:docChgLst>
  <pc:docChgLst>
    <pc:chgData name="Steven Wallace" userId="f455ab06884d4394" providerId="LiveId" clId="{449E39AB-BED6-4EB7-B9C2-2253BD9CE3E0}"/>
    <pc:docChg chg="custSel delSld modSld">
      <pc:chgData name="Steven Wallace" userId="f455ab06884d4394" providerId="LiveId" clId="{449E39AB-BED6-4EB7-B9C2-2253BD9CE3E0}" dt="2019-02-08T16:59:03.834" v="2" actId="2696"/>
      <pc:docMkLst>
        <pc:docMk/>
      </pc:docMkLst>
      <pc:sldChg chg="modSp">
        <pc:chgData name="Steven Wallace" userId="f455ab06884d4394" providerId="LiveId" clId="{449E39AB-BED6-4EB7-B9C2-2253BD9CE3E0}" dt="2019-02-08T16:58:55.836" v="0" actId="27636"/>
        <pc:sldMkLst>
          <pc:docMk/>
          <pc:sldMk cId="1966864907" sldId="257"/>
        </pc:sldMkLst>
        <pc:spChg chg="mod">
          <ac:chgData name="Steven Wallace" userId="f455ab06884d4394" providerId="LiveId" clId="{449E39AB-BED6-4EB7-B9C2-2253BD9CE3E0}" dt="2019-02-08T16:58:55.836" v="0" actId="27636"/>
          <ac:spMkLst>
            <pc:docMk/>
            <pc:sldMk cId="1966864907" sldId="257"/>
            <ac:spMk id="3" creationId="{C38E8A72-29F7-4368-991D-6A012AF1E4AF}"/>
          </ac:spMkLst>
        </pc:spChg>
      </pc:sldChg>
      <pc:sldChg chg="del">
        <pc:chgData name="Steven Wallace" userId="f455ab06884d4394" providerId="LiveId" clId="{449E39AB-BED6-4EB7-B9C2-2253BD9CE3E0}" dt="2019-02-08T16:59:03.834" v="2" actId="2696"/>
        <pc:sldMkLst>
          <pc:docMk/>
          <pc:sldMk cId="2077108742" sldId="268"/>
        </pc:sldMkLst>
      </pc:sldChg>
      <pc:sldChg chg="modNotesTx">
        <pc:chgData name="Steven Wallace" userId="f455ab06884d4394" providerId="LiveId" clId="{449E39AB-BED6-4EB7-B9C2-2253BD9CE3E0}" dt="2019-02-08T16:59:00.489" v="1" actId="20577"/>
        <pc:sldMkLst>
          <pc:docMk/>
          <pc:sldMk cId="981802820" sldId="276"/>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1E264E-F09F-475A-8B17-1B9609869848}" type="doc">
      <dgm:prSet loTypeId="urn:microsoft.com/office/officeart/2016/7/layout/BasicLinearProcessNumbered" loCatId="process" qsTypeId="urn:microsoft.com/office/officeart/2005/8/quickstyle/simple2" qsCatId="simple" csTypeId="urn:microsoft.com/office/officeart/2005/8/colors/colorful2" csCatId="colorful" phldr="1"/>
      <dgm:spPr/>
      <dgm:t>
        <a:bodyPr/>
        <a:lstStyle/>
        <a:p>
          <a:endParaRPr lang="en-US"/>
        </a:p>
      </dgm:t>
    </dgm:pt>
    <dgm:pt modelId="{B90A5E41-90B8-4F67-B55D-3AD6E6F374CD}">
      <dgm:prSet/>
      <dgm:spPr/>
      <dgm:t>
        <a:bodyPr/>
        <a:lstStyle/>
        <a:p>
          <a:pPr algn="ctr"/>
          <a:r>
            <a:rPr lang="en-US" dirty="0"/>
            <a:t>Distinct from forgiveness and cleansing</a:t>
          </a:r>
        </a:p>
      </dgm:t>
    </dgm:pt>
    <dgm:pt modelId="{CDACA705-1A73-4988-ACDE-C855487CB1F8}" type="parTrans" cxnId="{75707990-C963-46EE-A487-3D47509A7F9B}">
      <dgm:prSet/>
      <dgm:spPr/>
      <dgm:t>
        <a:bodyPr/>
        <a:lstStyle/>
        <a:p>
          <a:endParaRPr lang="en-US"/>
        </a:p>
      </dgm:t>
    </dgm:pt>
    <dgm:pt modelId="{C2576A29-9D99-4BF9-8E2D-1515F74CF06C}" type="sibTrans" cxnId="{75707990-C963-46EE-A487-3D47509A7F9B}">
      <dgm:prSet phldrT="1" phldr="0"/>
      <dgm:spPr/>
      <dgm:t>
        <a:bodyPr/>
        <a:lstStyle/>
        <a:p>
          <a:r>
            <a:rPr lang="en-US"/>
            <a:t>1</a:t>
          </a:r>
        </a:p>
      </dgm:t>
    </dgm:pt>
    <dgm:pt modelId="{997E0B88-7069-4E0C-8590-B300AC0611F3}">
      <dgm:prSet/>
      <dgm:spPr/>
      <dgm:t>
        <a:bodyPr/>
        <a:lstStyle/>
        <a:p>
          <a:pPr algn="ctr"/>
          <a:r>
            <a:rPr lang="en-US" dirty="0"/>
            <a:t>Distinct from justification</a:t>
          </a:r>
        </a:p>
      </dgm:t>
    </dgm:pt>
    <dgm:pt modelId="{CA522C42-D82A-4A91-990F-A78E95AB678B}" type="parTrans" cxnId="{56F64E2D-605F-408A-8C61-36722A7897D4}">
      <dgm:prSet/>
      <dgm:spPr/>
      <dgm:t>
        <a:bodyPr/>
        <a:lstStyle/>
        <a:p>
          <a:endParaRPr lang="en-US"/>
        </a:p>
      </dgm:t>
    </dgm:pt>
    <dgm:pt modelId="{CDBD6926-52A9-418E-9318-21513110D938}" type="sibTrans" cxnId="{56F64E2D-605F-408A-8C61-36722A7897D4}">
      <dgm:prSet phldrT="2" phldr="0"/>
      <dgm:spPr/>
      <dgm:t>
        <a:bodyPr/>
        <a:lstStyle/>
        <a:p>
          <a:r>
            <a:rPr lang="en-US"/>
            <a:t>2</a:t>
          </a:r>
        </a:p>
      </dgm:t>
    </dgm:pt>
    <dgm:pt modelId="{2FA36BAC-80D1-446B-94F6-B87B14C1A1A2}">
      <dgm:prSet/>
      <dgm:spPr/>
      <dgm:t>
        <a:bodyPr/>
        <a:lstStyle/>
        <a:p>
          <a:pPr algn="ctr"/>
          <a:r>
            <a:rPr lang="en-US" dirty="0"/>
            <a:t>Always means “set apart”</a:t>
          </a:r>
        </a:p>
      </dgm:t>
    </dgm:pt>
    <dgm:pt modelId="{58DFDE58-1DA0-4303-A1F3-0175AD67278D}" type="parTrans" cxnId="{917CD6AF-3156-4217-92CE-FA3149C6DBC3}">
      <dgm:prSet/>
      <dgm:spPr/>
      <dgm:t>
        <a:bodyPr/>
        <a:lstStyle/>
        <a:p>
          <a:endParaRPr lang="en-US"/>
        </a:p>
      </dgm:t>
    </dgm:pt>
    <dgm:pt modelId="{DC33DEFC-8A4D-431A-94A9-D0BAADBEC7B6}" type="sibTrans" cxnId="{917CD6AF-3156-4217-92CE-FA3149C6DBC3}">
      <dgm:prSet phldrT="4" phldr="0"/>
      <dgm:spPr/>
      <dgm:t>
        <a:bodyPr/>
        <a:lstStyle/>
        <a:p>
          <a:r>
            <a:rPr lang="en-US"/>
            <a:t>4</a:t>
          </a:r>
        </a:p>
      </dgm:t>
    </dgm:pt>
    <dgm:pt modelId="{4670CBFA-8261-4531-B197-E10C4695A1F9}">
      <dgm:prSet/>
      <dgm:spPr/>
      <dgm:t>
        <a:bodyPr/>
        <a:lstStyle/>
        <a:p>
          <a:pPr algn="ctr"/>
          <a:r>
            <a:rPr lang="en-US" dirty="0"/>
            <a:t>Doesn’t change intrinsic properties</a:t>
          </a:r>
        </a:p>
      </dgm:t>
    </dgm:pt>
    <dgm:pt modelId="{0C4E8393-9548-4F38-A948-7B7A682142FA}" type="parTrans" cxnId="{382F510E-ECBD-475C-AFDF-B452E45E04A2}">
      <dgm:prSet/>
      <dgm:spPr/>
      <dgm:t>
        <a:bodyPr/>
        <a:lstStyle/>
        <a:p>
          <a:endParaRPr lang="en-US"/>
        </a:p>
      </dgm:t>
    </dgm:pt>
    <dgm:pt modelId="{A2E00FFB-E657-4388-B770-0B0206CD8520}" type="sibTrans" cxnId="{382F510E-ECBD-475C-AFDF-B452E45E04A2}">
      <dgm:prSet phldrT="3" phldr="0"/>
      <dgm:spPr/>
      <dgm:t>
        <a:bodyPr/>
        <a:lstStyle/>
        <a:p>
          <a:r>
            <a:rPr lang="en-US"/>
            <a:t>3</a:t>
          </a:r>
        </a:p>
      </dgm:t>
    </dgm:pt>
    <dgm:pt modelId="{61249C2A-2249-4ABF-A34E-260EF73698C4}" type="pres">
      <dgm:prSet presAssocID="{201E264E-F09F-475A-8B17-1B9609869848}" presName="Name0" presStyleCnt="0">
        <dgm:presLayoutVars>
          <dgm:animLvl val="lvl"/>
          <dgm:resizeHandles val="exact"/>
        </dgm:presLayoutVars>
      </dgm:prSet>
      <dgm:spPr/>
    </dgm:pt>
    <dgm:pt modelId="{B8856950-00DB-4340-88B9-F8086AC49257}" type="pres">
      <dgm:prSet presAssocID="{B90A5E41-90B8-4F67-B55D-3AD6E6F374CD}" presName="compositeNode" presStyleCnt="0">
        <dgm:presLayoutVars>
          <dgm:bulletEnabled val="1"/>
        </dgm:presLayoutVars>
      </dgm:prSet>
      <dgm:spPr/>
    </dgm:pt>
    <dgm:pt modelId="{AB4156C3-455A-4443-A119-FA47E5ACA772}" type="pres">
      <dgm:prSet presAssocID="{B90A5E41-90B8-4F67-B55D-3AD6E6F374CD}" presName="bgRect" presStyleLbl="bgAccFollowNode1" presStyleIdx="0" presStyleCnt="4"/>
      <dgm:spPr/>
    </dgm:pt>
    <dgm:pt modelId="{95251594-A955-4ECD-8181-FCDF8694C3C5}" type="pres">
      <dgm:prSet presAssocID="{C2576A29-9D99-4BF9-8E2D-1515F74CF06C}" presName="sibTransNodeCircle" presStyleLbl="alignNode1" presStyleIdx="0" presStyleCnt="8">
        <dgm:presLayoutVars>
          <dgm:chMax val="0"/>
          <dgm:bulletEnabled/>
        </dgm:presLayoutVars>
      </dgm:prSet>
      <dgm:spPr/>
    </dgm:pt>
    <dgm:pt modelId="{36432461-5862-4BCD-A2D8-D376CE4054C5}" type="pres">
      <dgm:prSet presAssocID="{B90A5E41-90B8-4F67-B55D-3AD6E6F374CD}" presName="bottomLine" presStyleLbl="alignNode1" presStyleIdx="1" presStyleCnt="8">
        <dgm:presLayoutVars/>
      </dgm:prSet>
      <dgm:spPr/>
    </dgm:pt>
    <dgm:pt modelId="{CFE0B1BA-3D6E-438B-A3BA-B8D3EB7EA887}" type="pres">
      <dgm:prSet presAssocID="{B90A5E41-90B8-4F67-B55D-3AD6E6F374CD}" presName="nodeText" presStyleLbl="bgAccFollowNode1" presStyleIdx="0" presStyleCnt="4">
        <dgm:presLayoutVars>
          <dgm:bulletEnabled val="1"/>
        </dgm:presLayoutVars>
      </dgm:prSet>
      <dgm:spPr/>
    </dgm:pt>
    <dgm:pt modelId="{497F72DE-6E19-4D13-8FE6-9A1075A0F513}" type="pres">
      <dgm:prSet presAssocID="{C2576A29-9D99-4BF9-8E2D-1515F74CF06C}" presName="sibTrans" presStyleCnt="0"/>
      <dgm:spPr/>
    </dgm:pt>
    <dgm:pt modelId="{F9D1D210-A16D-4594-8DC8-C48900C15BD1}" type="pres">
      <dgm:prSet presAssocID="{997E0B88-7069-4E0C-8590-B300AC0611F3}" presName="compositeNode" presStyleCnt="0">
        <dgm:presLayoutVars>
          <dgm:bulletEnabled val="1"/>
        </dgm:presLayoutVars>
      </dgm:prSet>
      <dgm:spPr/>
    </dgm:pt>
    <dgm:pt modelId="{B668DF7E-B4A1-4E52-89A6-CCBD234DEAD1}" type="pres">
      <dgm:prSet presAssocID="{997E0B88-7069-4E0C-8590-B300AC0611F3}" presName="bgRect" presStyleLbl="bgAccFollowNode1" presStyleIdx="1" presStyleCnt="4"/>
      <dgm:spPr/>
    </dgm:pt>
    <dgm:pt modelId="{EAA853DC-F549-4FE0-93F7-4AA51D0CCD8C}" type="pres">
      <dgm:prSet presAssocID="{CDBD6926-52A9-418E-9318-21513110D938}" presName="sibTransNodeCircle" presStyleLbl="alignNode1" presStyleIdx="2" presStyleCnt="8">
        <dgm:presLayoutVars>
          <dgm:chMax val="0"/>
          <dgm:bulletEnabled/>
        </dgm:presLayoutVars>
      </dgm:prSet>
      <dgm:spPr/>
    </dgm:pt>
    <dgm:pt modelId="{882582B2-A73D-47E1-BB84-2BDF27A65E9B}" type="pres">
      <dgm:prSet presAssocID="{997E0B88-7069-4E0C-8590-B300AC0611F3}" presName="bottomLine" presStyleLbl="alignNode1" presStyleIdx="3" presStyleCnt="8">
        <dgm:presLayoutVars/>
      </dgm:prSet>
      <dgm:spPr/>
    </dgm:pt>
    <dgm:pt modelId="{C9A8287C-D422-4670-B134-33310B86A17E}" type="pres">
      <dgm:prSet presAssocID="{997E0B88-7069-4E0C-8590-B300AC0611F3}" presName="nodeText" presStyleLbl="bgAccFollowNode1" presStyleIdx="1" presStyleCnt="4">
        <dgm:presLayoutVars>
          <dgm:bulletEnabled val="1"/>
        </dgm:presLayoutVars>
      </dgm:prSet>
      <dgm:spPr/>
    </dgm:pt>
    <dgm:pt modelId="{F16103AD-EAA3-41D2-A2C8-031DB9E48C6B}" type="pres">
      <dgm:prSet presAssocID="{CDBD6926-52A9-418E-9318-21513110D938}" presName="sibTrans" presStyleCnt="0"/>
      <dgm:spPr/>
    </dgm:pt>
    <dgm:pt modelId="{2FD9E44C-C9A9-472B-B629-193784161F1B}" type="pres">
      <dgm:prSet presAssocID="{4670CBFA-8261-4531-B197-E10C4695A1F9}" presName="compositeNode" presStyleCnt="0">
        <dgm:presLayoutVars>
          <dgm:bulletEnabled val="1"/>
        </dgm:presLayoutVars>
      </dgm:prSet>
      <dgm:spPr/>
    </dgm:pt>
    <dgm:pt modelId="{8883D781-214B-4C18-8C2F-92CB7B770FA0}" type="pres">
      <dgm:prSet presAssocID="{4670CBFA-8261-4531-B197-E10C4695A1F9}" presName="bgRect" presStyleLbl="bgAccFollowNode1" presStyleIdx="2" presStyleCnt="4"/>
      <dgm:spPr/>
    </dgm:pt>
    <dgm:pt modelId="{5976408A-655C-4581-AA8D-4477706B7603}" type="pres">
      <dgm:prSet presAssocID="{A2E00FFB-E657-4388-B770-0B0206CD8520}" presName="sibTransNodeCircle" presStyleLbl="alignNode1" presStyleIdx="4" presStyleCnt="8">
        <dgm:presLayoutVars>
          <dgm:chMax val="0"/>
          <dgm:bulletEnabled/>
        </dgm:presLayoutVars>
      </dgm:prSet>
      <dgm:spPr/>
    </dgm:pt>
    <dgm:pt modelId="{514E56CC-B37F-42AC-9285-48211B38968D}" type="pres">
      <dgm:prSet presAssocID="{4670CBFA-8261-4531-B197-E10C4695A1F9}" presName="bottomLine" presStyleLbl="alignNode1" presStyleIdx="5" presStyleCnt="8">
        <dgm:presLayoutVars/>
      </dgm:prSet>
      <dgm:spPr/>
    </dgm:pt>
    <dgm:pt modelId="{C547B713-1204-43AC-8B53-787B4A5E94E0}" type="pres">
      <dgm:prSet presAssocID="{4670CBFA-8261-4531-B197-E10C4695A1F9}" presName="nodeText" presStyleLbl="bgAccFollowNode1" presStyleIdx="2" presStyleCnt="4">
        <dgm:presLayoutVars>
          <dgm:bulletEnabled val="1"/>
        </dgm:presLayoutVars>
      </dgm:prSet>
      <dgm:spPr/>
    </dgm:pt>
    <dgm:pt modelId="{D19BF6E4-4F49-4AF0-8306-172ECC0B1CC4}" type="pres">
      <dgm:prSet presAssocID="{A2E00FFB-E657-4388-B770-0B0206CD8520}" presName="sibTrans" presStyleCnt="0"/>
      <dgm:spPr/>
    </dgm:pt>
    <dgm:pt modelId="{6D79BB16-CF89-4502-83D9-B63C9D13ACD4}" type="pres">
      <dgm:prSet presAssocID="{2FA36BAC-80D1-446B-94F6-B87B14C1A1A2}" presName="compositeNode" presStyleCnt="0">
        <dgm:presLayoutVars>
          <dgm:bulletEnabled val="1"/>
        </dgm:presLayoutVars>
      </dgm:prSet>
      <dgm:spPr/>
    </dgm:pt>
    <dgm:pt modelId="{29300E5F-9BA8-4990-B13D-25F27605083E}" type="pres">
      <dgm:prSet presAssocID="{2FA36BAC-80D1-446B-94F6-B87B14C1A1A2}" presName="bgRect" presStyleLbl="bgAccFollowNode1" presStyleIdx="3" presStyleCnt="4"/>
      <dgm:spPr/>
    </dgm:pt>
    <dgm:pt modelId="{2ECA49AA-81F0-4A99-8538-3F44A79B03B6}" type="pres">
      <dgm:prSet presAssocID="{DC33DEFC-8A4D-431A-94A9-D0BAADBEC7B6}" presName="sibTransNodeCircle" presStyleLbl="alignNode1" presStyleIdx="6" presStyleCnt="8">
        <dgm:presLayoutVars>
          <dgm:chMax val="0"/>
          <dgm:bulletEnabled/>
        </dgm:presLayoutVars>
      </dgm:prSet>
      <dgm:spPr/>
    </dgm:pt>
    <dgm:pt modelId="{15A58A33-C301-4D94-9549-27BF3C45F79D}" type="pres">
      <dgm:prSet presAssocID="{2FA36BAC-80D1-446B-94F6-B87B14C1A1A2}" presName="bottomLine" presStyleLbl="alignNode1" presStyleIdx="7" presStyleCnt="8">
        <dgm:presLayoutVars/>
      </dgm:prSet>
      <dgm:spPr/>
    </dgm:pt>
    <dgm:pt modelId="{CD44BEA7-5D2F-44C3-9FA2-8844BEB72461}" type="pres">
      <dgm:prSet presAssocID="{2FA36BAC-80D1-446B-94F6-B87B14C1A1A2}" presName="nodeText" presStyleLbl="bgAccFollowNode1" presStyleIdx="3" presStyleCnt="4">
        <dgm:presLayoutVars>
          <dgm:bulletEnabled val="1"/>
        </dgm:presLayoutVars>
      </dgm:prSet>
      <dgm:spPr/>
    </dgm:pt>
  </dgm:ptLst>
  <dgm:cxnLst>
    <dgm:cxn modelId="{2899FC0A-3C4E-43DF-9BA0-549DF9FC381D}" type="presOf" srcId="{997E0B88-7069-4E0C-8590-B300AC0611F3}" destId="{C9A8287C-D422-4670-B134-33310B86A17E}" srcOrd="1" destOrd="0" presId="urn:microsoft.com/office/officeart/2016/7/layout/BasicLinearProcessNumbered"/>
    <dgm:cxn modelId="{382F510E-ECBD-475C-AFDF-B452E45E04A2}" srcId="{201E264E-F09F-475A-8B17-1B9609869848}" destId="{4670CBFA-8261-4531-B197-E10C4695A1F9}" srcOrd="2" destOrd="0" parTransId="{0C4E8393-9548-4F38-A948-7B7A682142FA}" sibTransId="{A2E00FFB-E657-4388-B770-0B0206CD8520}"/>
    <dgm:cxn modelId="{0CBCD01C-C50B-46BA-A885-C196A40BBBE5}" type="presOf" srcId="{997E0B88-7069-4E0C-8590-B300AC0611F3}" destId="{B668DF7E-B4A1-4E52-89A6-CCBD234DEAD1}" srcOrd="0" destOrd="0" presId="urn:microsoft.com/office/officeart/2016/7/layout/BasicLinearProcessNumbered"/>
    <dgm:cxn modelId="{56F64E2D-605F-408A-8C61-36722A7897D4}" srcId="{201E264E-F09F-475A-8B17-1B9609869848}" destId="{997E0B88-7069-4E0C-8590-B300AC0611F3}" srcOrd="1" destOrd="0" parTransId="{CA522C42-D82A-4A91-990F-A78E95AB678B}" sibTransId="{CDBD6926-52A9-418E-9318-21513110D938}"/>
    <dgm:cxn modelId="{56B11A2E-6635-4F1E-BECF-B3A6D76126C4}" type="presOf" srcId="{2FA36BAC-80D1-446B-94F6-B87B14C1A1A2}" destId="{CD44BEA7-5D2F-44C3-9FA2-8844BEB72461}" srcOrd="1" destOrd="0" presId="urn:microsoft.com/office/officeart/2016/7/layout/BasicLinearProcessNumbered"/>
    <dgm:cxn modelId="{D9D8FF34-F6A8-44AF-813B-2273A0869E10}" type="presOf" srcId="{CDBD6926-52A9-418E-9318-21513110D938}" destId="{EAA853DC-F549-4FE0-93F7-4AA51D0CCD8C}" srcOrd="0" destOrd="0" presId="urn:microsoft.com/office/officeart/2016/7/layout/BasicLinearProcessNumbered"/>
    <dgm:cxn modelId="{788D1C66-0018-4D5A-8867-1C44B82FD805}" type="presOf" srcId="{B90A5E41-90B8-4F67-B55D-3AD6E6F374CD}" destId="{AB4156C3-455A-4443-A119-FA47E5ACA772}" srcOrd="0" destOrd="0" presId="urn:microsoft.com/office/officeart/2016/7/layout/BasicLinearProcessNumbered"/>
    <dgm:cxn modelId="{884E7354-B6CA-4CDD-83F5-112FFC5FFBC7}" type="presOf" srcId="{4670CBFA-8261-4531-B197-E10C4695A1F9}" destId="{C547B713-1204-43AC-8B53-787B4A5E94E0}" srcOrd="1" destOrd="0" presId="urn:microsoft.com/office/officeart/2016/7/layout/BasicLinearProcessNumbered"/>
    <dgm:cxn modelId="{5726C980-156B-4B8A-BA7C-1590F70022AA}" type="presOf" srcId="{A2E00FFB-E657-4388-B770-0B0206CD8520}" destId="{5976408A-655C-4581-AA8D-4477706B7603}" srcOrd="0" destOrd="0" presId="urn:microsoft.com/office/officeart/2016/7/layout/BasicLinearProcessNumbered"/>
    <dgm:cxn modelId="{75707990-C963-46EE-A487-3D47509A7F9B}" srcId="{201E264E-F09F-475A-8B17-1B9609869848}" destId="{B90A5E41-90B8-4F67-B55D-3AD6E6F374CD}" srcOrd="0" destOrd="0" parTransId="{CDACA705-1A73-4988-ACDE-C855487CB1F8}" sibTransId="{C2576A29-9D99-4BF9-8E2D-1515F74CF06C}"/>
    <dgm:cxn modelId="{74A74593-96DA-487B-9AC6-552DD47A6ADD}" type="presOf" srcId="{DC33DEFC-8A4D-431A-94A9-D0BAADBEC7B6}" destId="{2ECA49AA-81F0-4A99-8538-3F44A79B03B6}" srcOrd="0" destOrd="0" presId="urn:microsoft.com/office/officeart/2016/7/layout/BasicLinearProcessNumbered"/>
    <dgm:cxn modelId="{9E1CE39A-8EFB-4D4D-9363-9A07CC4D904E}" type="presOf" srcId="{2FA36BAC-80D1-446B-94F6-B87B14C1A1A2}" destId="{29300E5F-9BA8-4990-B13D-25F27605083E}" srcOrd="0" destOrd="0" presId="urn:microsoft.com/office/officeart/2016/7/layout/BasicLinearProcessNumbered"/>
    <dgm:cxn modelId="{B943389C-B33F-41F8-A9A0-14E726E3619A}" type="presOf" srcId="{B90A5E41-90B8-4F67-B55D-3AD6E6F374CD}" destId="{CFE0B1BA-3D6E-438B-A3BA-B8D3EB7EA887}" srcOrd="1" destOrd="0" presId="urn:microsoft.com/office/officeart/2016/7/layout/BasicLinearProcessNumbered"/>
    <dgm:cxn modelId="{880BEBA3-61BB-40D6-A1D5-A8A7C7D4E8B3}" type="presOf" srcId="{201E264E-F09F-475A-8B17-1B9609869848}" destId="{61249C2A-2249-4ABF-A34E-260EF73698C4}" srcOrd="0" destOrd="0" presId="urn:microsoft.com/office/officeart/2016/7/layout/BasicLinearProcessNumbered"/>
    <dgm:cxn modelId="{917CD6AF-3156-4217-92CE-FA3149C6DBC3}" srcId="{201E264E-F09F-475A-8B17-1B9609869848}" destId="{2FA36BAC-80D1-446B-94F6-B87B14C1A1A2}" srcOrd="3" destOrd="0" parTransId="{58DFDE58-1DA0-4303-A1F3-0175AD67278D}" sibTransId="{DC33DEFC-8A4D-431A-94A9-D0BAADBEC7B6}"/>
    <dgm:cxn modelId="{FDEC90D4-F991-462F-A6BE-20BB3D47E539}" type="presOf" srcId="{C2576A29-9D99-4BF9-8E2D-1515F74CF06C}" destId="{95251594-A955-4ECD-8181-FCDF8694C3C5}" srcOrd="0" destOrd="0" presId="urn:microsoft.com/office/officeart/2016/7/layout/BasicLinearProcessNumbered"/>
    <dgm:cxn modelId="{AE1D03F3-9BCF-42BC-A800-C7477DBABA8B}" type="presOf" srcId="{4670CBFA-8261-4531-B197-E10C4695A1F9}" destId="{8883D781-214B-4C18-8C2F-92CB7B770FA0}" srcOrd="0" destOrd="0" presId="urn:microsoft.com/office/officeart/2016/7/layout/BasicLinearProcessNumbered"/>
    <dgm:cxn modelId="{200B96E0-82AE-4908-8010-817386064D47}" type="presParOf" srcId="{61249C2A-2249-4ABF-A34E-260EF73698C4}" destId="{B8856950-00DB-4340-88B9-F8086AC49257}" srcOrd="0" destOrd="0" presId="urn:microsoft.com/office/officeart/2016/7/layout/BasicLinearProcessNumbered"/>
    <dgm:cxn modelId="{941CF208-F71C-4131-91EA-7DE682D832D0}" type="presParOf" srcId="{B8856950-00DB-4340-88B9-F8086AC49257}" destId="{AB4156C3-455A-4443-A119-FA47E5ACA772}" srcOrd="0" destOrd="0" presId="urn:microsoft.com/office/officeart/2016/7/layout/BasicLinearProcessNumbered"/>
    <dgm:cxn modelId="{903CEDCF-B8BA-4EC7-B72F-B1D8DC21F0AA}" type="presParOf" srcId="{B8856950-00DB-4340-88B9-F8086AC49257}" destId="{95251594-A955-4ECD-8181-FCDF8694C3C5}" srcOrd="1" destOrd="0" presId="urn:microsoft.com/office/officeart/2016/7/layout/BasicLinearProcessNumbered"/>
    <dgm:cxn modelId="{1A63E1E1-995C-402D-BAC8-74F9E0E15A14}" type="presParOf" srcId="{B8856950-00DB-4340-88B9-F8086AC49257}" destId="{36432461-5862-4BCD-A2D8-D376CE4054C5}" srcOrd="2" destOrd="0" presId="urn:microsoft.com/office/officeart/2016/7/layout/BasicLinearProcessNumbered"/>
    <dgm:cxn modelId="{272D1BCA-D0B1-4F84-8C4D-587EF1C2780D}" type="presParOf" srcId="{B8856950-00DB-4340-88B9-F8086AC49257}" destId="{CFE0B1BA-3D6E-438B-A3BA-B8D3EB7EA887}" srcOrd="3" destOrd="0" presId="urn:microsoft.com/office/officeart/2016/7/layout/BasicLinearProcessNumbered"/>
    <dgm:cxn modelId="{49A3DF28-69AD-4DAE-832A-7CB32EC707B8}" type="presParOf" srcId="{61249C2A-2249-4ABF-A34E-260EF73698C4}" destId="{497F72DE-6E19-4D13-8FE6-9A1075A0F513}" srcOrd="1" destOrd="0" presId="urn:microsoft.com/office/officeart/2016/7/layout/BasicLinearProcessNumbered"/>
    <dgm:cxn modelId="{F2431DAE-FCE6-47B4-B9EF-E7B534CE52AD}" type="presParOf" srcId="{61249C2A-2249-4ABF-A34E-260EF73698C4}" destId="{F9D1D210-A16D-4594-8DC8-C48900C15BD1}" srcOrd="2" destOrd="0" presId="urn:microsoft.com/office/officeart/2016/7/layout/BasicLinearProcessNumbered"/>
    <dgm:cxn modelId="{8433692C-DA41-4532-B861-A317F5D104CA}" type="presParOf" srcId="{F9D1D210-A16D-4594-8DC8-C48900C15BD1}" destId="{B668DF7E-B4A1-4E52-89A6-CCBD234DEAD1}" srcOrd="0" destOrd="0" presId="urn:microsoft.com/office/officeart/2016/7/layout/BasicLinearProcessNumbered"/>
    <dgm:cxn modelId="{F666EA59-8E01-4C0A-B777-8D8B587CAA2F}" type="presParOf" srcId="{F9D1D210-A16D-4594-8DC8-C48900C15BD1}" destId="{EAA853DC-F549-4FE0-93F7-4AA51D0CCD8C}" srcOrd="1" destOrd="0" presId="urn:microsoft.com/office/officeart/2016/7/layout/BasicLinearProcessNumbered"/>
    <dgm:cxn modelId="{5B743663-0F12-4F67-B3FE-9FCE910F3FAC}" type="presParOf" srcId="{F9D1D210-A16D-4594-8DC8-C48900C15BD1}" destId="{882582B2-A73D-47E1-BB84-2BDF27A65E9B}" srcOrd="2" destOrd="0" presId="urn:microsoft.com/office/officeart/2016/7/layout/BasicLinearProcessNumbered"/>
    <dgm:cxn modelId="{2B963DA8-58FC-4F00-8345-3B384EBA2D6A}" type="presParOf" srcId="{F9D1D210-A16D-4594-8DC8-C48900C15BD1}" destId="{C9A8287C-D422-4670-B134-33310B86A17E}" srcOrd="3" destOrd="0" presId="urn:microsoft.com/office/officeart/2016/7/layout/BasicLinearProcessNumbered"/>
    <dgm:cxn modelId="{1457C279-FFEF-4CD9-853C-210A703B8020}" type="presParOf" srcId="{61249C2A-2249-4ABF-A34E-260EF73698C4}" destId="{F16103AD-EAA3-41D2-A2C8-031DB9E48C6B}" srcOrd="3" destOrd="0" presId="urn:microsoft.com/office/officeart/2016/7/layout/BasicLinearProcessNumbered"/>
    <dgm:cxn modelId="{F17DF5BD-C38D-4611-B088-8F63888BFC92}" type="presParOf" srcId="{61249C2A-2249-4ABF-A34E-260EF73698C4}" destId="{2FD9E44C-C9A9-472B-B629-193784161F1B}" srcOrd="4" destOrd="0" presId="urn:microsoft.com/office/officeart/2016/7/layout/BasicLinearProcessNumbered"/>
    <dgm:cxn modelId="{8E1EAAEF-4FBE-4F16-B4F7-030847848186}" type="presParOf" srcId="{2FD9E44C-C9A9-472B-B629-193784161F1B}" destId="{8883D781-214B-4C18-8C2F-92CB7B770FA0}" srcOrd="0" destOrd="0" presId="urn:microsoft.com/office/officeart/2016/7/layout/BasicLinearProcessNumbered"/>
    <dgm:cxn modelId="{0DABDAAE-60FA-45E2-8837-87CCF2C43325}" type="presParOf" srcId="{2FD9E44C-C9A9-472B-B629-193784161F1B}" destId="{5976408A-655C-4581-AA8D-4477706B7603}" srcOrd="1" destOrd="0" presId="urn:microsoft.com/office/officeart/2016/7/layout/BasicLinearProcessNumbered"/>
    <dgm:cxn modelId="{51159F4C-5510-489A-94E7-C9C204783B81}" type="presParOf" srcId="{2FD9E44C-C9A9-472B-B629-193784161F1B}" destId="{514E56CC-B37F-42AC-9285-48211B38968D}" srcOrd="2" destOrd="0" presId="urn:microsoft.com/office/officeart/2016/7/layout/BasicLinearProcessNumbered"/>
    <dgm:cxn modelId="{7E828AE1-E45B-4B83-97E5-3A5674DB4223}" type="presParOf" srcId="{2FD9E44C-C9A9-472B-B629-193784161F1B}" destId="{C547B713-1204-43AC-8B53-787B4A5E94E0}" srcOrd="3" destOrd="0" presId="urn:microsoft.com/office/officeart/2016/7/layout/BasicLinearProcessNumbered"/>
    <dgm:cxn modelId="{EC5C7358-5A0A-41EF-980B-8243E85D5221}" type="presParOf" srcId="{61249C2A-2249-4ABF-A34E-260EF73698C4}" destId="{D19BF6E4-4F49-4AF0-8306-172ECC0B1CC4}" srcOrd="5" destOrd="0" presId="urn:microsoft.com/office/officeart/2016/7/layout/BasicLinearProcessNumbered"/>
    <dgm:cxn modelId="{499E29F7-944B-421A-8717-58987E2AC2EB}" type="presParOf" srcId="{61249C2A-2249-4ABF-A34E-260EF73698C4}" destId="{6D79BB16-CF89-4502-83D9-B63C9D13ACD4}" srcOrd="6" destOrd="0" presId="urn:microsoft.com/office/officeart/2016/7/layout/BasicLinearProcessNumbered"/>
    <dgm:cxn modelId="{0648C2AD-96A9-4EA8-87EB-96D98998E907}" type="presParOf" srcId="{6D79BB16-CF89-4502-83D9-B63C9D13ACD4}" destId="{29300E5F-9BA8-4990-B13D-25F27605083E}" srcOrd="0" destOrd="0" presId="urn:microsoft.com/office/officeart/2016/7/layout/BasicLinearProcessNumbered"/>
    <dgm:cxn modelId="{544519A6-A0A6-4944-B55F-F940A97127DD}" type="presParOf" srcId="{6D79BB16-CF89-4502-83D9-B63C9D13ACD4}" destId="{2ECA49AA-81F0-4A99-8538-3F44A79B03B6}" srcOrd="1" destOrd="0" presId="urn:microsoft.com/office/officeart/2016/7/layout/BasicLinearProcessNumbered"/>
    <dgm:cxn modelId="{A682A051-AEF8-4495-823B-7E059FB88DF1}" type="presParOf" srcId="{6D79BB16-CF89-4502-83D9-B63C9D13ACD4}" destId="{15A58A33-C301-4D94-9549-27BF3C45F79D}" srcOrd="2" destOrd="0" presId="urn:microsoft.com/office/officeart/2016/7/layout/BasicLinearProcessNumbered"/>
    <dgm:cxn modelId="{8B3FF138-4BD7-4079-8B8A-AD3B3F2A52FC}" type="presParOf" srcId="{6D79BB16-CF89-4502-83D9-B63C9D13ACD4}" destId="{CD44BEA7-5D2F-44C3-9FA2-8844BEB72461}" srcOrd="3" destOrd="0" presId="urn:microsoft.com/office/officeart/2016/7/layout/BasicLinearProcessNumbered"/>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4156C3-455A-4443-A119-FA47E5ACA772}">
      <dsp:nvSpPr>
        <dsp:cNvPr id="0" name=""/>
        <dsp:cNvSpPr/>
      </dsp:nvSpPr>
      <dsp:spPr>
        <a:xfrm>
          <a:off x="2946" y="172467"/>
          <a:ext cx="2337792" cy="3272909"/>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263" tIns="330200" rIns="182263" bIns="330200" numCol="1" spcCol="1270" anchor="t" anchorCtr="0">
          <a:noAutofit/>
        </a:bodyPr>
        <a:lstStyle/>
        <a:p>
          <a:pPr marL="0" lvl="0" indent="0" algn="ctr" defTabSz="1066800">
            <a:lnSpc>
              <a:spcPct val="90000"/>
            </a:lnSpc>
            <a:spcBef>
              <a:spcPct val="0"/>
            </a:spcBef>
            <a:spcAft>
              <a:spcPct val="35000"/>
            </a:spcAft>
            <a:buNone/>
          </a:pPr>
          <a:r>
            <a:rPr lang="en-US" sz="2400" kern="1200" dirty="0"/>
            <a:t>Distinct from forgiveness and cleansing</a:t>
          </a:r>
        </a:p>
      </dsp:txBody>
      <dsp:txXfrm>
        <a:off x="2946" y="1416173"/>
        <a:ext cx="2337792" cy="1963745"/>
      </dsp:txXfrm>
    </dsp:sp>
    <dsp:sp modelId="{95251594-A955-4ECD-8181-FCDF8694C3C5}">
      <dsp:nvSpPr>
        <dsp:cNvPr id="0" name=""/>
        <dsp:cNvSpPr/>
      </dsp:nvSpPr>
      <dsp:spPr>
        <a:xfrm>
          <a:off x="680906" y="499758"/>
          <a:ext cx="981872" cy="981872"/>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76551" tIns="12700" rIns="76551"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824698" y="643550"/>
        <a:ext cx="694288" cy="694288"/>
      </dsp:txXfrm>
    </dsp:sp>
    <dsp:sp modelId="{36432461-5862-4BCD-A2D8-D376CE4054C5}">
      <dsp:nvSpPr>
        <dsp:cNvPr id="0" name=""/>
        <dsp:cNvSpPr/>
      </dsp:nvSpPr>
      <dsp:spPr>
        <a:xfrm>
          <a:off x="2946" y="3445305"/>
          <a:ext cx="2337792" cy="72"/>
        </a:xfrm>
        <a:prstGeom prst="rect">
          <a:avLst/>
        </a:prstGeom>
        <a:solidFill>
          <a:schemeClr val="accent2">
            <a:hueOff val="392334"/>
            <a:satOff val="-6973"/>
            <a:lumOff val="224"/>
            <a:alphaOff val="0"/>
          </a:schemeClr>
        </a:solidFill>
        <a:ln w="12700" cap="flat" cmpd="sng" algn="ctr">
          <a:solidFill>
            <a:schemeClr val="accent2">
              <a:hueOff val="392334"/>
              <a:satOff val="-6973"/>
              <a:lumOff val="224"/>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668DF7E-B4A1-4E52-89A6-CCBD234DEAD1}">
      <dsp:nvSpPr>
        <dsp:cNvPr id="0" name=""/>
        <dsp:cNvSpPr/>
      </dsp:nvSpPr>
      <dsp:spPr>
        <a:xfrm>
          <a:off x="2574518" y="172467"/>
          <a:ext cx="2337792" cy="3272909"/>
        </a:xfrm>
        <a:prstGeom prst="rect">
          <a:avLst/>
        </a:prstGeom>
        <a:solidFill>
          <a:schemeClr val="accent2">
            <a:tint val="40000"/>
            <a:alpha val="90000"/>
            <a:hueOff val="1092372"/>
            <a:satOff val="-14205"/>
            <a:lumOff val="-449"/>
            <a:alphaOff val="0"/>
          </a:schemeClr>
        </a:solidFill>
        <a:ln w="12700" cap="flat" cmpd="sng" algn="ctr">
          <a:solidFill>
            <a:schemeClr val="accent2">
              <a:tint val="40000"/>
              <a:alpha val="90000"/>
              <a:hueOff val="1092372"/>
              <a:satOff val="-14205"/>
              <a:lumOff val="-44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263" tIns="330200" rIns="182263" bIns="330200" numCol="1" spcCol="1270" anchor="t" anchorCtr="0">
          <a:noAutofit/>
        </a:bodyPr>
        <a:lstStyle/>
        <a:p>
          <a:pPr marL="0" lvl="0" indent="0" algn="ctr" defTabSz="1066800">
            <a:lnSpc>
              <a:spcPct val="90000"/>
            </a:lnSpc>
            <a:spcBef>
              <a:spcPct val="0"/>
            </a:spcBef>
            <a:spcAft>
              <a:spcPct val="35000"/>
            </a:spcAft>
            <a:buNone/>
          </a:pPr>
          <a:r>
            <a:rPr lang="en-US" sz="2400" kern="1200" dirty="0"/>
            <a:t>Distinct from justification</a:t>
          </a:r>
        </a:p>
      </dsp:txBody>
      <dsp:txXfrm>
        <a:off x="2574518" y="1416173"/>
        <a:ext cx="2337792" cy="1963745"/>
      </dsp:txXfrm>
    </dsp:sp>
    <dsp:sp modelId="{EAA853DC-F549-4FE0-93F7-4AA51D0CCD8C}">
      <dsp:nvSpPr>
        <dsp:cNvPr id="0" name=""/>
        <dsp:cNvSpPr/>
      </dsp:nvSpPr>
      <dsp:spPr>
        <a:xfrm>
          <a:off x="3252477" y="499758"/>
          <a:ext cx="981872" cy="981872"/>
        </a:xfrm>
        <a:prstGeom prst="ellipse">
          <a:avLst/>
        </a:prstGeom>
        <a:solidFill>
          <a:schemeClr val="accent2">
            <a:hueOff val="784669"/>
            <a:satOff val="-13945"/>
            <a:lumOff val="448"/>
            <a:alphaOff val="0"/>
          </a:schemeClr>
        </a:solidFill>
        <a:ln w="12700" cap="flat" cmpd="sng" algn="ctr">
          <a:solidFill>
            <a:schemeClr val="accent2">
              <a:hueOff val="784669"/>
              <a:satOff val="-13945"/>
              <a:lumOff val="448"/>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76551" tIns="12700" rIns="76551"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3396269" y="643550"/>
        <a:ext cx="694288" cy="694288"/>
      </dsp:txXfrm>
    </dsp:sp>
    <dsp:sp modelId="{882582B2-A73D-47E1-BB84-2BDF27A65E9B}">
      <dsp:nvSpPr>
        <dsp:cNvPr id="0" name=""/>
        <dsp:cNvSpPr/>
      </dsp:nvSpPr>
      <dsp:spPr>
        <a:xfrm>
          <a:off x="2574518" y="3445305"/>
          <a:ext cx="2337792" cy="72"/>
        </a:xfrm>
        <a:prstGeom prst="rect">
          <a:avLst/>
        </a:prstGeom>
        <a:solidFill>
          <a:schemeClr val="accent2">
            <a:hueOff val="1177003"/>
            <a:satOff val="-20918"/>
            <a:lumOff val="672"/>
            <a:alphaOff val="0"/>
          </a:schemeClr>
        </a:solidFill>
        <a:ln w="12700" cap="flat" cmpd="sng" algn="ctr">
          <a:solidFill>
            <a:schemeClr val="accent2">
              <a:hueOff val="1177003"/>
              <a:satOff val="-20918"/>
              <a:lumOff val="672"/>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8883D781-214B-4C18-8C2F-92CB7B770FA0}">
      <dsp:nvSpPr>
        <dsp:cNvPr id="0" name=""/>
        <dsp:cNvSpPr/>
      </dsp:nvSpPr>
      <dsp:spPr>
        <a:xfrm>
          <a:off x="5146089" y="172467"/>
          <a:ext cx="2337792" cy="3272909"/>
        </a:xfrm>
        <a:prstGeom prst="rect">
          <a:avLst/>
        </a:prstGeom>
        <a:solidFill>
          <a:schemeClr val="accent2">
            <a:tint val="40000"/>
            <a:alpha val="90000"/>
            <a:hueOff val="2184745"/>
            <a:satOff val="-28410"/>
            <a:lumOff val="-898"/>
            <a:alphaOff val="0"/>
          </a:schemeClr>
        </a:solidFill>
        <a:ln w="12700" cap="flat" cmpd="sng" algn="ctr">
          <a:solidFill>
            <a:schemeClr val="accent2">
              <a:tint val="40000"/>
              <a:alpha val="90000"/>
              <a:hueOff val="2184745"/>
              <a:satOff val="-28410"/>
              <a:lumOff val="-89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263" tIns="330200" rIns="182263" bIns="330200" numCol="1" spcCol="1270" anchor="t" anchorCtr="0">
          <a:noAutofit/>
        </a:bodyPr>
        <a:lstStyle/>
        <a:p>
          <a:pPr marL="0" lvl="0" indent="0" algn="ctr" defTabSz="1066800">
            <a:lnSpc>
              <a:spcPct val="90000"/>
            </a:lnSpc>
            <a:spcBef>
              <a:spcPct val="0"/>
            </a:spcBef>
            <a:spcAft>
              <a:spcPct val="35000"/>
            </a:spcAft>
            <a:buNone/>
          </a:pPr>
          <a:r>
            <a:rPr lang="en-US" sz="2400" kern="1200" dirty="0"/>
            <a:t>Doesn’t change intrinsic properties</a:t>
          </a:r>
        </a:p>
      </dsp:txBody>
      <dsp:txXfrm>
        <a:off x="5146089" y="1416173"/>
        <a:ext cx="2337792" cy="1963745"/>
      </dsp:txXfrm>
    </dsp:sp>
    <dsp:sp modelId="{5976408A-655C-4581-AA8D-4477706B7603}">
      <dsp:nvSpPr>
        <dsp:cNvPr id="0" name=""/>
        <dsp:cNvSpPr/>
      </dsp:nvSpPr>
      <dsp:spPr>
        <a:xfrm>
          <a:off x="5824049" y="499758"/>
          <a:ext cx="981872" cy="981872"/>
        </a:xfrm>
        <a:prstGeom prst="ellipse">
          <a:avLst/>
        </a:prstGeom>
        <a:solidFill>
          <a:schemeClr val="accent2">
            <a:hueOff val="1569337"/>
            <a:satOff val="-27890"/>
            <a:lumOff val="897"/>
            <a:alphaOff val="0"/>
          </a:schemeClr>
        </a:solidFill>
        <a:ln w="12700" cap="flat" cmpd="sng" algn="ctr">
          <a:solidFill>
            <a:schemeClr val="accent2">
              <a:hueOff val="1569337"/>
              <a:satOff val="-27890"/>
              <a:lumOff val="897"/>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76551" tIns="12700" rIns="76551"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5967841" y="643550"/>
        <a:ext cx="694288" cy="694288"/>
      </dsp:txXfrm>
    </dsp:sp>
    <dsp:sp modelId="{514E56CC-B37F-42AC-9285-48211B38968D}">
      <dsp:nvSpPr>
        <dsp:cNvPr id="0" name=""/>
        <dsp:cNvSpPr/>
      </dsp:nvSpPr>
      <dsp:spPr>
        <a:xfrm>
          <a:off x="5146089" y="3445305"/>
          <a:ext cx="2337792" cy="72"/>
        </a:xfrm>
        <a:prstGeom prst="rect">
          <a:avLst/>
        </a:prstGeom>
        <a:solidFill>
          <a:schemeClr val="accent2">
            <a:hueOff val="1961671"/>
            <a:satOff val="-34863"/>
            <a:lumOff val="1121"/>
            <a:alphaOff val="0"/>
          </a:schemeClr>
        </a:solidFill>
        <a:ln w="12700" cap="flat" cmpd="sng" algn="ctr">
          <a:solidFill>
            <a:schemeClr val="accent2">
              <a:hueOff val="1961671"/>
              <a:satOff val="-34863"/>
              <a:lumOff val="1121"/>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29300E5F-9BA8-4990-B13D-25F27605083E}">
      <dsp:nvSpPr>
        <dsp:cNvPr id="0" name=""/>
        <dsp:cNvSpPr/>
      </dsp:nvSpPr>
      <dsp:spPr>
        <a:xfrm>
          <a:off x="7717661" y="172467"/>
          <a:ext cx="2337792" cy="3272909"/>
        </a:xfrm>
        <a:prstGeom prst="rect">
          <a:avLst/>
        </a:prstGeom>
        <a:solidFill>
          <a:schemeClr val="accent2">
            <a:tint val="40000"/>
            <a:alpha val="90000"/>
            <a:hueOff val="3277117"/>
            <a:satOff val="-42615"/>
            <a:lumOff val="-1347"/>
            <a:alphaOff val="0"/>
          </a:schemeClr>
        </a:solidFill>
        <a:ln w="12700" cap="flat" cmpd="sng" algn="ctr">
          <a:solidFill>
            <a:schemeClr val="accent2">
              <a:tint val="40000"/>
              <a:alpha val="90000"/>
              <a:hueOff val="3277117"/>
              <a:satOff val="-42615"/>
              <a:lumOff val="-134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263" tIns="330200" rIns="182263" bIns="330200" numCol="1" spcCol="1270" anchor="t" anchorCtr="0">
          <a:noAutofit/>
        </a:bodyPr>
        <a:lstStyle/>
        <a:p>
          <a:pPr marL="0" lvl="0" indent="0" algn="ctr" defTabSz="1066800">
            <a:lnSpc>
              <a:spcPct val="90000"/>
            </a:lnSpc>
            <a:spcBef>
              <a:spcPct val="0"/>
            </a:spcBef>
            <a:spcAft>
              <a:spcPct val="35000"/>
            </a:spcAft>
            <a:buNone/>
          </a:pPr>
          <a:r>
            <a:rPr lang="en-US" sz="2400" kern="1200" dirty="0"/>
            <a:t>Always means “set apart”</a:t>
          </a:r>
        </a:p>
      </dsp:txBody>
      <dsp:txXfrm>
        <a:off x="7717661" y="1416173"/>
        <a:ext cx="2337792" cy="1963745"/>
      </dsp:txXfrm>
    </dsp:sp>
    <dsp:sp modelId="{2ECA49AA-81F0-4A99-8538-3F44A79B03B6}">
      <dsp:nvSpPr>
        <dsp:cNvPr id="0" name=""/>
        <dsp:cNvSpPr/>
      </dsp:nvSpPr>
      <dsp:spPr>
        <a:xfrm>
          <a:off x="8395620" y="499758"/>
          <a:ext cx="981872" cy="981872"/>
        </a:xfrm>
        <a:prstGeom prst="ellipse">
          <a:avLst/>
        </a:prstGeom>
        <a:solidFill>
          <a:schemeClr val="accent2">
            <a:hueOff val="2354006"/>
            <a:satOff val="-41835"/>
            <a:lumOff val="1345"/>
            <a:alphaOff val="0"/>
          </a:schemeClr>
        </a:solidFill>
        <a:ln w="12700" cap="flat" cmpd="sng" algn="ctr">
          <a:solidFill>
            <a:schemeClr val="accent2">
              <a:hueOff val="2354006"/>
              <a:satOff val="-41835"/>
              <a:lumOff val="1345"/>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76551" tIns="12700" rIns="76551" bIns="12700" numCol="1" spcCol="1270" anchor="ctr" anchorCtr="0">
          <a:noAutofit/>
        </a:bodyPr>
        <a:lstStyle/>
        <a:p>
          <a:pPr marL="0" lvl="0" indent="0" algn="ctr" defTabSz="2133600">
            <a:lnSpc>
              <a:spcPct val="90000"/>
            </a:lnSpc>
            <a:spcBef>
              <a:spcPct val="0"/>
            </a:spcBef>
            <a:spcAft>
              <a:spcPct val="35000"/>
            </a:spcAft>
            <a:buNone/>
          </a:pPr>
          <a:r>
            <a:rPr lang="en-US" sz="4800" kern="1200"/>
            <a:t>4</a:t>
          </a:r>
        </a:p>
      </dsp:txBody>
      <dsp:txXfrm>
        <a:off x="8539412" y="643550"/>
        <a:ext cx="694288" cy="694288"/>
      </dsp:txXfrm>
    </dsp:sp>
    <dsp:sp modelId="{15A58A33-C301-4D94-9549-27BF3C45F79D}">
      <dsp:nvSpPr>
        <dsp:cNvPr id="0" name=""/>
        <dsp:cNvSpPr/>
      </dsp:nvSpPr>
      <dsp:spPr>
        <a:xfrm>
          <a:off x="7717661" y="3445305"/>
          <a:ext cx="2337792" cy="72"/>
        </a:xfrm>
        <a:prstGeom prst="rect">
          <a:avLst/>
        </a:prstGeom>
        <a:solidFill>
          <a:schemeClr val="accent2">
            <a:hueOff val="2746340"/>
            <a:satOff val="-48808"/>
            <a:lumOff val="1569"/>
            <a:alphaOff val="0"/>
          </a:schemeClr>
        </a:solidFill>
        <a:ln w="12700" cap="flat" cmpd="sng" algn="ctr">
          <a:solidFill>
            <a:schemeClr val="accent2">
              <a:hueOff val="2746340"/>
              <a:satOff val="-48808"/>
              <a:lumOff val="1569"/>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03532E-1E32-4711-A1C3-5988294A294F}" type="datetimeFigureOut">
              <a:rPr lang="en-US" smtClean="0"/>
              <a:t>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1393D9-26BA-4697-B9C0-26805542D210}" type="slidenum">
              <a:rPr lang="en-US" smtClean="0"/>
              <a:t>‹#›</a:t>
            </a:fld>
            <a:endParaRPr lang="en-US"/>
          </a:p>
        </p:txBody>
      </p:sp>
    </p:spTree>
    <p:extLst>
      <p:ext uri="{BB962C8B-B14F-4D97-AF65-F5344CB8AC3E}">
        <p14:creationId xmlns:p14="http://schemas.microsoft.com/office/powerpoint/2010/main" val="2005981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351393D9-26BA-4697-B9C0-26805542D210}" type="slidenum">
              <a:rPr lang="en-US" smtClean="0"/>
              <a:t>1</a:t>
            </a:fld>
            <a:endParaRPr lang="en-US"/>
          </a:p>
        </p:txBody>
      </p:sp>
    </p:spTree>
    <p:extLst>
      <p:ext uri="{BB962C8B-B14F-4D97-AF65-F5344CB8AC3E}">
        <p14:creationId xmlns:p14="http://schemas.microsoft.com/office/powerpoint/2010/main" val="34378349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51393D9-26BA-4697-B9C0-26805542D21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64513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1393D9-26BA-4697-B9C0-26805542D210}" type="slidenum">
              <a:rPr lang="en-US" smtClean="0"/>
              <a:t>17</a:t>
            </a:fld>
            <a:endParaRPr lang="en-US"/>
          </a:p>
        </p:txBody>
      </p:sp>
    </p:spTree>
    <p:extLst>
      <p:ext uri="{BB962C8B-B14F-4D97-AF65-F5344CB8AC3E}">
        <p14:creationId xmlns:p14="http://schemas.microsoft.com/office/powerpoint/2010/main" val="3423658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1393D9-26BA-4697-B9C0-26805542D210}" type="slidenum">
              <a:rPr lang="en-US" smtClean="0"/>
              <a:t>7</a:t>
            </a:fld>
            <a:endParaRPr lang="en-US"/>
          </a:p>
        </p:txBody>
      </p:sp>
    </p:spTree>
    <p:extLst>
      <p:ext uri="{BB962C8B-B14F-4D97-AF65-F5344CB8AC3E}">
        <p14:creationId xmlns:p14="http://schemas.microsoft.com/office/powerpoint/2010/main" val="2110353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1393D9-26BA-4697-B9C0-26805542D210}" type="slidenum">
              <a:rPr lang="en-US" smtClean="0"/>
              <a:t>8</a:t>
            </a:fld>
            <a:endParaRPr lang="en-US"/>
          </a:p>
        </p:txBody>
      </p:sp>
    </p:spTree>
    <p:extLst>
      <p:ext uri="{BB962C8B-B14F-4D97-AF65-F5344CB8AC3E}">
        <p14:creationId xmlns:p14="http://schemas.microsoft.com/office/powerpoint/2010/main" val="2522051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1393D9-26BA-4697-B9C0-26805542D210}" type="slidenum">
              <a:rPr lang="en-US" smtClean="0"/>
              <a:t>9</a:t>
            </a:fld>
            <a:endParaRPr lang="en-US"/>
          </a:p>
        </p:txBody>
      </p:sp>
    </p:spTree>
    <p:extLst>
      <p:ext uri="{BB962C8B-B14F-4D97-AF65-F5344CB8AC3E}">
        <p14:creationId xmlns:p14="http://schemas.microsoft.com/office/powerpoint/2010/main" val="3325375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1393D9-26BA-4697-B9C0-26805542D210}" type="slidenum">
              <a:rPr lang="en-US" smtClean="0"/>
              <a:t>11</a:t>
            </a:fld>
            <a:endParaRPr lang="en-US"/>
          </a:p>
        </p:txBody>
      </p:sp>
    </p:spTree>
    <p:extLst>
      <p:ext uri="{BB962C8B-B14F-4D97-AF65-F5344CB8AC3E}">
        <p14:creationId xmlns:p14="http://schemas.microsoft.com/office/powerpoint/2010/main" val="62301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1393D9-26BA-4697-B9C0-26805542D210}" type="slidenum">
              <a:rPr lang="en-US" smtClean="0"/>
              <a:t>12</a:t>
            </a:fld>
            <a:endParaRPr lang="en-US"/>
          </a:p>
        </p:txBody>
      </p:sp>
    </p:spTree>
    <p:extLst>
      <p:ext uri="{BB962C8B-B14F-4D97-AF65-F5344CB8AC3E}">
        <p14:creationId xmlns:p14="http://schemas.microsoft.com/office/powerpoint/2010/main" val="4145733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1393D9-26BA-4697-B9C0-26805542D210}" type="slidenum">
              <a:rPr lang="en-US" smtClean="0"/>
              <a:t>13</a:t>
            </a:fld>
            <a:endParaRPr lang="en-US"/>
          </a:p>
        </p:txBody>
      </p:sp>
    </p:spTree>
    <p:extLst>
      <p:ext uri="{BB962C8B-B14F-4D97-AF65-F5344CB8AC3E}">
        <p14:creationId xmlns:p14="http://schemas.microsoft.com/office/powerpoint/2010/main" val="3504189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51393D9-26BA-4697-B9C0-26805542D21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3176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51393D9-26BA-4697-B9C0-26805542D21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5360275"/>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B4AF60A-713C-41BA-9788-4C493DDC0A9C}" type="datetimeFigureOut">
              <a:rPr lang="en-US" dirty="0"/>
              <a:t>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5E0FA7-C445-42F7-AF66-A4F5A6FC8A9C}" type="datetimeFigureOut">
              <a:rPr lang="en-US" dirty="0"/>
              <a:t>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5AC5C5-1A57-4420-8AFB-CE41693A794B}" type="datetimeFigureOut">
              <a:rPr lang="en-US" dirty="0"/>
              <a:t>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4C08AF-84E6-4329-8E67-FEA434B47075}" type="datetimeFigureOut">
              <a:rPr lang="en-US" dirty="0"/>
              <a:t>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4F6EE328-6AFF-436B-881F-213D56084544}" type="datetimeFigureOut">
              <a:rPr lang="en-US" dirty="0"/>
              <a:t>2/8/2019</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02069A-09EE-4C7C-86A4-2314A404921D}" type="datetimeFigureOut">
              <a:rPr lang="en-US" dirty="0"/>
              <a:t>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6EE7F1-171E-411F-96CA-A251A21496E7}" type="datetimeFigureOut">
              <a:rPr lang="en-US" dirty="0"/>
              <a:t>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72C98D-A273-4547-9B92-97D7769F71A6}" type="datetimeFigureOut">
              <a:rPr lang="en-US" dirty="0"/>
              <a:t>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7CD67-0644-446C-B2AD-1C09BF34F286}" type="datetimeFigureOut">
              <a:rPr lang="en-US" dirty="0"/>
              <a:t>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1480828-6983-48AD-9E27-CBD3696F837E}" type="datetimeFigureOut">
              <a:rPr lang="en-US" dirty="0"/>
              <a:t>2/8/2019</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C5EFB91-0324-450E-B17F-36DC0ECCE413}" type="datetimeFigureOut">
              <a:rPr lang="en-US" dirty="0"/>
              <a:t>2/8/2019</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2E37674-C1BA-4107-9B06-6D4CAC3A3DF5}" type="datetimeFigureOut">
              <a:rPr lang="en-US" dirty="0"/>
              <a:t>2/8/2019</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hyperlink" Target="https://creativecommons.org/licenses/by-sa/3.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hyperlink" Target="http://www.geograph.org.uk/photo/2151146"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4.png"/><Relationship Id="rId7" Type="http://schemas.openxmlformats.org/officeDocument/2006/relationships/diagramQuickStyle" Target="../diagrams/quickStyle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microsoft.com/office/2007/relationships/hdphoto" Target="../media/hdphoto2.wdp"/><Relationship Id="rId9" Type="http://schemas.microsoft.com/office/2007/relationships/diagramDrawing" Target="../diagrams/drawing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CA2CD-A594-428B-9129-92668A4B7BB3}"/>
              </a:ext>
            </a:extLst>
          </p:cNvPr>
          <p:cNvSpPr>
            <a:spLocks noGrp="1"/>
          </p:cNvSpPr>
          <p:nvPr>
            <p:ph type="ctrTitle"/>
          </p:nvPr>
        </p:nvSpPr>
        <p:spPr/>
        <p:txBody>
          <a:bodyPr/>
          <a:lstStyle/>
          <a:p>
            <a:r>
              <a:rPr lang="en-US" dirty="0"/>
              <a:t>Sanctification</a:t>
            </a:r>
          </a:p>
        </p:txBody>
      </p:sp>
      <p:sp>
        <p:nvSpPr>
          <p:cNvPr id="3" name="Subtitle 2">
            <a:extLst>
              <a:ext uri="{FF2B5EF4-FFF2-40B4-BE49-F238E27FC236}">
                <a16:creationId xmlns:a16="http://schemas.microsoft.com/office/drawing/2014/main" id="{15329400-EE93-4A77-B6DA-F0C1781B6464}"/>
              </a:ext>
            </a:extLst>
          </p:cNvPr>
          <p:cNvSpPr>
            <a:spLocks noGrp="1"/>
          </p:cNvSpPr>
          <p:nvPr>
            <p:ph type="subTitle" idx="1"/>
          </p:nvPr>
        </p:nvSpPr>
        <p:spPr/>
        <p:txBody>
          <a:bodyPr/>
          <a:lstStyle/>
          <a:p>
            <a:r>
              <a:rPr lang="en-US" spc="600" dirty="0"/>
              <a:t>“SET APART AS”</a:t>
            </a:r>
          </a:p>
        </p:txBody>
      </p:sp>
    </p:spTree>
    <p:extLst>
      <p:ext uri="{BB962C8B-B14F-4D97-AF65-F5344CB8AC3E}">
        <p14:creationId xmlns:p14="http://schemas.microsoft.com/office/powerpoint/2010/main" val="32853606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95847-E582-4711-B8DC-C9FABF0774EA}"/>
              </a:ext>
            </a:extLst>
          </p:cNvPr>
          <p:cNvSpPr>
            <a:spLocks noGrp="1"/>
          </p:cNvSpPr>
          <p:nvPr>
            <p:ph type="title"/>
          </p:nvPr>
        </p:nvSpPr>
        <p:spPr>
          <a:xfrm>
            <a:off x="1069848" y="484632"/>
            <a:ext cx="10058400" cy="2025486"/>
          </a:xfrm>
        </p:spPr>
        <p:txBody>
          <a:bodyPr>
            <a:normAutofit fontScale="90000"/>
          </a:bodyPr>
          <a:lstStyle/>
          <a:p>
            <a:r>
              <a:rPr lang="en-US" dirty="0"/>
              <a:t>THE ORDER OF </a:t>
            </a:r>
            <a:r>
              <a:rPr lang="en-US" sz="6000" spc="600" dirty="0"/>
              <a:t>SANCTIFICATION</a:t>
            </a:r>
            <a:br>
              <a:rPr lang="en-US" sz="6000" spc="600" dirty="0"/>
            </a:br>
            <a:r>
              <a:rPr lang="en-US" sz="4000" spc="600" dirty="0">
                <a:solidFill>
                  <a:schemeClr val="accent2">
                    <a:lumMod val="50000"/>
                  </a:schemeClr>
                </a:solidFill>
              </a:rPr>
              <a:t>1 Corinthians 6:11</a:t>
            </a:r>
            <a:endParaRPr lang="en-US" spc="600" dirty="0">
              <a:solidFill>
                <a:schemeClr val="accent2">
                  <a:lumMod val="50000"/>
                </a:schemeClr>
              </a:solidFill>
            </a:endParaRPr>
          </a:p>
        </p:txBody>
      </p:sp>
      <p:sp>
        <p:nvSpPr>
          <p:cNvPr id="3" name="Content Placeholder 2">
            <a:extLst>
              <a:ext uri="{FF2B5EF4-FFF2-40B4-BE49-F238E27FC236}">
                <a16:creationId xmlns:a16="http://schemas.microsoft.com/office/drawing/2014/main" id="{CFE6D91E-095A-43D1-89C9-578085A67A0C}"/>
              </a:ext>
            </a:extLst>
          </p:cNvPr>
          <p:cNvSpPr>
            <a:spLocks noGrp="1"/>
          </p:cNvSpPr>
          <p:nvPr>
            <p:ph idx="1"/>
          </p:nvPr>
        </p:nvSpPr>
        <p:spPr>
          <a:xfrm>
            <a:off x="1069847" y="2796988"/>
            <a:ext cx="5330953" cy="3576380"/>
          </a:xfrm>
        </p:spPr>
        <p:txBody>
          <a:bodyPr>
            <a:normAutofit/>
          </a:bodyPr>
          <a:lstStyle/>
          <a:p>
            <a:pPr marL="457200" lvl="0" indent="-457200">
              <a:buClr>
                <a:srgbClr val="94B6D2">
                  <a:lumMod val="75000"/>
                </a:srgbClr>
              </a:buClr>
              <a:buFont typeface="+mj-lt"/>
              <a:buAutoNum type="arabicPeriod"/>
            </a:pPr>
            <a:r>
              <a:rPr lang="en-US" sz="2800" b="1" dirty="0"/>
              <a:t>WASHED </a:t>
            </a:r>
            <a:r>
              <a:rPr lang="en-US" sz="2800" dirty="0">
                <a:solidFill>
                  <a:prstClr val="black"/>
                </a:solidFill>
              </a:rPr>
              <a:t>(cleansed)</a:t>
            </a:r>
            <a:endParaRPr lang="en-US" sz="2800" b="1" dirty="0"/>
          </a:p>
          <a:p>
            <a:pPr marL="457200" lvl="0" indent="-457200">
              <a:buClr>
                <a:srgbClr val="94B6D2">
                  <a:lumMod val="75000"/>
                </a:srgbClr>
              </a:buClr>
              <a:buFont typeface="+mj-lt"/>
              <a:buAutoNum type="arabicPeriod"/>
            </a:pPr>
            <a:r>
              <a:rPr lang="en-US" sz="2800" b="1" dirty="0"/>
              <a:t>SANCTIFIED </a:t>
            </a:r>
            <a:r>
              <a:rPr lang="en-US" sz="2800" dirty="0">
                <a:solidFill>
                  <a:prstClr val="black"/>
                </a:solidFill>
              </a:rPr>
              <a:t>(set apart)</a:t>
            </a:r>
            <a:endParaRPr lang="en-US" sz="2800" b="1" dirty="0"/>
          </a:p>
          <a:p>
            <a:pPr marL="457200" indent="-457200">
              <a:buFont typeface="+mj-lt"/>
              <a:buAutoNum type="arabicPeriod"/>
            </a:pPr>
            <a:r>
              <a:rPr lang="en-US" sz="2800" b="1" dirty="0"/>
              <a:t>JUSTIFIED</a:t>
            </a:r>
            <a:r>
              <a:rPr lang="en-US" sz="2800" dirty="0"/>
              <a:t> (made righteous)</a:t>
            </a:r>
          </a:p>
          <a:p>
            <a:pPr marL="731520" lvl="1" indent="-457200">
              <a:buFont typeface="+mj-lt"/>
              <a:buAutoNum type="arabicPeriod"/>
            </a:pPr>
            <a:r>
              <a:rPr lang="en-US" sz="2600" dirty="0"/>
              <a:t>Grace – Rom 3:24</a:t>
            </a:r>
          </a:p>
          <a:p>
            <a:pPr marL="731520" lvl="1" indent="-457200">
              <a:buFont typeface="+mj-lt"/>
              <a:buAutoNum type="arabicPeriod"/>
            </a:pPr>
            <a:r>
              <a:rPr lang="en-US" sz="2600" dirty="0"/>
              <a:t>Faith – Rom. 5:1</a:t>
            </a:r>
          </a:p>
          <a:p>
            <a:pPr marL="731520" lvl="1" indent="-457200">
              <a:buFont typeface="+mj-lt"/>
              <a:buAutoNum type="arabicPeriod"/>
            </a:pPr>
            <a:r>
              <a:rPr lang="en-US" sz="2600" dirty="0"/>
              <a:t>Blood – Rom. 5:9</a:t>
            </a:r>
          </a:p>
        </p:txBody>
      </p:sp>
      <p:sp>
        <p:nvSpPr>
          <p:cNvPr id="9" name="TextBox 8">
            <a:extLst>
              <a:ext uri="{FF2B5EF4-FFF2-40B4-BE49-F238E27FC236}">
                <a16:creationId xmlns:a16="http://schemas.microsoft.com/office/drawing/2014/main" id="{F0581C5C-41C8-4DD6-8567-906700BF0BBD}"/>
              </a:ext>
            </a:extLst>
          </p:cNvPr>
          <p:cNvSpPr txBox="1"/>
          <p:nvPr/>
        </p:nvSpPr>
        <p:spPr>
          <a:xfrm>
            <a:off x="7237506" y="3105926"/>
            <a:ext cx="3508188" cy="584775"/>
          </a:xfrm>
          <a:prstGeom prst="wedgeRectCallout">
            <a:avLst>
              <a:gd name="adj1" fmla="val -91532"/>
              <a:gd name="adj2" fmla="val -46855"/>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3200" dirty="0">
                <a:solidFill>
                  <a:schemeClr val="accent2">
                    <a:lumMod val="50000"/>
                  </a:schemeClr>
                </a:solidFill>
              </a:rPr>
              <a:t>Acts 22:16</a:t>
            </a:r>
          </a:p>
        </p:txBody>
      </p:sp>
      <p:sp>
        <p:nvSpPr>
          <p:cNvPr id="10" name="TextBox 9">
            <a:extLst>
              <a:ext uri="{FF2B5EF4-FFF2-40B4-BE49-F238E27FC236}">
                <a16:creationId xmlns:a16="http://schemas.microsoft.com/office/drawing/2014/main" id="{6B9795D6-A78E-41FB-BD52-564FFF7F7A76}"/>
              </a:ext>
            </a:extLst>
          </p:cNvPr>
          <p:cNvSpPr txBox="1"/>
          <p:nvPr/>
        </p:nvSpPr>
        <p:spPr>
          <a:xfrm>
            <a:off x="7237506" y="4241455"/>
            <a:ext cx="3508188" cy="584775"/>
          </a:xfrm>
          <a:prstGeom prst="wedgeRectCallout">
            <a:avLst>
              <a:gd name="adj1" fmla="val -93575"/>
              <a:gd name="adj2" fmla="val -141902"/>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3200" dirty="0">
                <a:solidFill>
                  <a:schemeClr val="accent2">
                    <a:lumMod val="50000"/>
                  </a:schemeClr>
                </a:solidFill>
              </a:rPr>
              <a:t>2 Timothy 2:19-21</a:t>
            </a:r>
          </a:p>
        </p:txBody>
      </p:sp>
    </p:spTree>
    <p:extLst>
      <p:ext uri="{BB962C8B-B14F-4D97-AF65-F5344CB8AC3E}">
        <p14:creationId xmlns:p14="http://schemas.microsoft.com/office/powerpoint/2010/main" val="3953604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xit" presetSubtype="0" fill="hold" grpId="1" nodeType="clickEffect">
                                  <p:stCondLst>
                                    <p:cond delay="0"/>
                                  </p:stCondLst>
                                  <p:childTnLst>
                                    <p:animEffect transition="out" filter="fade">
                                      <p:cBhvr>
                                        <p:cTn id="16" dur="1000"/>
                                        <p:tgtEl>
                                          <p:spTgt spid="9"/>
                                        </p:tgtEl>
                                      </p:cBhvr>
                                    </p:animEffect>
                                    <p:anim calcmode="lin" valueType="num">
                                      <p:cBhvr>
                                        <p:cTn id="17" dur="1000"/>
                                        <p:tgtEl>
                                          <p:spTgt spid="9"/>
                                        </p:tgtEl>
                                        <p:attrNameLst>
                                          <p:attrName>ppt_x</p:attrName>
                                        </p:attrNameLst>
                                      </p:cBhvr>
                                      <p:tavLst>
                                        <p:tav tm="0">
                                          <p:val>
                                            <p:strVal val="ppt_x"/>
                                          </p:val>
                                        </p:tav>
                                        <p:tav tm="100000">
                                          <p:val>
                                            <p:strVal val="ppt_x"/>
                                          </p:val>
                                        </p:tav>
                                      </p:tavLst>
                                    </p:anim>
                                    <p:anim calcmode="lin" valueType="num">
                                      <p:cBhvr>
                                        <p:cTn id="18" dur="1000"/>
                                        <p:tgtEl>
                                          <p:spTgt spid="9"/>
                                        </p:tgtEl>
                                        <p:attrNameLst>
                                          <p:attrName>ppt_y</p:attrName>
                                        </p:attrNameLst>
                                      </p:cBhvr>
                                      <p:tavLst>
                                        <p:tav tm="0">
                                          <p:val>
                                            <p:strVal val="ppt_y"/>
                                          </p:val>
                                        </p:tav>
                                        <p:tav tm="100000">
                                          <p:val>
                                            <p:strVal val="ppt_y+.1"/>
                                          </p:val>
                                        </p:tav>
                                      </p:tavLst>
                                    </p:anim>
                                    <p:set>
                                      <p:cBhvr>
                                        <p:cTn id="19" dur="1" fill="hold">
                                          <p:stCondLst>
                                            <p:cond delay="999"/>
                                          </p:stCondLst>
                                        </p:cTn>
                                        <p:tgtEl>
                                          <p:spTgt spid="9"/>
                                        </p:tgtEl>
                                        <p:attrNameLst>
                                          <p:attrName>style.visibility</p:attrName>
                                        </p:attrNameLst>
                                      </p:cBhvr>
                                      <p:to>
                                        <p:strVal val="hidden"/>
                                      </p:to>
                                    </p:set>
                                  </p:childTnLst>
                                </p:cTn>
                              </p:par>
                            </p:childTnLst>
                          </p:cTn>
                        </p:par>
                        <p:par>
                          <p:cTn id="20" fill="hold">
                            <p:stCondLst>
                              <p:cond delay="1000"/>
                            </p:stCondLst>
                            <p:childTnLst>
                              <p:par>
                                <p:cTn id="21" presetID="10" presetClass="entr" presetSubtype="0"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left)">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xit" presetSubtype="0" fill="hold" grpId="1" nodeType="clickEffect">
                                  <p:stCondLst>
                                    <p:cond delay="0"/>
                                  </p:stCondLst>
                                  <p:childTnLst>
                                    <p:animEffect transition="out" filter="fade">
                                      <p:cBhvr>
                                        <p:cTn id="32" dur="1000"/>
                                        <p:tgtEl>
                                          <p:spTgt spid="10"/>
                                        </p:tgtEl>
                                      </p:cBhvr>
                                    </p:animEffect>
                                    <p:anim calcmode="lin" valueType="num">
                                      <p:cBhvr>
                                        <p:cTn id="33" dur="1000"/>
                                        <p:tgtEl>
                                          <p:spTgt spid="10"/>
                                        </p:tgtEl>
                                        <p:attrNameLst>
                                          <p:attrName>ppt_x</p:attrName>
                                        </p:attrNameLst>
                                      </p:cBhvr>
                                      <p:tavLst>
                                        <p:tav tm="0">
                                          <p:val>
                                            <p:strVal val="ppt_x"/>
                                          </p:val>
                                        </p:tav>
                                        <p:tav tm="100000">
                                          <p:val>
                                            <p:strVal val="ppt_x"/>
                                          </p:val>
                                        </p:tav>
                                      </p:tavLst>
                                    </p:anim>
                                    <p:anim calcmode="lin" valueType="num">
                                      <p:cBhvr>
                                        <p:cTn id="34" dur="1000"/>
                                        <p:tgtEl>
                                          <p:spTgt spid="10"/>
                                        </p:tgtEl>
                                        <p:attrNameLst>
                                          <p:attrName>ppt_y</p:attrName>
                                        </p:attrNameLst>
                                      </p:cBhvr>
                                      <p:tavLst>
                                        <p:tav tm="0">
                                          <p:val>
                                            <p:strVal val="ppt_y"/>
                                          </p:val>
                                        </p:tav>
                                        <p:tav tm="100000">
                                          <p:val>
                                            <p:strVal val="ppt_y+.1"/>
                                          </p:val>
                                        </p:tav>
                                      </p:tavLst>
                                    </p:anim>
                                    <p:set>
                                      <p:cBhvr>
                                        <p:cTn id="35" dur="1" fill="hold">
                                          <p:stCondLst>
                                            <p:cond delay="999"/>
                                          </p:stCondLst>
                                        </p:cTn>
                                        <p:tgtEl>
                                          <p:spTgt spid="10"/>
                                        </p:tgtEl>
                                        <p:attrNameLst>
                                          <p:attrName>style.visibility</p:attrName>
                                        </p:attrNameLst>
                                      </p:cBhvr>
                                      <p:to>
                                        <p:strVal val="hidden"/>
                                      </p:to>
                                    </p:set>
                                  </p:childTnLst>
                                </p:cTn>
                              </p:par>
                            </p:childTnLst>
                          </p:cTn>
                        </p:par>
                        <p:par>
                          <p:cTn id="36" fill="hold">
                            <p:stCondLst>
                              <p:cond delay="1000"/>
                            </p:stCondLst>
                            <p:childTnLst>
                              <p:par>
                                <p:cTn id="37" presetID="10" presetClass="entr" presetSubtype="0" fill="hold" grpId="0" nodeType="after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fade">
                                      <p:cBhvr>
                                        <p:cTn id="39" dur="500"/>
                                        <p:tgtEl>
                                          <p:spTgt spid="3">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Effect transition="in" filter="fade">
                                      <p:cBhvr>
                                        <p:cTn id="44" dur="500"/>
                                        <p:tgtEl>
                                          <p:spTgt spid="3">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Effect transition="in" filter="fade">
                                      <p:cBhvr>
                                        <p:cTn id="49" dur="500"/>
                                        <p:tgtEl>
                                          <p:spTgt spid="3">
                                            <p:txEl>
                                              <p:pRg st="4" end="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Effect transition="in" filter="fade">
                                      <p:cBhvr>
                                        <p:cTn id="5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9" grpId="0" animBg="1"/>
      <p:bldP spid="9" grpId="1" animBg="1"/>
      <p:bldP spid="10" grpId="0" animBg="1"/>
      <p:bldP spid="10"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95847-E582-4711-B8DC-C9FABF0774EA}"/>
              </a:ext>
            </a:extLst>
          </p:cNvPr>
          <p:cNvSpPr>
            <a:spLocks noGrp="1"/>
          </p:cNvSpPr>
          <p:nvPr>
            <p:ph type="title"/>
          </p:nvPr>
        </p:nvSpPr>
        <p:spPr>
          <a:xfrm>
            <a:off x="1069848" y="484632"/>
            <a:ext cx="10058400" cy="2025486"/>
          </a:xfrm>
        </p:spPr>
        <p:txBody>
          <a:bodyPr>
            <a:normAutofit fontScale="90000"/>
          </a:bodyPr>
          <a:lstStyle/>
          <a:p>
            <a:r>
              <a:rPr lang="en-US" dirty="0"/>
              <a:t>THE ORDER OF </a:t>
            </a:r>
            <a:r>
              <a:rPr lang="en-US" sz="6000" spc="600" dirty="0"/>
              <a:t>SANCTIFICATION</a:t>
            </a:r>
            <a:br>
              <a:rPr lang="en-US" sz="6000" spc="600" dirty="0"/>
            </a:br>
            <a:r>
              <a:rPr lang="en-US" sz="4000" spc="600" dirty="0">
                <a:solidFill>
                  <a:schemeClr val="accent2">
                    <a:lumMod val="50000"/>
                  </a:schemeClr>
                </a:solidFill>
              </a:rPr>
              <a:t>1 Corinthians 6:11</a:t>
            </a:r>
            <a:endParaRPr lang="en-US" spc="600" dirty="0">
              <a:solidFill>
                <a:schemeClr val="accent2">
                  <a:lumMod val="50000"/>
                </a:schemeClr>
              </a:solidFill>
            </a:endParaRPr>
          </a:p>
        </p:txBody>
      </p:sp>
      <p:sp>
        <p:nvSpPr>
          <p:cNvPr id="3" name="Content Placeholder 2">
            <a:extLst>
              <a:ext uri="{FF2B5EF4-FFF2-40B4-BE49-F238E27FC236}">
                <a16:creationId xmlns:a16="http://schemas.microsoft.com/office/drawing/2014/main" id="{CFE6D91E-095A-43D1-89C9-578085A67A0C}"/>
              </a:ext>
            </a:extLst>
          </p:cNvPr>
          <p:cNvSpPr>
            <a:spLocks noGrp="1"/>
          </p:cNvSpPr>
          <p:nvPr>
            <p:ph idx="1"/>
          </p:nvPr>
        </p:nvSpPr>
        <p:spPr>
          <a:xfrm>
            <a:off x="1069847" y="2796988"/>
            <a:ext cx="5330953" cy="3576380"/>
          </a:xfrm>
        </p:spPr>
        <p:txBody>
          <a:bodyPr>
            <a:normAutofit/>
          </a:bodyPr>
          <a:lstStyle/>
          <a:p>
            <a:pPr marL="457200" indent="-457200">
              <a:buFont typeface="+mj-lt"/>
              <a:buAutoNum type="arabicPeriod"/>
            </a:pPr>
            <a:r>
              <a:rPr lang="en-US" sz="2800" b="1" dirty="0"/>
              <a:t>WASHED </a:t>
            </a:r>
            <a:r>
              <a:rPr lang="en-US" sz="2800" dirty="0"/>
              <a:t>(cleansed)</a:t>
            </a:r>
            <a:endParaRPr lang="en-US" sz="2800" b="1" dirty="0"/>
          </a:p>
          <a:p>
            <a:pPr marL="457200" indent="-457200">
              <a:buFont typeface="+mj-lt"/>
              <a:buAutoNum type="arabicPeriod"/>
            </a:pPr>
            <a:r>
              <a:rPr lang="en-US" sz="2800" b="1" dirty="0"/>
              <a:t>SANCTIFIED </a:t>
            </a:r>
            <a:r>
              <a:rPr lang="en-US" sz="2800" dirty="0"/>
              <a:t>(set apart)</a:t>
            </a:r>
            <a:endParaRPr lang="en-US" sz="2800" b="1" dirty="0"/>
          </a:p>
          <a:p>
            <a:pPr marL="457200" indent="-457200">
              <a:buFont typeface="+mj-lt"/>
              <a:buAutoNum type="arabicPeriod"/>
            </a:pPr>
            <a:r>
              <a:rPr lang="en-US" sz="2800" b="1" dirty="0"/>
              <a:t>JUSTIFIED</a:t>
            </a:r>
            <a:r>
              <a:rPr lang="en-US" sz="2800" dirty="0"/>
              <a:t> (made righteous)</a:t>
            </a:r>
          </a:p>
        </p:txBody>
      </p:sp>
      <p:sp>
        <p:nvSpPr>
          <p:cNvPr id="6" name="TextBox 5">
            <a:extLst>
              <a:ext uri="{FF2B5EF4-FFF2-40B4-BE49-F238E27FC236}">
                <a16:creationId xmlns:a16="http://schemas.microsoft.com/office/drawing/2014/main" id="{00D8B2A6-3FDE-4CED-9AED-FFBE38D76919}"/>
              </a:ext>
            </a:extLst>
          </p:cNvPr>
          <p:cNvSpPr txBox="1"/>
          <p:nvPr/>
        </p:nvSpPr>
        <p:spPr>
          <a:xfrm>
            <a:off x="1069847" y="5139765"/>
            <a:ext cx="9855583" cy="1569660"/>
          </a:xfrm>
          <a:prstGeom prst="rect">
            <a:avLst/>
          </a:prstGeom>
          <a:noFill/>
        </p:spPr>
        <p:txBody>
          <a:bodyPr wrap="none" rtlCol="0">
            <a:spAutoFit/>
          </a:bodyPr>
          <a:lstStyle/>
          <a:p>
            <a:r>
              <a:rPr lang="en-US" sz="4800" dirty="0">
                <a:solidFill>
                  <a:schemeClr val="accent2">
                    <a:lumMod val="50000"/>
                  </a:schemeClr>
                </a:solidFill>
              </a:rPr>
              <a:t>All are distinct from one another!</a:t>
            </a:r>
          </a:p>
          <a:p>
            <a:r>
              <a:rPr lang="en-US" sz="4800" dirty="0">
                <a:solidFill>
                  <a:schemeClr val="accent2">
                    <a:lumMod val="50000"/>
                  </a:schemeClr>
                </a:solidFill>
              </a:rPr>
              <a:t>All require a response to the word!</a:t>
            </a:r>
          </a:p>
        </p:txBody>
      </p:sp>
      <p:sp>
        <p:nvSpPr>
          <p:cNvPr id="7" name="TextBox 6">
            <a:extLst>
              <a:ext uri="{FF2B5EF4-FFF2-40B4-BE49-F238E27FC236}">
                <a16:creationId xmlns:a16="http://schemas.microsoft.com/office/drawing/2014/main" id="{E1C652F9-C5FB-408A-9216-79C5F84C87D9}"/>
              </a:ext>
            </a:extLst>
          </p:cNvPr>
          <p:cNvSpPr txBox="1"/>
          <p:nvPr/>
        </p:nvSpPr>
        <p:spPr>
          <a:xfrm>
            <a:off x="7221352" y="2837030"/>
            <a:ext cx="3339071" cy="95410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US" sz="2800" dirty="0"/>
              <a:t>Ephesians 5:26</a:t>
            </a:r>
          </a:p>
          <a:p>
            <a:pPr algn="ctr"/>
            <a:r>
              <a:rPr lang="en-US" sz="2800" dirty="0"/>
              <a:t>John 15:3; 17:17</a:t>
            </a:r>
          </a:p>
        </p:txBody>
      </p:sp>
      <p:sp>
        <p:nvSpPr>
          <p:cNvPr id="8" name="Right Brace 7">
            <a:extLst>
              <a:ext uri="{FF2B5EF4-FFF2-40B4-BE49-F238E27FC236}">
                <a16:creationId xmlns:a16="http://schemas.microsoft.com/office/drawing/2014/main" id="{726C2DB4-3621-4E50-9A57-1D33C0AA00D5}"/>
              </a:ext>
            </a:extLst>
          </p:cNvPr>
          <p:cNvSpPr/>
          <p:nvPr/>
        </p:nvSpPr>
        <p:spPr>
          <a:xfrm>
            <a:off x="5683618" y="3006162"/>
            <a:ext cx="2785032" cy="615845"/>
          </a:xfrm>
          <a:prstGeom prst="rightBrace">
            <a:avLst>
              <a:gd name="adj1" fmla="val 8333"/>
              <a:gd name="adj2" fmla="val 100000"/>
            </a:avLst>
          </a:prstGeom>
          <a:ln w="28575" cap="flat" cmpd="sng" algn="ctr">
            <a:solidFill>
              <a:schemeClr val="dk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id="{5CE9BC82-8375-4F7A-8796-A6BE7BEE8705}"/>
              </a:ext>
            </a:extLst>
          </p:cNvPr>
          <p:cNvSpPr txBox="1"/>
          <p:nvPr/>
        </p:nvSpPr>
        <p:spPr>
          <a:xfrm>
            <a:off x="7221351" y="3858746"/>
            <a:ext cx="3339071" cy="52322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US" sz="2800" dirty="0"/>
              <a:t>Romans 1:16, 17</a:t>
            </a:r>
          </a:p>
        </p:txBody>
      </p:sp>
      <p:cxnSp>
        <p:nvCxnSpPr>
          <p:cNvPr id="11" name="Straight Arrow Connector 10">
            <a:extLst>
              <a:ext uri="{FF2B5EF4-FFF2-40B4-BE49-F238E27FC236}">
                <a16:creationId xmlns:a16="http://schemas.microsoft.com/office/drawing/2014/main" id="{B545C096-94FA-4FFB-9904-01F4B0038B1F}"/>
              </a:ext>
            </a:extLst>
          </p:cNvPr>
          <p:cNvCxnSpPr/>
          <p:nvPr/>
        </p:nvCxnSpPr>
        <p:spPr>
          <a:xfrm flipH="1">
            <a:off x="6215529" y="4075953"/>
            <a:ext cx="860605" cy="0"/>
          </a:xfrm>
          <a:prstGeom prst="straightConnector1">
            <a:avLst/>
          </a:prstGeom>
          <a:ln w="28575">
            <a:headEnd type="none" w="med" len="med"/>
            <a:tailEnd type="arrow" w="med" len="med"/>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8069393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14:presetBounceEnd="72000">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14:bounceEnd="72000">
                                          <p:cBhvr additive="base">
                                            <p:cTn id="7" dur="500" fill="hold"/>
                                            <p:tgtEl>
                                              <p:spTgt spid="8"/>
                                            </p:tgtEl>
                                            <p:attrNameLst>
                                              <p:attrName>ppt_x</p:attrName>
                                            </p:attrNameLst>
                                          </p:cBhvr>
                                          <p:tavLst>
                                            <p:tav tm="0">
                                              <p:val>
                                                <p:strVal val="1+#ppt_w/2"/>
                                              </p:val>
                                            </p:tav>
                                            <p:tav tm="100000">
                                              <p:val>
                                                <p:strVal val="#ppt_x"/>
                                              </p:val>
                                            </p:tav>
                                          </p:tavLst>
                                        </p:anim>
                                        <p:anim calcmode="lin" valueType="num" p14:bounceEnd="72000">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14:presetBounceEnd="76000">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14:bounceEnd="76000">
                                          <p:cBhvr additive="base">
                                            <p:cTn id="17" dur="500" fill="hold"/>
                                            <p:tgtEl>
                                              <p:spTgt spid="11"/>
                                            </p:tgtEl>
                                            <p:attrNameLst>
                                              <p:attrName>ppt_x</p:attrName>
                                            </p:attrNameLst>
                                          </p:cBhvr>
                                          <p:tavLst>
                                            <p:tav tm="0">
                                              <p:val>
                                                <p:strVal val="1+#ppt_w/2"/>
                                              </p:val>
                                            </p:tav>
                                            <p:tav tm="100000">
                                              <p:val>
                                                <p:strVal val="#ppt_x"/>
                                              </p:val>
                                            </p:tav>
                                          </p:tavLst>
                                        </p:anim>
                                        <p:anim calcmode="lin" valueType="num" p14:bounceEnd="76000">
                                          <p:cBhvr additive="base">
                                            <p:cTn id="18" dur="500" fill="hold"/>
                                            <p:tgtEl>
                                              <p:spTgt spid="11"/>
                                            </p:tgtEl>
                                            <p:attrNameLst>
                                              <p:attrName>ppt_y</p:attrName>
                                            </p:attrNameLst>
                                          </p:cBhvr>
                                          <p:tavLst>
                                            <p:tav tm="0">
                                              <p:val>
                                                <p:strVal val="#ppt_y"/>
                                              </p:val>
                                            </p:tav>
                                            <p:tav tm="100000">
                                              <p:val>
                                                <p:strVal val="#ppt_y"/>
                                              </p:val>
                                            </p:tav>
                                          </p:tavLst>
                                        </p:anim>
                                      </p:childTnLst>
                                    </p:cTn>
                                  </p:par>
                                </p:childTnLst>
                              </p:cTn>
                            </p:par>
                            <p:par>
                              <p:cTn id="19" fill="hold">
                                <p:stCondLst>
                                  <p:cond delay="500"/>
                                </p:stCondLst>
                                <p:childTnLst>
                                  <p:par>
                                    <p:cTn id="20" presetID="16" presetClass="entr" presetSubtype="21"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1+#ppt_w/2"/>
                                              </p:val>
                                            </p:tav>
                                            <p:tav tm="100000">
                                              <p:val>
                                                <p:strVal val="#ppt_x"/>
                                              </p:val>
                                            </p:tav>
                                          </p:tavLst>
                                        </p:anim>
                                        <p:anim calcmode="lin" valueType="num">
                                          <p:cBhvr additive="base">
                                            <p:cTn id="18" dur="500" fill="hold"/>
                                            <p:tgtEl>
                                              <p:spTgt spid="11"/>
                                            </p:tgtEl>
                                            <p:attrNameLst>
                                              <p:attrName>ppt_y</p:attrName>
                                            </p:attrNameLst>
                                          </p:cBhvr>
                                          <p:tavLst>
                                            <p:tav tm="0">
                                              <p:val>
                                                <p:strVal val="#ppt_y"/>
                                              </p:val>
                                            </p:tav>
                                            <p:tav tm="100000">
                                              <p:val>
                                                <p:strVal val="#ppt_y"/>
                                              </p:val>
                                            </p:tav>
                                          </p:tavLst>
                                        </p:anim>
                                      </p:childTnLst>
                                    </p:cTn>
                                  </p:par>
                                </p:childTnLst>
                              </p:cTn>
                            </p:par>
                            <p:par>
                              <p:cTn id="19" fill="hold">
                                <p:stCondLst>
                                  <p:cond delay="500"/>
                                </p:stCondLst>
                                <p:childTnLst>
                                  <p:par>
                                    <p:cTn id="20" presetID="16" presetClass="entr" presetSubtype="21"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5C535-376C-489E-AF36-62B43CFEFFA8}"/>
              </a:ext>
            </a:extLst>
          </p:cNvPr>
          <p:cNvSpPr>
            <a:spLocks noGrp="1"/>
          </p:cNvSpPr>
          <p:nvPr>
            <p:ph type="title"/>
          </p:nvPr>
        </p:nvSpPr>
        <p:spPr/>
        <p:txBody>
          <a:bodyPr>
            <a:normAutofit/>
          </a:bodyPr>
          <a:lstStyle/>
          <a:p>
            <a:r>
              <a:rPr lang="en-US" sz="6000" spc="600" dirty="0"/>
              <a:t>SANCTIFICATION</a:t>
            </a:r>
          </a:p>
        </p:txBody>
      </p:sp>
      <p:sp>
        <p:nvSpPr>
          <p:cNvPr id="3" name="Content Placeholder 2">
            <a:extLst>
              <a:ext uri="{FF2B5EF4-FFF2-40B4-BE49-F238E27FC236}">
                <a16:creationId xmlns:a16="http://schemas.microsoft.com/office/drawing/2014/main" id="{6733FF44-B2D6-423D-9D77-F05F275AA808}"/>
              </a:ext>
            </a:extLst>
          </p:cNvPr>
          <p:cNvSpPr>
            <a:spLocks noGrp="1"/>
          </p:cNvSpPr>
          <p:nvPr>
            <p:ph idx="1"/>
          </p:nvPr>
        </p:nvSpPr>
        <p:spPr/>
        <p:txBody>
          <a:bodyPr>
            <a:normAutofit/>
          </a:bodyPr>
          <a:lstStyle/>
          <a:p>
            <a:pPr marL="742950" indent="-742950">
              <a:buFont typeface="+mj-lt"/>
              <a:buAutoNum type="arabicPeriod"/>
            </a:pPr>
            <a:r>
              <a:rPr lang="en-US" sz="3600" b="1" dirty="0"/>
              <a:t>Is not continual cleansing</a:t>
            </a:r>
          </a:p>
          <a:p>
            <a:pPr marL="400050" indent="-53975">
              <a:buNone/>
            </a:pPr>
            <a:r>
              <a:rPr lang="en-US" sz="3200" dirty="0"/>
              <a:t>“A highway will be there, a roadway,</a:t>
            </a:r>
            <a:br>
              <a:rPr lang="en-US" sz="3200" dirty="0"/>
            </a:br>
            <a:r>
              <a:rPr lang="en-US" sz="3200" dirty="0"/>
              <a:t>And it will be called the Highway of Holiness.</a:t>
            </a:r>
            <a:br>
              <a:rPr lang="en-US" sz="3200" dirty="0"/>
            </a:br>
            <a:r>
              <a:rPr lang="en-US" sz="3200" dirty="0"/>
              <a:t>The unclean will not travel on it,</a:t>
            </a:r>
            <a:br>
              <a:rPr lang="en-US" sz="3200" dirty="0"/>
            </a:br>
            <a:r>
              <a:rPr lang="en-US" sz="3200" dirty="0"/>
              <a:t>But it </a:t>
            </a:r>
            <a:r>
              <a:rPr lang="en-US" sz="3200" i="1" dirty="0"/>
              <a:t>will</a:t>
            </a:r>
            <a:r>
              <a:rPr lang="en-US" sz="3200" dirty="0"/>
              <a:t> be for him who walks </a:t>
            </a:r>
            <a:r>
              <a:rPr lang="en-US" sz="3200" i="1" dirty="0"/>
              <a:t>that</a:t>
            </a:r>
            <a:r>
              <a:rPr lang="en-US" sz="3200" dirty="0"/>
              <a:t> way,</a:t>
            </a:r>
            <a:br>
              <a:rPr lang="en-US" sz="3200" dirty="0"/>
            </a:br>
            <a:r>
              <a:rPr lang="en-US" sz="3200" dirty="0"/>
              <a:t>And fools will not wander </a:t>
            </a:r>
            <a:r>
              <a:rPr lang="en-US" sz="3200" i="1" dirty="0"/>
              <a:t>on it</a:t>
            </a:r>
            <a:r>
              <a:rPr lang="en-US" sz="3200" dirty="0"/>
              <a:t>.”</a:t>
            </a:r>
          </a:p>
          <a:p>
            <a:pPr marL="274320" lvl="1" indent="0" algn="r">
              <a:buNone/>
            </a:pPr>
            <a:r>
              <a:rPr lang="en-US" sz="3600" dirty="0"/>
              <a:t>—Isaiah 35:8 (NASB)</a:t>
            </a:r>
            <a:endParaRPr lang="en-US" sz="3400" dirty="0"/>
          </a:p>
        </p:txBody>
      </p:sp>
      <p:sp>
        <p:nvSpPr>
          <p:cNvPr id="4" name="TextBox 3">
            <a:extLst>
              <a:ext uri="{FF2B5EF4-FFF2-40B4-BE49-F238E27FC236}">
                <a16:creationId xmlns:a16="http://schemas.microsoft.com/office/drawing/2014/main" id="{A7129F51-AE41-4990-B4BD-D9A39F63F94C}"/>
              </a:ext>
            </a:extLst>
          </p:cNvPr>
          <p:cNvSpPr txBox="1"/>
          <p:nvPr/>
        </p:nvSpPr>
        <p:spPr>
          <a:xfrm>
            <a:off x="1278964" y="6142535"/>
            <a:ext cx="9522094"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sz="2400" b="1" dirty="0"/>
              <a:t>God’s highway requires repentance on man’s part: Isaiah 40:1-8!</a:t>
            </a:r>
          </a:p>
        </p:txBody>
      </p:sp>
    </p:spTree>
    <p:extLst>
      <p:ext uri="{BB962C8B-B14F-4D97-AF65-F5344CB8AC3E}">
        <p14:creationId xmlns:p14="http://schemas.microsoft.com/office/powerpoint/2010/main" val="36605297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left)">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 path with trees on the side of a road&#10;&#10;Description automatically generated">
            <a:extLst>
              <a:ext uri="{FF2B5EF4-FFF2-40B4-BE49-F238E27FC236}">
                <a16:creationId xmlns:a16="http://schemas.microsoft.com/office/drawing/2014/main" id="{F950D462-5EB7-4061-9A4B-A119D280E2FB}"/>
              </a:ext>
            </a:extLst>
          </p:cNvPr>
          <p:cNvPicPr>
            <a:picLocks noChangeAspect="1"/>
          </p:cNvPicPr>
          <p:nvPr/>
        </p:nvPicPr>
        <p:blipFill rotWithShape="1">
          <a:blip r:embed="rId3">
            <a:extLst>
              <a:ext uri="{837473B0-CC2E-450A-ABE3-18F120FF3D39}">
                <a1611:picAttrSrcUrl xmlns:a1611="http://schemas.microsoft.com/office/drawing/2016/11/main" r:id="rId4"/>
              </a:ext>
            </a:extLst>
          </a:blip>
          <a:srcRect l="21906" r="11750"/>
          <a:stretch/>
        </p:blipFill>
        <p:spPr>
          <a:xfrm>
            <a:off x="1" y="10"/>
            <a:ext cx="6066502" cy="6857989"/>
          </a:xfrm>
          <a:prstGeom prst="rect">
            <a:avLst/>
          </a:prstGeom>
        </p:spPr>
      </p:pic>
      <p:sp>
        <p:nvSpPr>
          <p:cNvPr id="12" name="Rectangle 11">
            <a:extLst>
              <a:ext uri="{FF2B5EF4-FFF2-40B4-BE49-F238E27FC236}">
                <a16:creationId xmlns:a16="http://schemas.microsoft.com/office/drawing/2014/main" id="{A0202727-54F2-4F63-818F-99119BA213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6502" y="0"/>
            <a:ext cx="6125497" cy="6857999"/>
          </a:xfrm>
          <a:prstGeom prst="rect">
            <a:avLst/>
          </a:prstGeom>
          <a:blipFill dpi="0" rotWithShape="1">
            <a:blip r:embed="rId5">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05C535-376C-489E-AF36-62B43CFEFFA8}"/>
              </a:ext>
            </a:extLst>
          </p:cNvPr>
          <p:cNvSpPr>
            <a:spLocks noGrp="1"/>
          </p:cNvSpPr>
          <p:nvPr>
            <p:ph type="title"/>
          </p:nvPr>
        </p:nvSpPr>
        <p:spPr>
          <a:xfrm>
            <a:off x="6400800" y="484632"/>
            <a:ext cx="5299586" cy="1609344"/>
          </a:xfrm>
          <a:ln>
            <a:noFill/>
          </a:ln>
        </p:spPr>
        <p:txBody>
          <a:bodyPr>
            <a:normAutofit/>
          </a:bodyPr>
          <a:lstStyle/>
          <a:p>
            <a:r>
              <a:rPr lang="en-US" sz="3100" spc="600"/>
              <a:t>SANCTIFICATION</a:t>
            </a:r>
          </a:p>
        </p:txBody>
      </p:sp>
      <p:sp>
        <p:nvSpPr>
          <p:cNvPr id="3" name="Content Placeholder 2">
            <a:extLst>
              <a:ext uri="{FF2B5EF4-FFF2-40B4-BE49-F238E27FC236}">
                <a16:creationId xmlns:a16="http://schemas.microsoft.com/office/drawing/2014/main" id="{6733FF44-B2D6-423D-9D77-F05F275AA808}"/>
              </a:ext>
            </a:extLst>
          </p:cNvPr>
          <p:cNvSpPr>
            <a:spLocks noGrp="1"/>
          </p:cNvSpPr>
          <p:nvPr>
            <p:ph idx="1"/>
          </p:nvPr>
        </p:nvSpPr>
        <p:spPr>
          <a:xfrm>
            <a:off x="6400799" y="2121408"/>
            <a:ext cx="5299585" cy="4381750"/>
          </a:xfrm>
        </p:spPr>
        <p:txBody>
          <a:bodyPr>
            <a:normAutofit fontScale="92500"/>
          </a:bodyPr>
          <a:lstStyle/>
          <a:p>
            <a:pPr marL="341313" indent="-341313"/>
            <a:r>
              <a:rPr lang="en-US" sz="2800" b="1" dirty="0"/>
              <a:t>Is not Continual Cleansing</a:t>
            </a:r>
          </a:p>
          <a:p>
            <a:pPr marL="400050" indent="-53975">
              <a:buNone/>
            </a:pPr>
            <a:r>
              <a:rPr lang="en-US" sz="2800" dirty="0"/>
              <a:t>“If we say that we have fellowship with Him, and walk in darkness, we lie and do not practice the truth. </a:t>
            </a:r>
            <a:r>
              <a:rPr lang="en-US" sz="2800" baseline="30000" dirty="0"/>
              <a:t>7 </a:t>
            </a:r>
            <a:r>
              <a:rPr lang="en-US" sz="2800" dirty="0"/>
              <a:t> But if we walk in the light as He is in the light, we have fellowship with one another, and the blood of Jesus Christ His Son cleanses us from all sin.</a:t>
            </a:r>
          </a:p>
          <a:p>
            <a:pPr marL="400050" indent="-53975">
              <a:buNone/>
            </a:pPr>
            <a:r>
              <a:rPr lang="en-US" sz="2800" dirty="0"/>
              <a:t>—1 John 6, 7 (NKJV)</a:t>
            </a:r>
          </a:p>
        </p:txBody>
      </p:sp>
      <p:grpSp>
        <p:nvGrpSpPr>
          <p:cNvPr id="14" name="Group 13">
            <a:extLst>
              <a:ext uri="{FF2B5EF4-FFF2-40B4-BE49-F238E27FC236}">
                <a16:creationId xmlns:a16="http://schemas.microsoft.com/office/drawing/2014/main" id="{B7A73C12-F0BE-4AA8-845B-8CE5359D6F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5" name="Oval 14">
              <a:extLst>
                <a:ext uri="{FF2B5EF4-FFF2-40B4-BE49-F238E27FC236}">
                  <a16:creationId xmlns:a16="http://schemas.microsoft.com/office/drawing/2014/main" id="{F969367E-EAFB-4B65-ACBA-F5D36EE0B7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6">
                <a:duotone>
                  <a:schemeClr val="accent1">
                    <a:shade val="45000"/>
                    <a:satMod val="135000"/>
                  </a:schemeClr>
                  <a:prstClr val="white"/>
                </a:duotone>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6" name="Oval 15">
              <a:extLst>
                <a:ext uri="{FF2B5EF4-FFF2-40B4-BE49-F238E27FC236}">
                  <a16:creationId xmlns:a16="http://schemas.microsoft.com/office/drawing/2014/main" id="{5DA60E8A-7C25-441D-80F6-60E944794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TextBox 6">
            <a:extLst>
              <a:ext uri="{FF2B5EF4-FFF2-40B4-BE49-F238E27FC236}">
                <a16:creationId xmlns:a16="http://schemas.microsoft.com/office/drawing/2014/main" id="{4BE97C81-5947-4532-8C1E-514076466A79}"/>
              </a:ext>
            </a:extLst>
          </p:cNvPr>
          <p:cNvSpPr txBox="1"/>
          <p:nvPr/>
        </p:nvSpPr>
        <p:spPr>
          <a:xfrm>
            <a:off x="3539850" y="6657944"/>
            <a:ext cx="2526653"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4" tooltip="http://www.geograph.org.uk/photo/2151146">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7" tooltip="https://creativecommons.org/licenses/by-sa/3.0/">
                  <a:extLst>
                    <a:ext uri="{A12FA001-AC4F-418D-AE19-62706E023703}">
                      <ahyp:hlinkClr xmlns:ahyp="http://schemas.microsoft.com/office/drawing/2018/hyperlinkcolor" val="tx"/>
                    </a:ext>
                  </a:extLst>
                </a:hlinkClick>
              </a:rPr>
              <a:t>CC BY-SA</a:t>
            </a:r>
            <a:endParaRPr lang="en-US" sz="700">
              <a:solidFill>
                <a:srgbClr val="FFFFFF"/>
              </a:solidFill>
            </a:endParaRPr>
          </a:p>
        </p:txBody>
      </p:sp>
    </p:spTree>
    <p:extLst>
      <p:ext uri="{BB962C8B-B14F-4D97-AF65-F5344CB8AC3E}">
        <p14:creationId xmlns:p14="http://schemas.microsoft.com/office/powerpoint/2010/main" val="86003960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5C535-376C-489E-AF36-62B43CFEFFA8}"/>
              </a:ext>
            </a:extLst>
          </p:cNvPr>
          <p:cNvSpPr>
            <a:spLocks noGrp="1"/>
          </p:cNvSpPr>
          <p:nvPr>
            <p:ph type="title"/>
          </p:nvPr>
        </p:nvSpPr>
        <p:spPr/>
        <p:txBody>
          <a:bodyPr>
            <a:normAutofit/>
          </a:bodyPr>
          <a:lstStyle/>
          <a:p>
            <a:r>
              <a:rPr lang="en-US" sz="6000" spc="600" dirty="0"/>
              <a:t>SANCTIFICATION</a:t>
            </a:r>
          </a:p>
        </p:txBody>
      </p:sp>
      <p:sp>
        <p:nvSpPr>
          <p:cNvPr id="3" name="Content Placeholder 2">
            <a:extLst>
              <a:ext uri="{FF2B5EF4-FFF2-40B4-BE49-F238E27FC236}">
                <a16:creationId xmlns:a16="http://schemas.microsoft.com/office/drawing/2014/main" id="{6733FF44-B2D6-423D-9D77-F05F275AA808}"/>
              </a:ext>
            </a:extLst>
          </p:cNvPr>
          <p:cNvSpPr>
            <a:spLocks noGrp="1"/>
          </p:cNvSpPr>
          <p:nvPr>
            <p:ph idx="1"/>
          </p:nvPr>
        </p:nvSpPr>
        <p:spPr/>
        <p:txBody>
          <a:bodyPr>
            <a:normAutofit/>
          </a:bodyPr>
          <a:lstStyle/>
          <a:p>
            <a:pPr marL="742950" indent="-742950">
              <a:buFont typeface="+mj-lt"/>
              <a:buAutoNum type="arabicPeriod" startAt="2"/>
            </a:pPr>
            <a:r>
              <a:rPr lang="en-US" sz="3600" b="1" dirty="0"/>
              <a:t>Does Not Mean Living Perfectly Sinless</a:t>
            </a:r>
          </a:p>
          <a:p>
            <a:pPr marL="400050" indent="-53975">
              <a:buNone/>
            </a:pPr>
            <a:r>
              <a:rPr lang="en-US" sz="3200" dirty="0"/>
              <a:t>“For [there is] not a just man on earth who does good And does not sin.”</a:t>
            </a:r>
          </a:p>
          <a:p>
            <a:pPr marL="274320" lvl="1" indent="0" algn="r">
              <a:buNone/>
            </a:pPr>
            <a:r>
              <a:rPr lang="en-US" sz="3600" dirty="0"/>
              <a:t>—Ecclesiastes 7:20 (NKJV)</a:t>
            </a:r>
            <a:endParaRPr lang="en-US" sz="3400" dirty="0"/>
          </a:p>
        </p:txBody>
      </p:sp>
    </p:spTree>
    <p:extLst>
      <p:ext uri="{BB962C8B-B14F-4D97-AF65-F5344CB8AC3E}">
        <p14:creationId xmlns:p14="http://schemas.microsoft.com/office/powerpoint/2010/main" val="27087782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5C535-376C-489E-AF36-62B43CFEFFA8}"/>
              </a:ext>
            </a:extLst>
          </p:cNvPr>
          <p:cNvSpPr>
            <a:spLocks noGrp="1"/>
          </p:cNvSpPr>
          <p:nvPr>
            <p:ph type="title"/>
          </p:nvPr>
        </p:nvSpPr>
        <p:spPr/>
        <p:txBody>
          <a:bodyPr>
            <a:normAutofit/>
          </a:bodyPr>
          <a:lstStyle/>
          <a:p>
            <a:r>
              <a:rPr lang="en-US" sz="6000" spc="600" dirty="0"/>
              <a:t>SANCTIFICATION</a:t>
            </a:r>
          </a:p>
        </p:txBody>
      </p:sp>
      <p:sp>
        <p:nvSpPr>
          <p:cNvPr id="3" name="Content Placeholder 2">
            <a:extLst>
              <a:ext uri="{FF2B5EF4-FFF2-40B4-BE49-F238E27FC236}">
                <a16:creationId xmlns:a16="http://schemas.microsoft.com/office/drawing/2014/main" id="{6733FF44-B2D6-423D-9D77-F05F275AA808}"/>
              </a:ext>
            </a:extLst>
          </p:cNvPr>
          <p:cNvSpPr>
            <a:spLocks noGrp="1"/>
          </p:cNvSpPr>
          <p:nvPr>
            <p:ph idx="1"/>
          </p:nvPr>
        </p:nvSpPr>
        <p:spPr/>
        <p:txBody>
          <a:bodyPr>
            <a:normAutofit/>
          </a:bodyPr>
          <a:lstStyle/>
          <a:p>
            <a:pPr marL="742950" indent="-742950">
              <a:buFont typeface="+mj-lt"/>
              <a:buAutoNum type="arabicPeriod" startAt="3"/>
            </a:pPr>
            <a:r>
              <a:rPr lang="en-US" sz="3600" b="1" dirty="0"/>
              <a:t>Does Not Disable One From Sinning</a:t>
            </a:r>
          </a:p>
          <a:p>
            <a:pPr marL="400050" indent="-53975">
              <a:buNone/>
            </a:pPr>
            <a:r>
              <a:rPr lang="en-US" sz="3200" dirty="0"/>
              <a:t>“My little children, these things I write to you, so that you may not sin. And if anyone sins, we have an Advocate with the Father, Jesus Christ the righteous. </a:t>
            </a:r>
            <a:r>
              <a:rPr lang="en-US" sz="3200" baseline="30000" dirty="0">
                <a:solidFill>
                  <a:schemeClr val="accent1">
                    <a:lumMod val="50000"/>
                  </a:schemeClr>
                </a:solidFill>
              </a:rPr>
              <a:t>2 </a:t>
            </a:r>
            <a:r>
              <a:rPr lang="en-US" sz="3200" dirty="0"/>
              <a:t> And He Himself is the propitiation for our sins, and not for ours only but also for the whole world.</a:t>
            </a:r>
          </a:p>
          <a:p>
            <a:pPr marL="274320" lvl="1" indent="0" algn="r">
              <a:buNone/>
            </a:pPr>
            <a:r>
              <a:rPr lang="en-US" sz="3600" dirty="0"/>
              <a:t>—1 John 2:1, 2 (NKJV)</a:t>
            </a:r>
            <a:endParaRPr lang="en-US" sz="3400" dirty="0"/>
          </a:p>
        </p:txBody>
      </p:sp>
    </p:spTree>
    <p:extLst>
      <p:ext uri="{BB962C8B-B14F-4D97-AF65-F5344CB8AC3E}">
        <p14:creationId xmlns:p14="http://schemas.microsoft.com/office/powerpoint/2010/main" val="28489063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4AC61-E15D-4259-AD26-FBD1F2F4C18F}"/>
              </a:ext>
            </a:extLst>
          </p:cNvPr>
          <p:cNvSpPr>
            <a:spLocks noGrp="1"/>
          </p:cNvSpPr>
          <p:nvPr>
            <p:ph type="title"/>
          </p:nvPr>
        </p:nvSpPr>
        <p:spPr/>
        <p:txBody>
          <a:bodyPr>
            <a:normAutofit fontScale="90000"/>
          </a:bodyPr>
          <a:lstStyle/>
          <a:p>
            <a:r>
              <a:rPr lang="en-US" dirty="0"/>
              <a:t>The Corinthians were </a:t>
            </a:r>
            <a:r>
              <a:rPr lang="en-US" sz="6000" spc="600" dirty="0"/>
              <a:t>SANCTIFIED…but</a:t>
            </a:r>
            <a:br>
              <a:rPr lang="en-US" sz="6000" spc="600" dirty="0"/>
            </a:br>
            <a:r>
              <a:rPr lang="en-US" sz="4000" spc="600" dirty="0">
                <a:solidFill>
                  <a:schemeClr val="accent2">
                    <a:lumMod val="50000"/>
                  </a:schemeClr>
                </a:solidFill>
              </a:rPr>
              <a:t>1 Corinthians 1:1, 2</a:t>
            </a:r>
            <a:endParaRPr lang="en-US" spc="600" dirty="0">
              <a:solidFill>
                <a:schemeClr val="accent2">
                  <a:lumMod val="50000"/>
                </a:schemeClr>
              </a:solidFill>
            </a:endParaRPr>
          </a:p>
        </p:txBody>
      </p:sp>
      <p:sp>
        <p:nvSpPr>
          <p:cNvPr id="4" name="Content Placeholder 3">
            <a:extLst>
              <a:ext uri="{FF2B5EF4-FFF2-40B4-BE49-F238E27FC236}">
                <a16:creationId xmlns:a16="http://schemas.microsoft.com/office/drawing/2014/main" id="{F3225A91-501B-4C82-A3CB-27E4AA221AAE}"/>
              </a:ext>
            </a:extLst>
          </p:cNvPr>
          <p:cNvSpPr>
            <a:spLocks noGrp="1"/>
          </p:cNvSpPr>
          <p:nvPr>
            <p:ph sz="half" idx="1"/>
          </p:nvPr>
        </p:nvSpPr>
        <p:spPr>
          <a:xfrm>
            <a:off x="1069848" y="2348752"/>
            <a:ext cx="4754880" cy="4509248"/>
          </a:xfrm>
        </p:spPr>
        <p:txBody>
          <a:bodyPr>
            <a:normAutofit lnSpcReduction="10000"/>
          </a:bodyPr>
          <a:lstStyle/>
          <a:p>
            <a:r>
              <a:rPr lang="en-US" sz="2600" dirty="0"/>
              <a:t>Were contentious — 1:11-13</a:t>
            </a:r>
          </a:p>
          <a:p>
            <a:r>
              <a:rPr lang="en-US" sz="2600" dirty="0"/>
              <a:t>Were carnal — 3:1-6</a:t>
            </a:r>
          </a:p>
          <a:p>
            <a:r>
              <a:rPr lang="en-US" sz="2600" dirty="0"/>
              <a:t>Were proud — 4:18, 19</a:t>
            </a:r>
          </a:p>
          <a:p>
            <a:r>
              <a:rPr lang="en-US" sz="2600" dirty="0"/>
              <a:t>Were immoral — 5:1ff</a:t>
            </a:r>
          </a:p>
          <a:p>
            <a:r>
              <a:rPr lang="en-US" sz="2600" dirty="0"/>
              <a:t>Were suing brethren — 6:1ff</a:t>
            </a:r>
          </a:p>
          <a:p>
            <a:r>
              <a:rPr lang="en-US" sz="2600" dirty="0"/>
              <a:t>Lacked a wise man — 6:5</a:t>
            </a:r>
          </a:p>
          <a:p>
            <a:r>
              <a:rPr lang="en-US" sz="2600" dirty="0"/>
              <a:t>Were having domestic troubles — 7:1ff</a:t>
            </a:r>
          </a:p>
          <a:p>
            <a:r>
              <a:rPr lang="en-US" sz="2600" dirty="0"/>
              <a:t>Were idolatrous — 8:1ff</a:t>
            </a:r>
          </a:p>
          <a:p>
            <a:endParaRPr lang="en-US" sz="2400" dirty="0"/>
          </a:p>
        </p:txBody>
      </p:sp>
      <p:sp>
        <p:nvSpPr>
          <p:cNvPr id="5" name="Content Placeholder 4">
            <a:extLst>
              <a:ext uri="{FF2B5EF4-FFF2-40B4-BE49-F238E27FC236}">
                <a16:creationId xmlns:a16="http://schemas.microsoft.com/office/drawing/2014/main" id="{A55219A0-6A53-4333-B587-80D6DD4E382A}"/>
              </a:ext>
            </a:extLst>
          </p:cNvPr>
          <p:cNvSpPr>
            <a:spLocks noGrp="1"/>
          </p:cNvSpPr>
          <p:nvPr>
            <p:ph sz="half" idx="2"/>
          </p:nvPr>
        </p:nvSpPr>
        <p:spPr>
          <a:xfrm>
            <a:off x="6364224" y="2348752"/>
            <a:ext cx="4754880" cy="4509248"/>
          </a:xfrm>
        </p:spPr>
        <p:txBody>
          <a:bodyPr>
            <a:normAutofit lnSpcReduction="10000"/>
          </a:bodyPr>
          <a:lstStyle/>
          <a:p>
            <a:r>
              <a:rPr lang="en-US" sz="2600" dirty="0"/>
              <a:t>Were challenging Paul’s authority — 9:1, 2</a:t>
            </a:r>
          </a:p>
          <a:p>
            <a:r>
              <a:rPr lang="en-US" sz="2600" dirty="0"/>
              <a:t>Had wrong ideas about supporting the work of preaching — 9:3ff</a:t>
            </a:r>
          </a:p>
          <a:p>
            <a:r>
              <a:rPr lang="en-US" sz="2600" dirty="0"/>
              <a:t>Perverted the Lord’s Supper — 11:20-34</a:t>
            </a:r>
          </a:p>
          <a:p>
            <a:r>
              <a:rPr lang="en-US" sz="2600" dirty="0"/>
              <a:t>Wrangled over spiritual gifts — 12-14</a:t>
            </a:r>
          </a:p>
          <a:p>
            <a:r>
              <a:rPr lang="en-US" sz="2600" dirty="0"/>
              <a:t>Doubted the resurrection — 15:1ff</a:t>
            </a:r>
          </a:p>
          <a:p>
            <a:endParaRPr lang="en-US" sz="2400" dirty="0"/>
          </a:p>
        </p:txBody>
      </p:sp>
      <p:sp>
        <p:nvSpPr>
          <p:cNvPr id="3" name="Rectangle 2">
            <a:extLst>
              <a:ext uri="{FF2B5EF4-FFF2-40B4-BE49-F238E27FC236}">
                <a16:creationId xmlns:a16="http://schemas.microsoft.com/office/drawing/2014/main" id="{D3F3EB3D-871E-4917-B58D-9DB4AD97EDE8}"/>
              </a:ext>
            </a:extLst>
          </p:cNvPr>
          <p:cNvSpPr/>
          <p:nvPr/>
        </p:nvSpPr>
        <p:spPr>
          <a:xfrm>
            <a:off x="837133" y="6466445"/>
            <a:ext cx="11054182"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DD8047">
                    <a:lumMod val="50000"/>
                  </a:srgbClr>
                </a:solidFill>
                <a:effectLst/>
                <a:uLnTx/>
                <a:uFillTx/>
                <a:latin typeface="Trebuchet MS" panose="020B0603020202020204"/>
                <a:ea typeface="+mn-ea"/>
                <a:cs typeface="+mn-cs"/>
              </a:rPr>
              <a:t>Sanctification didn’t cleans their sins; repentance and confession to God did (2 Cor. 7:10, 12:21). </a:t>
            </a:r>
          </a:p>
        </p:txBody>
      </p:sp>
    </p:spTree>
    <p:extLst>
      <p:ext uri="{BB962C8B-B14F-4D97-AF65-F5344CB8AC3E}">
        <p14:creationId xmlns:p14="http://schemas.microsoft.com/office/powerpoint/2010/main" val="9818028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0" end="0"/>
                                            </p:txEl>
                                          </p:spTgt>
                                        </p:tgtEl>
                                        <p:attrNameLst>
                                          <p:attrName>style.visibility</p:attrName>
                                        </p:attrNameLst>
                                      </p:cBhvr>
                                      <p:to>
                                        <p:strVal val="visible"/>
                                      </p:to>
                                    </p:set>
                                    <p:animEffect transition="in" filter="fade">
                                      <p:cBhvr>
                                        <p:cTn id="47" dur="500"/>
                                        <p:tgtEl>
                                          <p:spTgt spid="5">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xEl>
                                              <p:pRg st="1" end="1"/>
                                            </p:txEl>
                                          </p:spTgt>
                                        </p:tgtEl>
                                        <p:attrNameLst>
                                          <p:attrName>style.visibility</p:attrName>
                                        </p:attrNameLst>
                                      </p:cBhvr>
                                      <p:to>
                                        <p:strVal val="visible"/>
                                      </p:to>
                                    </p:set>
                                    <p:animEffect transition="in" filter="fade">
                                      <p:cBhvr>
                                        <p:cTn id="52" dur="500"/>
                                        <p:tgtEl>
                                          <p:spTgt spid="5">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txEl>
                                              <p:pRg st="2" end="2"/>
                                            </p:txEl>
                                          </p:spTgt>
                                        </p:tgtEl>
                                        <p:attrNameLst>
                                          <p:attrName>style.visibility</p:attrName>
                                        </p:attrNameLst>
                                      </p:cBhvr>
                                      <p:to>
                                        <p:strVal val="visible"/>
                                      </p:to>
                                    </p:set>
                                    <p:animEffect transition="in" filter="fade">
                                      <p:cBhvr>
                                        <p:cTn id="57" dur="500"/>
                                        <p:tgtEl>
                                          <p:spTgt spid="5">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5">
                                            <p:txEl>
                                              <p:pRg st="3" end="3"/>
                                            </p:txEl>
                                          </p:spTgt>
                                        </p:tgtEl>
                                        <p:attrNameLst>
                                          <p:attrName>style.visibility</p:attrName>
                                        </p:attrNameLst>
                                      </p:cBhvr>
                                      <p:to>
                                        <p:strVal val="visible"/>
                                      </p:to>
                                    </p:set>
                                    <p:animEffect transition="in" filter="fade">
                                      <p:cBhvr>
                                        <p:cTn id="62" dur="500"/>
                                        <p:tgtEl>
                                          <p:spTgt spid="5">
                                            <p:txEl>
                                              <p:pRg st="3" end="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5">
                                            <p:txEl>
                                              <p:pRg st="4" end="4"/>
                                            </p:txEl>
                                          </p:spTgt>
                                        </p:tgtEl>
                                        <p:attrNameLst>
                                          <p:attrName>style.visibility</p:attrName>
                                        </p:attrNameLst>
                                      </p:cBhvr>
                                      <p:to>
                                        <p:strVal val="visible"/>
                                      </p:to>
                                    </p:set>
                                    <p:animEffect transition="in" filter="fade">
                                      <p:cBhvr>
                                        <p:cTn id="6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96359CB-E463-49F1-B276-6324BDD0B037}"/>
              </a:ext>
            </a:extLst>
          </p:cNvPr>
          <p:cNvSpPr>
            <a:spLocks noGrp="1"/>
          </p:cNvSpPr>
          <p:nvPr>
            <p:ph type="title"/>
          </p:nvPr>
        </p:nvSpPr>
        <p:spPr>
          <a:xfrm>
            <a:off x="1069848" y="484632"/>
            <a:ext cx="10058400" cy="1609344"/>
          </a:xfrm>
        </p:spPr>
        <p:txBody>
          <a:bodyPr>
            <a:normAutofit/>
          </a:bodyPr>
          <a:lstStyle/>
          <a:p>
            <a:r>
              <a:rPr lang="en-US" sz="6600" spc="600" dirty="0"/>
              <a:t>SANCTIFICATION</a:t>
            </a:r>
            <a:endParaRPr lang="en-US" spc="600" dirty="0"/>
          </a:p>
        </p:txBody>
      </p:sp>
      <p:sp>
        <p:nvSpPr>
          <p:cNvPr id="24" name="Rectangle 23">
            <a:extLst>
              <a:ext uri="{FF2B5EF4-FFF2-40B4-BE49-F238E27FC236}">
                <a16:creationId xmlns:a16="http://schemas.microsoft.com/office/drawing/2014/main" id="{3DFE545D-86C5-4F48-897C-C3AA8FBE3D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9" name="Content Placeholder 5">
            <a:extLst>
              <a:ext uri="{FF2B5EF4-FFF2-40B4-BE49-F238E27FC236}">
                <a16:creationId xmlns:a16="http://schemas.microsoft.com/office/drawing/2014/main" id="{5273840E-E7D1-46C0-9B80-E96E058E9788}"/>
              </a:ext>
            </a:extLst>
          </p:cNvPr>
          <p:cNvGraphicFramePr>
            <a:graphicFrameLocks noGrp="1"/>
          </p:cNvGraphicFramePr>
          <p:nvPr>
            <p:ph idx="1"/>
            <p:extLst>
              <p:ext uri="{D42A27DB-BD31-4B8C-83A1-F6EECF244321}">
                <p14:modId xmlns:p14="http://schemas.microsoft.com/office/powerpoint/2010/main" val="3300459081"/>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5041046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9">
                                            <p:graphicEl>
                                              <a:dgm id="{36432461-5862-4BCD-A2D8-D376CE4054C5}"/>
                                            </p:graphicEl>
                                          </p:spTgt>
                                        </p:tgtEl>
                                        <p:attrNameLst>
                                          <p:attrName>style.visibility</p:attrName>
                                        </p:attrNameLst>
                                      </p:cBhvr>
                                      <p:to>
                                        <p:strVal val="visible"/>
                                      </p:to>
                                    </p:set>
                                    <p:animEffect transition="in" filter="fade">
                                      <p:cBhvr>
                                        <p:cTn id="7" dur="500"/>
                                        <p:tgtEl>
                                          <p:spTgt spid="19">
                                            <p:graphicEl>
                                              <a:dgm id="{36432461-5862-4BCD-A2D8-D376CE4054C5}"/>
                                            </p:graphic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9">
                                            <p:graphicEl>
                                              <a:dgm id="{AB4156C3-455A-4443-A119-FA47E5ACA772}"/>
                                            </p:graphicEl>
                                          </p:spTgt>
                                        </p:tgtEl>
                                        <p:attrNameLst>
                                          <p:attrName>style.visibility</p:attrName>
                                        </p:attrNameLst>
                                      </p:cBhvr>
                                      <p:to>
                                        <p:strVal val="visible"/>
                                      </p:to>
                                    </p:set>
                                    <p:animEffect transition="in" filter="fade">
                                      <p:cBhvr>
                                        <p:cTn id="11" dur="500"/>
                                        <p:tgtEl>
                                          <p:spTgt spid="19">
                                            <p:graphicEl>
                                              <a:dgm id="{AB4156C3-455A-4443-A119-FA47E5ACA772}"/>
                                            </p:graphic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9">
                                            <p:graphicEl>
                                              <a:dgm id="{95251594-A955-4ECD-8181-FCDF8694C3C5}"/>
                                            </p:graphicEl>
                                          </p:spTgt>
                                        </p:tgtEl>
                                        <p:attrNameLst>
                                          <p:attrName>style.visibility</p:attrName>
                                        </p:attrNameLst>
                                      </p:cBhvr>
                                      <p:to>
                                        <p:strVal val="visible"/>
                                      </p:to>
                                    </p:set>
                                    <p:animEffect transition="in" filter="fade">
                                      <p:cBhvr>
                                        <p:cTn id="15" dur="500"/>
                                        <p:tgtEl>
                                          <p:spTgt spid="19">
                                            <p:graphicEl>
                                              <a:dgm id="{95251594-A955-4ECD-8181-FCDF8694C3C5}"/>
                                            </p:graphic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9">
                                            <p:graphicEl>
                                              <a:dgm id="{882582B2-A73D-47E1-BB84-2BDF27A65E9B}"/>
                                            </p:graphicEl>
                                          </p:spTgt>
                                        </p:tgtEl>
                                        <p:attrNameLst>
                                          <p:attrName>style.visibility</p:attrName>
                                        </p:attrNameLst>
                                      </p:cBhvr>
                                      <p:to>
                                        <p:strVal val="visible"/>
                                      </p:to>
                                    </p:set>
                                    <p:animEffect transition="in" filter="fade">
                                      <p:cBhvr>
                                        <p:cTn id="19" dur="500"/>
                                        <p:tgtEl>
                                          <p:spTgt spid="19">
                                            <p:graphicEl>
                                              <a:dgm id="{882582B2-A73D-47E1-BB84-2BDF27A65E9B}"/>
                                            </p:graphic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9">
                                            <p:graphicEl>
                                              <a:dgm id="{B668DF7E-B4A1-4E52-89A6-CCBD234DEAD1}"/>
                                            </p:graphicEl>
                                          </p:spTgt>
                                        </p:tgtEl>
                                        <p:attrNameLst>
                                          <p:attrName>style.visibility</p:attrName>
                                        </p:attrNameLst>
                                      </p:cBhvr>
                                      <p:to>
                                        <p:strVal val="visible"/>
                                      </p:to>
                                    </p:set>
                                    <p:animEffect transition="in" filter="fade">
                                      <p:cBhvr>
                                        <p:cTn id="23" dur="500"/>
                                        <p:tgtEl>
                                          <p:spTgt spid="19">
                                            <p:graphicEl>
                                              <a:dgm id="{B668DF7E-B4A1-4E52-89A6-CCBD234DEAD1}"/>
                                            </p:graphic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9">
                                            <p:graphicEl>
                                              <a:dgm id="{EAA853DC-F549-4FE0-93F7-4AA51D0CCD8C}"/>
                                            </p:graphicEl>
                                          </p:spTgt>
                                        </p:tgtEl>
                                        <p:attrNameLst>
                                          <p:attrName>style.visibility</p:attrName>
                                        </p:attrNameLst>
                                      </p:cBhvr>
                                      <p:to>
                                        <p:strVal val="visible"/>
                                      </p:to>
                                    </p:set>
                                    <p:animEffect transition="in" filter="fade">
                                      <p:cBhvr>
                                        <p:cTn id="27" dur="500"/>
                                        <p:tgtEl>
                                          <p:spTgt spid="19">
                                            <p:graphicEl>
                                              <a:dgm id="{EAA853DC-F549-4FE0-93F7-4AA51D0CCD8C}"/>
                                            </p:graphic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19">
                                            <p:graphicEl>
                                              <a:dgm id="{514E56CC-B37F-42AC-9285-48211B38968D}"/>
                                            </p:graphicEl>
                                          </p:spTgt>
                                        </p:tgtEl>
                                        <p:attrNameLst>
                                          <p:attrName>style.visibility</p:attrName>
                                        </p:attrNameLst>
                                      </p:cBhvr>
                                      <p:to>
                                        <p:strVal val="visible"/>
                                      </p:to>
                                    </p:set>
                                    <p:animEffect transition="in" filter="fade">
                                      <p:cBhvr>
                                        <p:cTn id="31" dur="500"/>
                                        <p:tgtEl>
                                          <p:spTgt spid="19">
                                            <p:graphicEl>
                                              <a:dgm id="{514E56CC-B37F-42AC-9285-48211B38968D}"/>
                                            </p:graphicEl>
                                          </p:spTgt>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19">
                                            <p:graphicEl>
                                              <a:dgm id="{8883D781-214B-4C18-8C2F-92CB7B770FA0}"/>
                                            </p:graphicEl>
                                          </p:spTgt>
                                        </p:tgtEl>
                                        <p:attrNameLst>
                                          <p:attrName>style.visibility</p:attrName>
                                        </p:attrNameLst>
                                      </p:cBhvr>
                                      <p:to>
                                        <p:strVal val="visible"/>
                                      </p:to>
                                    </p:set>
                                    <p:animEffect transition="in" filter="fade">
                                      <p:cBhvr>
                                        <p:cTn id="35" dur="500"/>
                                        <p:tgtEl>
                                          <p:spTgt spid="19">
                                            <p:graphicEl>
                                              <a:dgm id="{8883D781-214B-4C18-8C2F-92CB7B770FA0}"/>
                                            </p:graphicEl>
                                          </p:spTgt>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19">
                                            <p:graphicEl>
                                              <a:dgm id="{5976408A-655C-4581-AA8D-4477706B7603}"/>
                                            </p:graphicEl>
                                          </p:spTgt>
                                        </p:tgtEl>
                                        <p:attrNameLst>
                                          <p:attrName>style.visibility</p:attrName>
                                        </p:attrNameLst>
                                      </p:cBhvr>
                                      <p:to>
                                        <p:strVal val="visible"/>
                                      </p:to>
                                    </p:set>
                                    <p:animEffect transition="in" filter="fade">
                                      <p:cBhvr>
                                        <p:cTn id="39" dur="500"/>
                                        <p:tgtEl>
                                          <p:spTgt spid="19">
                                            <p:graphicEl>
                                              <a:dgm id="{5976408A-655C-4581-AA8D-4477706B7603}"/>
                                            </p:graphicEl>
                                          </p:spTgt>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19">
                                            <p:graphicEl>
                                              <a:dgm id="{15A58A33-C301-4D94-9549-27BF3C45F79D}"/>
                                            </p:graphicEl>
                                          </p:spTgt>
                                        </p:tgtEl>
                                        <p:attrNameLst>
                                          <p:attrName>style.visibility</p:attrName>
                                        </p:attrNameLst>
                                      </p:cBhvr>
                                      <p:to>
                                        <p:strVal val="visible"/>
                                      </p:to>
                                    </p:set>
                                    <p:animEffect transition="in" filter="fade">
                                      <p:cBhvr>
                                        <p:cTn id="43" dur="500"/>
                                        <p:tgtEl>
                                          <p:spTgt spid="19">
                                            <p:graphicEl>
                                              <a:dgm id="{15A58A33-C301-4D94-9549-27BF3C45F79D}"/>
                                            </p:graphicEl>
                                          </p:spTgt>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19">
                                            <p:graphicEl>
                                              <a:dgm id="{29300E5F-9BA8-4990-B13D-25F27605083E}"/>
                                            </p:graphicEl>
                                          </p:spTgt>
                                        </p:tgtEl>
                                        <p:attrNameLst>
                                          <p:attrName>style.visibility</p:attrName>
                                        </p:attrNameLst>
                                      </p:cBhvr>
                                      <p:to>
                                        <p:strVal val="visible"/>
                                      </p:to>
                                    </p:set>
                                    <p:animEffect transition="in" filter="fade">
                                      <p:cBhvr>
                                        <p:cTn id="47" dur="500"/>
                                        <p:tgtEl>
                                          <p:spTgt spid="19">
                                            <p:graphicEl>
                                              <a:dgm id="{29300E5F-9BA8-4990-B13D-25F27605083E}"/>
                                            </p:graphicEl>
                                          </p:spTgt>
                                        </p:tgtEl>
                                      </p:cBhvr>
                                    </p:animEffect>
                                  </p:childTnLst>
                                </p:cTn>
                              </p:par>
                            </p:childTnLst>
                          </p:cTn>
                        </p:par>
                        <p:par>
                          <p:cTn id="48" fill="hold">
                            <p:stCondLst>
                              <p:cond delay="5500"/>
                            </p:stCondLst>
                            <p:childTnLst>
                              <p:par>
                                <p:cTn id="49" presetID="10" presetClass="entr" presetSubtype="0" fill="hold" grpId="0" nodeType="afterEffect">
                                  <p:stCondLst>
                                    <p:cond delay="0"/>
                                  </p:stCondLst>
                                  <p:childTnLst>
                                    <p:set>
                                      <p:cBhvr>
                                        <p:cTn id="50" dur="1" fill="hold">
                                          <p:stCondLst>
                                            <p:cond delay="0"/>
                                          </p:stCondLst>
                                        </p:cTn>
                                        <p:tgtEl>
                                          <p:spTgt spid="19">
                                            <p:graphicEl>
                                              <a:dgm id="{2ECA49AA-81F0-4A99-8538-3F44A79B03B6}"/>
                                            </p:graphicEl>
                                          </p:spTgt>
                                        </p:tgtEl>
                                        <p:attrNameLst>
                                          <p:attrName>style.visibility</p:attrName>
                                        </p:attrNameLst>
                                      </p:cBhvr>
                                      <p:to>
                                        <p:strVal val="visible"/>
                                      </p:to>
                                    </p:set>
                                    <p:animEffect transition="in" filter="fade">
                                      <p:cBhvr>
                                        <p:cTn id="51" dur="500"/>
                                        <p:tgtEl>
                                          <p:spTgt spid="19">
                                            <p:graphicEl>
                                              <a:dgm id="{2ECA49AA-81F0-4A99-8538-3F44A79B03B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9" grpId="0">
        <p:bldSub>
          <a:bldDgm bld="lvl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32C53-DB62-43BF-953E-33E2A12E2BCB}"/>
              </a:ext>
            </a:extLst>
          </p:cNvPr>
          <p:cNvSpPr>
            <a:spLocks noGrp="1"/>
          </p:cNvSpPr>
          <p:nvPr>
            <p:ph type="title"/>
          </p:nvPr>
        </p:nvSpPr>
        <p:spPr/>
        <p:txBody>
          <a:bodyPr/>
          <a:lstStyle/>
          <a:p>
            <a:r>
              <a:rPr lang="en-US" sz="4000" dirty="0"/>
              <a:t>SOME THINGS THAT WERE </a:t>
            </a:r>
            <a:r>
              <a:rPr lang="en-US" sz="6000" spc="600" dirty="0"/>
              <a:t>SANCTIFIED</a:t>
            </a:r>
            <a:endParaRPr lang="en-US" spc="600" dirty="0"/>
          </a:p>
        </p:txBody>
      </p:sp>
      <p:sp>
        <p:nvSpPr>
          <p:cNvPr id="3" name="Content Placeholder 2">
            <a:extLst>
              <a:ext uri="{FF2B5EF4-FFF2-40B4-BE49-F238E27FC236}">
                <a16:creationId xmlns:a16="http://schemas.microsoft.com/office/drawing/2014/main" id="{C38E8A72-29F7-4368-991D-6A012AF1E4AF}"/>
              </a:ext>
            </a:extLst>
          </p:cNvPr>
          <p:cNvSpPr>
            <a:spLocks noGrp="1"/>
          </p:cNvSpPr>
          <p:nvPr>
            <p:ph idx="1"/>
          </p:nvPr>
        </p:nvSpPr>
        <p:spPr>
          <a:xfrm>
            <a:off x="1069848" y="2121408"/>
            <a:ext cx="10058400" cy="4555090"/>
          </a:xfrm>
        </p:spPr>
        <p:txBody>
          <a:bodyPr>
            <a:normAutofit/>
          </a:bodyPr>
          <a:lstStyle/>
          <a:p>
            <a:r>
              <a:rPr lang="en-US" sz="2800" b="1" dirty="0">
                <a:latin typeface="Cinzel" panose="00000500000000000000" pitchFamily="2" charset="0"/>
              </a:rPr>
              <a:t>The seventh day – Genesis 2:3 (first use)</a:t>
            </a:r>
          </a:p>
          <a:p>
            <a:pPr lvl="1"/>
            <a:r>
              <a:rPr lang="en-US" sz="2400" dirty="0">
                <a:latin typeface="Cinzel" panose="00000500000000000000" pitchFamily="2" charset="0"/>
              </a:rPr>
              <a:t>Did the qualities that are distinctive of a “day” change? </a:t>
            </a:r>
          </a:p>
          <a:p>
            <a:pPr lvl="1"/>
            <a:r>
              <a:rPr lang="en-US" sz="2400" dirty="0">
                <a:latin typeface="Cinzel" panose="00000500000000000000" pitchFamily="2" charset="0"/>
              </a:rPr>
              <a:t>“Set apart as” God’s Day of Rest</a:t>
            </a:r>
          </a:p>
          <a:p>
            <a:r>
              <a:rPr lang="en-US" sz="2800" b="1" dirty="0">
                <a:latin typeface="Cinzel" panose="00000500000000000000" pitchFamily="2" charset="0"/>
              </a:rPr>
              <a:t>The firstborn – Exodos 13:1, 2</a:t>
            </a:r>
          </a:p>
          <a:p>
            <a:pPr lvl="1"/>
            <a:r>
              <a:rPr lang="en-US" sz="2400" dirty="0">
                <a:latin typeface="Cinzel" panose="00000500000000000000" pitchFamily="2" charset="0"/>
              </a:rPr>
              <a:t>Did the qualities that are distinctive of the “firstborn” change?</a:t>
            </a:r>
          </a:p>
          <a:p>
            <a:pPr lvl="1"/>
            <a:r>
              <a:rPr lang="en-US" sz="2400" dirty="0">
                <a:latin typeface="Cinzel" panose="00000500000000000000" pitchFamily="2" charset="0"/>
              </a:rPr>
              <a:t>“Set apart as” God’s</a:t>
            </a:r>
          </a:p>
          <a:p>
            <a:r>
              <a:rPr lang="en-US" sz="2800" b="1" dirty="0">
                <a:latin typeface="Cinzel" panose="00000500000000000000" pitchFamily="2" charset="0"/>
              </a:rPr>
              <a:t>The People– Exodus 19:10</a:t>
            </a:r>
          </a:p>
          <a:p>
            <a:pPr lvl="1"/>
            <a:r>
              <a:rPr lang="en-US" sz="2400" dirty="0">
                <a:latin typeface="Cinzel" panose="00000500000000000000" pitchFamily="2" charset="0"/>
              </a:rPr>
              <a:t>Did the qualities that are distinctive of being “people” change?</a:t>
            </a:r>
          </a:p>
          <a:p>
            <a:pPr lvl="1"/>
            <a:r>
              <a:rPr lang="en-US" sz="2400">
                <a:latin typeface="Cinzel" panose="00000500000000000000" pitchFamily="2" charset="0"/>
              </a:rPr>
              <a:t>Set </a:t>
            </a:r>
            <a:r>
              <a:rPr lang="en-US" sz="2400" dirty="0">
                <a:latin typeface="Cinzel" panose="00000500000000000000" pitchFamily="2" charset="0"/>
              </a:rPr>
              <a:t>apart as” God’s</a:t>
            </a:r>
          </a:p>
        </p:txBody>
      </p:sp>
      <p:pic>
        <p:nvPicPr>
          <p:cNvPr id="10" name="Picture 9">
            <a:extLst>
              <a:ext uri="{FF2B5EF4-FFF2-40B4-BE49-F238E27FC236}">
                <a16:creationId xmlns:a16="http://schemas.microsoft.com/office/drawing/2014/main" id="{C70E0A0B-5F32-43E8-B01F-8E03C9E38520}"/>
              </a:ext>
            </a:extLst>
          </p:cNvPr>
          <p:cNvPicPr>
            <a:picLocks noChangeAspect="1"/>
          </p:cNvPicPr>
          <p:nvPr/>
        </p:nvPicPr>
        <p:blipFill>
          <a:blip r:embed="rId2"/>
          <a:stretch>
            <a:fillRect/>
          </a:stretch>
        </p:blipFill>
        <p:spPr>
          <a:xfrm>
            <a:off x="9611212" y="524189"/>
            <a:ext cx="1883827" cy="1530229"/>
          </a:xfrm>
          <a:prstGeom prst="rect">
            <a:avLst/>
          </a:prstGeom>
        </p:spPr>
      </p:pic>
    </p:spTree>
    <p:extLst>
      <p:ext uri="{BB962C8B-B14F-4D97-AF65-F5344CB8AC3E}">
        <p14:creationId xmlns:p14="http://schemas.microsoft.com/office/powerpoint/2010/main" val="19668649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32C53-DB62-43BF-953E-33E2A12E2BCB}"/>
              </a:ext>
            </a:extLst>
          </p:cNvPr>
          <p:cNvSpPr>
            <a:spLocks noGrp="1"/>
          </p:cNvSpPr>
          <p:nvPr>
            <p:ph type="title"/>
          </p:nvPr>
        </p:nvSpPr>
        <p:spPr/>
        <p:txBody>
          <a:bodyPr/>
          <a:lstStyle/>
          <a:p>
            <a:r>
              <a:rPr lang="en-US" sz="4000" dirty="0"/>
              <a:t>SOME THINGS THAT WERE </a:t>
            </a:r>
            <a:r>
              <a:rPr lang="en-US" sz="6000" spc="600" dirty="0"/>
              <a:t>SANCTIFIED</a:t>
            </a:r>
            <a:endParaRPr lang="en-US" spc="600" dirty="0"/>
          </a:p>
        </p:txBody>
      </p:sp>
      <p:sp>
        <p:nvSpPr>
          <p:cNvPr id="3" name="Content Placeholder 2">
            <a:extLst>
              <a:ext uri="{FF2B5EF4-FFF2-40B4-BE49-F238E27FC236}">
                <a16:creationId xmlns:a16="http://schemas.microsoft.com/office/drawing/2014/main" id="{C38E8A72-29F7-4368-991D-6A012AF1E4AF}"/>
              </a:ext>
            </a:extLst>
          </p:cNvPr>
          <p:cNvSpPr>
            <a:spLocks noGrp="1"/>
          </p:cNvSpPr>
          <p:nvPr>
            <p:ph idx="1"/>
          </p:nvPr>
        </p:nvSpPr>
        <p:spPr/>
        <p:txBody>
          <a:bodyPr>
            <a:normAutofit/>
          </a:bodyPr>
          <a:lstStyle/>
          <a:p>
            <a:r>
              <a:rPr lang="en-US" sz="2600" b="1" dirty="0">
                <a:latin typeface="Cinzel" panose="00000500000000000000" pitchFamily="2" charset="0"/>
              </a:rPr>
              <a:t>Mount Sinai – Exodus 19:23</a:t>
            </a:r>
          </a:p>
          <a:p>
            <a:pPr lvl="1"/>
            <a:r>
              <a:rPr lang="en-US" sz="2400" dirty="0">
                <a:latin typeface="Cinzel" panose="00000500000000000000" pitchFamily="2" charset="0"/>
              </a:rPr>
              <a:t>Did the qualities that are distinctive of a mountain change?</a:t>
            </a:r>
          </a:p>
          <a:p>
            <a:pPr lvl="1"/>
            <a:r>
              <a:rPr lang="en-US" sz="2400" dirty="0">
                <a:latin typeface="Cinzel" panose="00000500000000000000" pitchFamily="2" charset="0"/>
              </a:rPr>
              <a:t>“Set apart as” God’s mountain</a:t>
            </a:r>
            <a:endParaRPr lang="en-US" sz="2600" dirty="0">
              <a:latin typeface="Cinzel" panose="00000500000000000000" pitchFamily="2" charset="0"/>
            </a:endParaRPr>
          </a:p>
          <a:p>
            <a:r>
              <a:rPr lang="en-US" sz="2600" b="1" dirty="0">
                <a:latin typeface="Cinzel" panose="00000500000000000000" pitchFamily="2" charset="0"/>
              </a:rPr>
              <a:t>An altar – exodus 40:10</a:t>
            </a:r>
          </a:p>
          <a:p>
            <a:pPr lvl="1"/>
            <a:r>
              <a:rPr lang="en-US" sz="2400" dirty="0">
                <a:latin typeface="Cinzel" panose="00000500000000000000" pitchFamily="2" charset="0"/>
              </a:rPr>
              <a:t>Did the qualities that are distinctive of an altar change?</a:t>
            </a:r>
          </a:p>
          <a:p>
            <a:pPr lvl="1"/>
            <a:r>
              <a:rPr lang="en-US" sz="2400" dirty="0">
                <a:latin typeface="Cinzel" panose="00000500000000000000" pitchFamily="2" charset="0"/>
              </a:rPr>
              <a:t>“Set apart as” God’s altar</a:t>
            </a:r>
          </a:p>
        </p:txBody>
      </p:sp>
      <p:pic>
        <p:nvPicPr>
          <p:cNvPr id="10" name="Picture 9">
            <a:extLst>
              <a:ext uri="{FF2B5EF4-FFF2-40B4-BE49-F238E27FC236}">
                <a16:creationId xmlns:a16="http://schemas.microsoft.com/office/drawing/2014/main" id="{C70E0A0B-5F32-43E8-B01F-8E03C9E38520}"/>
              </a:ext>
            </a:extLst>
          </p:cNvPr>
          <p:cNvPicPr>
            <a:picLocks noChangeAspect="1"/>
          </p:cNvPicPr>
          <p:nvPr/>
        </p:nvPicPr>
        <p:blipFill>
          <a:blip r:embed="rId2"/>
          <a:stretch>
            <a:fillRect/>
          </a:stretch>
        </p:blipFill>
        <p:spPr>
          <a:xfrm>
            <a:off x="9611212" y="524189"/>
            <a:ext cx="1883827" cy="1530229"/>
          </a:xfrm>
          <a:prstGeom prst="rect">
            <a:avLst/>
          </a:prstGeom>
        </p:spPr>
      </p:pic>
    </p:spTree>
    <p:extLst>
      <p:ext uri="{BB962C8B-B14F-4D97-AF65-F5344CB8AC3E}">
        <p14:creationId xmlns:p14="http://schemas.microsoft.com/office/powerpoint/2010/main" val="893685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2EC41E3-09A6-4372-96A7-933229D31808}"/>
              </a:ext>
            </a:extLst>
          </p:cNvPr>
          <p:cNvSpPr/>
          <p:nvPr/>
        </p:nvSpPr>
        <p:spPr>
          <a:xfrm>
            <a:off x="771956" y="2426148"/>
            <a:ext cx="7172756" cy="55599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 name="Title 1">
            <a:extLst>
              <a:ext uri="{FF2B5EF4-FFF2-40B4-BE49-F238E27FC236}">
                <a16:creationId xmlns:a16="http://schemas.microsoft.com/office/drawing/2014/main" id="{8CC32C53-DB62-43BF-953E-33E2A12E2BCB}"/>
              </a:ext>
            </a:extLst>
          </p:cNvPr>
          <p:cNvSpPr>
            <a:spLocks noGrp="1"/>
          </p:cNvSpPr>
          <p:nvPr>
            <p:ph type="title"/>
          </p:nvPr>
        </p:nvSpPr>
        <p:spPr/>
        <p:txBody>
          <a:bodyPr/>
          <a:lstStyle/>
          <a:p>
            <a:r>
              <a:rPr lang="en-US" sz="4000" dirty="0"/>
              <a:t>SOME THINGS THAT WERE </a:t>
            </a:r>
            <a:r>
              <a:rPr lang="en-US" sz="6000" spc="600" dirty="0"/>
              <a:t>SANCTIFIED</a:t>
            </a:r>
            <a:endParaRPr lang="en-US" spc="600" dirty="0"/>
          </a:p>
        </p:txBody>
      </p:sp>
      <p:sp>
        <p:nvSpPr>
          <p:cNvPr id="3" name="Content Placeholder 2">
            <a:extLst>
              <a:ext uri="{FF2B5EF4-FFF2-40B4-BE49-F238E27FC236}">
                <a16:creationId xmlns:a16="http://schemas.microsoft.com/office/drawing/2014/main" id="{C38E8A72-29F7-4368-991D-6A012AF1E4AF}"/>
              </a:ext>
            </a:extLst>
          </p:cNvPr>
          <p:cNvSpPr>
            <a:spLocks noGrp="1"/>
          </p:cNvSpPr>
          <p:nvPr>
            <p:ph idx="1"/>
          </p:nvPr>
        </p:nvSpPr>
        <p:spPr>
          <a:xfrm>
            <a:off x="1069848" y="2513450"/>
            <a:ext cx="7003523" cy="2665087"/>
          </a:xfrm>
        </p:spPr>
        <p:txBody>
          <a:bodyPr>
            <a:normAutofit lnSpcReduction="10000"/>
          </a:bodyPr>
          <a:lstStyle/>
          <a:p>
            <a:r>
              <a:rPr lang="en-US" sz="3200" b="1" dirty="0">
                <a:latin typeface="Cinzel" panose="00000500000000000000" pitchFamily="2" charset="0"/>
              </a:rPr>
              <a:t>The seventh day – Genesis 2:3</a:t>
            </a:r>
          </a:p>
          <a:p>
            <a:r>
              <a:rPr lang="en-US" sz="3200" b="1" dirty="0">
                <a:latin typeface="Cinzel" panose="00000500000000000000" pitchFamily="2" charset="0"/>
              </a:rPr>
              <a:t>The firstborn – Exodos 13:1, 2</a:t>
            </a:r>
          </a:p>
          <a:p>
            <a:r>
              <a:rPr lang="en-US" sz="3200" b="1" dirty="0">
                <a:latin typeface="Cinzel" panose="00000500000000000000" pitchFamily="2" charset="0"/>
              </a:rPr>
              <a:t>The people – Exodus 19:10</a:t>
            </a:r>
          </a:p>
          <a:p>
            <a:r>
              <a:rPr lang="en-US" sz="3200" b="1" dirty="0">
                <a:latin typeface="Cinzel" panose="00000500000000000000" pitchFamily="2" charset="0"/>
              </a:rPr>
              <a:t>Mount Sinai – Exodus 19:23</a:t>
            </a:r>
          </a:p>
          <a:p>
            <a:r>
              <a:rPr lang="en-US" sz="3200" b="1" dirty="0">
                <a:latin typeface="Cinzel" panose="00000500000000000000" pitchFamily="2" charset="0"/>
              </a:rPr>
              <a:t>An altar – exodus 40:10</a:t>
            </a:r>
          </a:p>
          <a:p>
            <a:endParaRPr lang="en-US" sz="2800" b="1" dirty="0">
              <a:latin typeface="Cinzel" panose="00000500000000000000" pitchFamily="2" charset="0"/>
            </a:endParaRPr>
          </a:p>
        </p:txBody>
      </p:sp>
      <p:pic>
        <p:nvPicPr>
          <p:cNvPr id="10" name="Picture 9">
            <a:extLst>
              <a:ext uri="{FF2B5EF4-FFF2-40B4-BE49-F238E27FC236}">
                <a16:creationId xmlns:a16="http://schemas.microsoft.com/office/drawing/2014/main" id="{C70E0A0B-5F32-43E8-B01F-8E03C9E38520}"/>
              </a:ext>
            </a:extLst>
          </p:cNvPr>
          <p:cNvPicPr>
            <a:picLocks noChangeAspect="1"/>
          </p:cNvPicPr>
          <p:nvPr/>
        </p:nvPicPr>
        <p:blipFill>
          <a:blip r:embed="rId2"/>
          <a:stretch>
            <a:fillRect/>
          </a:stretch>
        </p:blipFill>
        <p:spPr>
          <a:xfrm>
            <a:off x="9611212" y="524189"/>
            <a:ext cx="1883827" cy="1530229"/>
          </a:xfrm>
          <a:prstGeom prst="rect">
            <a:avLst/>
          </a:prstGeom>
        </p:spPr>
      </p:pic>
      <p:sp>
        <p:nvSpPr>
          <p:cNvPr id="4" name="TextBox 3">
            <a:extLst>
              <a:ext uri="{FF2B5EF4-FFF2-40B4-BE49-F238E27FC236}">
                <a16:creationId xmlns:a16="http://schemas.microsoft.com/office/drawing/2014/main" id="{3E908165-8D1F-4E9A-9B5A-B0931DA36740}"/>
              </a:ext>
            </a:extLst>
          </p:cNvPr>
          <p:cNvSpPr txBox="1"/>
          <p:nvPr/>
        </p:nvSpPr>
        <p:spPr>
          <a:xfrm>
            <a:off x="8238790" y="2348032"/>
            <a:ext cx="3533536" cy="3108543"/>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n-US" sz="2800" b="1" i="1" dirty="0">
                <a:effectLst>
                  <a:outerShdw blurRad="38100" dist="38100" dir="2700000" algn="tl">
                    <a:srgbClr val="000000">
                      <a:alpha val="43137"/>
                    </a:srgbClr>
                  </a:outerShdw>
                </a:effectLst>
              </a:rPr>
              <a:t>While these things were sanctified by God, man would not know what this meant or required without instruction and learning.</a:t>
            </a:r>
          </a:p>
        </p:txBody>
      </p:sp>
      <p:sp>
        <p:nvSpPr>
          <p:cNvPr id="6" name="TextBox 5">
            <a:extLst>
              <a:ext uri="{FF2B5EF4-FFF2-40B4-BE49-F238E27FC236}">
                <a16:creationId xmlns:a16="http://schemas.microsoft.com/office/drawing/2014/main" id="{B88B6281-B649-4A47-8888-E779194FBCA8}"/>
              </a:ext>
            </a:extLst>
          </p:cNvPr>
          <p:cNvSpPr txBox="1"/>
          <p:nvPr/>
        </p:nvSpPr>
        <p:spPr>
          <a:xfrm>
            <a:off x="1015489" y="5922923"/>
            <a:ext cx="7285969" cy="369332"/>
          </a:xfrm>
          <a:prstGeom prst="rect">
            <a:avLst/>
          </a:prstGeom>
          <a:noFill/>
        </p:spPr>
        <p:txBody>
          <a:bodyPr wrap="none" rtlCol="0">
            <a:spAutoFit/>
          </a:bodyPr>
          <a:lstStyle/>
          <a:p>
            <a:r>
              <a:rPr lang="en-US" dirty="0">
                <a:solidFill>
                  <a:schemeClr val="accent2">
                    <a:lumMod val="50000"/>
                  </a:schemeClr>
                </a:solidFill>
              </a:rPr>
              <a:t>Exodus 20:8-11; 31:12-17; Deuteronomy 5:12-15; Nehemiah 9:13, 14</a:t>
            </a:r>
          </a:p>
        </p:txBody>
      </p:sp>
    </p:spTree>
    <p:extLst>
      <p:ext uri="{BB962C8B-B14F-4D97-AF65-F5344CB8AC3E}">
        <p14:creationId xmlns:p14="http://schemas.microsoft.com/office/powerpoint/2010/main" val="5067838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2EC41E3-09A6-4372-96A7-933229D31808}"/>
              </a:ext>
            </a:extLst>
          </p:cNvPr>
          <p:cNvSpPr/>
          <p:nvPr/>
        </p:nvSpPr>
        <p:spPr>
          <a:xfrm>
            <a:off x="753576" y="2949976"/>
            <a:ext cx="7172756" cy="55599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 name="Title 1">
            <a:extLst>
              <a:ext uri="{FF2B5EF4-FFF2-40B4-BE49-F238E27FC236}">
                <a16:creationId xmlns:a16="http://schemas.microsoft.com/office/drawing/2014/main" id="{8CC32C53-DB62-43BF-953E-33E2A12E2BCB}"/>
              </a:ext>
            </a:extLst>
          </p:cNvPr>
          <p:cNvSpPr>
            <a:spLocks noGrp="1"/>
          </p:cNvSpPr>
          <p:nvPr>
            <p:ph type="title"/>
          </p:nvPr>
        </p:nvSpPr>
        <p:spPr/>
        <p:txBody>
          <a:bodyPr/>
          <a:lstStyle/>
          <a:p>
            <a:r>
              <a:rPr lang="en-US" sz="4000" dirty="0"/>
              <a:t>SOME THINGS THAT WERE </a:t>
            </a:r>
            <a:r>
              <a:rPr lang="en-US" sz="6000" spc="600" dirty="0"/>
              <a:t>SANCTIFIED</a:t>
            </a:r>
            <a:endParaRPr lang="en-US" spc="600" dirty="0"/>
          </a:p>
        </p:txBody>
      </p:sp>
      <p:sp>
        <p:nvSpPr>
          <p:cNvPr id="3" name="Content Placeholder 2">
            <a:extLst>
              <a:ext uri="{FF2B5EF4-FFF2-40B4-BE49-F238E27FC236}">
                <a16:creationId xmlns:a16="http://schemas.microsoft.com/office/drawing/2014/main" id="{C38E8A72-29F7-4368-991D-6A012AF1E4AF}"/>
              </a:ext>
            </a:extLst>
          </p:cNvPr>
          <p:cNvSpPr>
            <a:spLocks noGrp="1"/>
          </p:cNvSpPr>
          <p:nvPr>
            <p:ph idx="1"/>
          </p:nvPr>
        </p:nvSpPr>
        <p:spPr>
          <a:xfrm>
            <a:off x="1069848" y="2513450"/>
            <a:ext cx="7003523" cy="2665087"/>
          </a:xfrm>
        </p:spPr>
        <p:txBody>
          <a:bodyPr>
            <a:normAutofit lnSpcReduction="10000"/>
          </a:bodyPr>
          <a:lstStyle/>
          <a:p>
            <a:r>
              <a:rPr lang="en-US" sz="3200" b="1" dirty="0">
                <a:latin typeface="Cinzel" panose="00000500000000000000" pitchFamily="2" charset="0"/>
              </a:rPr>
              <a:t>The seventh day – Genesis 2:3</a:t>
            </a:r>
          </a:p>
          <a:p>
            <a:r>
              <a:rPr lang="en-US" sz="3200" b="1" dirty="0">
                <a:latin typeface="Cinzel" panose="00000500000000000000" pitchFamily="2" charset="0"/>
              </a:rPr>
              <a:t>The firstborn – Exodos 13:1, 2</a:t>
            </a:r>
          </a:p>
          <a:p>
            <a:r>
              <a:rPr lang="en-US" sz="3200" b="1" dirty="0">
                <a:latin typeface="Cinzel" panose="00000500000000000000" pitchFamily="2" charset="0"/>
              </a:rPr>
              <a:t>The people – Exodus 19:10</a:t>
            </a:r>
          </a:p>
          <a:p>
            <a:r>
              <a:rPr lang="en-US" sz="3200" b="1" dirty="0">
                <a:latin typeface="Cinzel" panose="00000500000000000000" pitchFamily="2" charset="0"/>
              </a:rPr>
              <a:t>Mount Sinai – Exodus 19:23</a:t>
            </a:r>
          </a:p>
          <a:p>
            <a:r>
              <a:rPr lang="en-US" sz="3200" b="1" dirty="0">
                <a:latin typeface="Cinzel" panose="00000500000000000000" pitchFamily="2" charset="0"/>
              </a:rPr>
              <a:t>An altar – exodus 40:10</a:t>
            </a:r>
          </a:p>
          <a:p>
            <a:endParaRPr lang="en-US" sz="2800" b="1" dirty="0">
              <a:latin typeface="Cinzel" panose="00000500000000000000" pitchFamily="2" charset="0"/>
            </a:endParaRPr>
          </a:p>
        </p:txBody>
      </p:sp>
      <p:pic>
        <p:nvPicPr>
          <p:cNvPr id="10" name="Picture 9">
            <a:extLst>
              <a:ext uri="{FF2B5EF4-FFF2-40B4-BE49-F238E27FC236}">
                <a16:creationId xmlns:a16="http://schemas.microsoft.com/office/drawing/2014/main" id="{C70E0A0B-5F32-43E8-B01F-8E03C9E38520}"/>
              </a:ext>
            </a:extLst>
          </p:cNvPr>
          <p:cNvPicPr>
            <a:picLocks noChangeAspect="1"/>
          </p:cNvPicPr>
          <p:nvPr/>
        </p:nvPicPr>
        <p:blipFill>
          <a:blip r:embed="rId2"/>
          <a:stretch>
            <a:fillRect/>
          </a:stretch>
        </p:blipFill>
        <p:spPr>
          <a:xfrm>
            <a:off x="9611212" y="524189"/>
            <a:ext cx="1883827" cy="1530229"/>
          </a:xfrm>
          <a:prstGeom prst="rect">
            <a:avLst/>
          </a:prstGeom>
        </p:spPr>
      </p:pic>
      <p:sp>
        <p:nvSpPr>
          <p:cNvPr id="4" name="TextBox 3">
            <a:extLst>
              <a:ext uri="{FF2B5EF4-FFF2-40B4-BE49-F238E27FC236}">
                <a16:creationId xmlns:a16="http://schemas.microsoft.com/office/drawing/2014/main" id="{3E908165-8D1F-4E9A-9B5A-B0931DA36740}"/>
              </a:ext>
            </a:extLst>
          </p:cNvPr>
          <p:cNvSpPr txBox="1"/>
          <p:nvPr/>
        </p:nvSpPr>
        <p:spPr>
          <a:xfrm>
            <a:off x="8238790" y="2348032"/>
            <a:ext cx="3533536" cy="3108543"/>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n-US" sz="2800" b="1" i="1" dirty="0">
                <a:effectLst>
                  <a:outerShdw blurRad="38100" dist="38100" dir="2700000" algn="tl">
                    <a:srgbClr val="000000">
                      <a:alpha val="43137"/>
                    </a:srgbClr>
                  </a:outerShdw>
                </a:effectLst>
              </a:rPr>
              <a:t>While these things were sanctified by God, man would not know what this meant or required without instruction and learning.</a:t>
            </a:r>
          </a:p>
        </p:txBody>
      </p:sp>
      <p:sp>
        <p:nvSpPr>
          <p:cNvPr id="6" name="TextBox 5">
            <a:extLst>
              <a:ext uri="{FF2B5EF4-FFF2-40B4-BE49-F238E27FC236}">
                <a16:creationId xmlns:a16="http://schemas.microsoft.com/office/drawing/2014/main" id="{B88B6281-B649-4A47-8888-E779194FBCA8}"/>
              </a:ext>
            </a:extLst>
          </p:cNvPr>
          <p:cNvSpPr txBox="1"/>
          <p:nvPr/>
        </p:nvSpPr>
        <p:spPr>
          <a:xfrm>
            <a:off x="1015489" y="5922923"/>
            <a:ext cx="4703532" cy="369332"/>
          </a:xfrm>
          <a:prstGeom prst="rect">
            <a:avLst/>
          </a:prstGeom>
          <a:noFill/>
        </p:spPr>
        <p:txBody>
          <a:bodyPr wrap="none" rtlCol="0">
            <a:spAutoFit/>
          </a:bodyPr>
          <a:lstStyle/>
          <a:p>
            <a:r>
              <a:rPr lang="en-US" dirty="0">
                <a:solidFill>
                  <a:schemeClr val="accent2">
                    <a:lumMod val="50000"/>
                  </a:schemeClr>
                </a:solidFill>
              </a:rPr>
              <a:t>Exodus 13:11-16; Numbers 3:11-13; 8:13-19</a:t>
            </a:r>
          </a:p>
        </p:txBody>
      </p:sp>
    </p:spTree>
    <p:extLst>
      <p:ext uri="{BB962C8B-B14F-4D97-AF65-F5344CB8AC3E}">
        <p14:creationId xmlns:p14="http://schemas.microsoft.com/office/powerpoint/2010/main" val="36784672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2EC41E3-09A6-4372-96A7-933229D31808}"/>
              </a:ext>
            </a:extLst>
          </p:cNvPr>
          <p:cNvSpPr/>
          <p:nvPr/>
        </p:nvSpPr>
        <p:spPr>
          <a:xfrm>
            <a:off x="753576" y="3510566"/>
            <a:ext cx="7172756" cy="110738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 name="Title 1">
            <a:extLst>
              <a:ext uri="{FF2B5EF4-FFF2-40B4-BE49-F238E27FC236}">
                <a16:creationId xmlns:a16="http://schemas.microsoft.com/office/drawing/2014/main" id="{8CC32C53-DB62-43BF-953E-33E2A12E2BCB}"/>
              </a:ext>
            </a:extLst>
          </p:cNvPr>
          <p:cNvSpPr>
            <a:spLocks noGrp="1"/>
          </p:cNvSpPr>
          <p:nvPr>
            <p:ph type="title"/>
          </p:nvPr>
        </p:nvSpPr>
        <p:spPr/>
        <p:txBody>
          <a:bodyPr/>
          <a:lstStyle/>
          <a:p>
            <a:r>
              <a:rPr lang="en-US" sz="4000" dirty="0"/>
              <a:t>SOME THINGS THAT WERE </a:t>
            </a:r>
            <a:r>
              <a:rPr lang="en-US" sz="6000" spc="600" dirty="0"/>
              <a:t>SANCTIFIED</a:t>
            </a:r>
            <a:endParaRPr lang="en-US" spc="600" dirty="0"/>
          </a:p>
        </p:txBody>
      </p:sp>
      <p:sp>
        <p:nvSpPr>
          <p:cNvPr id="3" name="Content Placeholder 2">
            <a:extLst>
              <a:ext uri="{FF2B5EF4-FFF2-40B4-BE49-F238E27FC236}">
                <a16:creationId xmlns:a16="http://schemas.microsoft.com/office/drawing/2014/main" id="{C38E8A72-29F7-4368-991D-6A012AF1E4AF}"/>
              </a:ext>
            </a:extLst>
          </p:cNvPr>
          <p:cNvSpPr>
            <a:spLocks noGrp="1"/>
          </p:cNvSpPr>
          <p:nvPr>
            <p:ph idx="1"/>
          </p:nvPr>
        </p:nvSpPr>
        <p:spPr>
          <a:xfrm>
            <a:off x="1069848" y="2513450"/>
            <a:ext cx="7003523" cy="2665087"/>
          </a:xfrm>
        </p:spPr>
        <p:txBody>
          <a:bodyPr>
            <a:normAutofit lnSpcReduction="10000"/>
          </a:bodyPr>
          <a:lstStyle/>
          <a:p>
            <a:r>
              <a:rPr lang="en-US" sz="3200" b="1" dirty="0">
                <a:latin typeface="Cinzel" panose="00000500000000000000" pitchFamily="2" charset="0"/>
              </a:rPr>
              <a:t>The seventh day – Genesis 2:3</a:t>
            </a:r>
          </a:p>
          <a:p>
            <a:r>
              <a:rPr lang="en-US" sz="3200" b="1" dirty="0">
                <a:latin typeface="Cinzel" panose="00000500000000000000" pitchFamily="2" charset="0"/>
              </a:rPr>
              <a:t>The firstborn – Exodos 13:1, 2</a:t>
            </a:r>
          </a:p>
          <a:p>
            <a:r>
              <a:rPr lang="en-US" sz="3200" b="1" dirty="0">
                <a:latin typeface="Cinzel" panose="00000500000000000000" pitchFamily="2" charset="0"/>
              </a:rPr>
              <a:t>The people – Exodus 19:10</a:t>
            </a:r>
          </a:p>
          <a:p>
            <a:r>
              <a:rPr lang="en-US" sz="3200" b="1" dirty="0">
                <a:latin typeface="Cinzel" panose="00000500000000000000" pitchFamily="2" charset="0"/>
              </a:rPr>
              <a:t>Mount Sinai – Exodus 19:23</a:t>
            </a:r>
          </a:p>
          <a:p>
            <a:r>
              <a:rPr lang="en-US" sz="3200" b="1" dirty="0">
                <a:latin typeface="Cinzel" panose="00000500000000000000" pitchFamily="2" charset="0"/>
              </a:rPr>
              <a:t>An altar – exodus 40:10</a:t>
            </a:r>
          </a:p>
          <a:p>
            <a:endParaRPr lang="en-US" sz="2800" b="1" dirty="0">
              <a:latin typeface="Cinzel" panose="00000500000000000000" pitchFamily="2" charset="0"/>
            </a:endParaRPr>
          </a:p>
        </p:txBody>
      </p:sp>
      <p:pic>
        <p:nvPicPr>
          <p:cNvPr id="10" name="Picture 9">
            <a:extLst>
              <a:ext uri="{FF2B5EF4-FFF2-40B4-BE49-F238E27FC236}">
                <a16:creationId xmlns:a16="http://schemas.microsoft.com/office/drawing/2014/main" id="{C70E0A0B-5F32-43E8-B01F-8E03C9E38520}"/>
              </a:ext>
            </a:extLst>
          </p:cNvPr>
          <p:cNvPicPr>
            <a:picLocks noChangeAspect="1"/>
          </p:cNvPicPr>
          <p:nvPr/>
        </p:nvPicPr>
        <p:blipFill>
          <a:blip r:embed="rId2"/>
          <a:stretch>
            <a:fillRect/>
          </a:stretch>
        </p:blipFill>
        <p:spPr>
          <a:xfrm>
            <a:off x="9611212" y="524189"/>
            <a:ext cx="1883827" cy="1530229"/>
          </a:xfrm>
          <a:prstGeom prst="rect">
            <a:avLst/>
          </a:prstGeom>
        </p:spPr>
      </p:pic>
      <p:sp>
        <p:nvSpPr>
          <p:cNvPr id="4" name="TextBox 3">
            <a:extLst>
              <a:ext uri="{FF2B5EF4-FFF2-40B4-BE49-F238E27FC236}">
                <a16:creationId xmlns:a16="http://schemas.microsoft.com/office/drawing/2014/main" id="{3E908165-8D1F-4E9A-9B5A-B0931DA36740}"/>
              </a:ext>
            </a:extLst>
          </p:cNvPr>
          <p:cNvSpPr txBox="1"/>
          <p:nvPr/>
        </p:nvSpPr>
        <p:spPr>
          <a:xfrm>
            <a:off x="8238790" y="2348032"/>
            <a:ext cx="3533536" cy="3108543"/>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n-US" sz="2800" b="1" i="1" dirty="0">
                <a:effectLst>
                  <a:outerShdw blurRad="38100" dist="38100" dir="2700000" algn="tl">
                    <a:srgbClr val="000000">
                      <a:alpha val="43137"/>
                    </a:srgbClr>
                  </a:outerShdw>
                </a:effectLst>
              </a:rPr>
              <a:t>While these things were sanctified by God, man would not know what this meant or required without instruction and learning.</a:t>
            </a:r>
          </a:p>
        </p:txBody>
      </p:sp>
      <p:sp>
        <p:nvSpPr>
          <p:cNvPr id="6" name="TextBox 5">
            <a:extLst>
              <a:ext uri="{FF2B5EF4-FFF2-40B4-BE49-F238E27FC236}">
                <a16:creationId xmlns:a16="http://schemas.microsoft.com/office/drawing/2014/main" id="{B88B6281-B649-4A47-8888-E779194FBCA8}"/>
              </a:ext>
            </a:extLst>
          </p:cNvPr>
          <p:cNvSpPr txBox="1"/>
          <p:nvPr/>
        </p:nvSpPr>
        <p:spPr>
          <a:xfrm>
            <a:off x="1015489" y="5922923"/>
            <a:ext cx="1864613" cy="369332"/>
          </a:xfrm>
          <a:prstGeom prst="rect">
            <a:avLst/>
          </a:prstGeom>
          <a:noFill/>
        </p:spPr>
        <p:txBody>
          <a:bodyPr wrap="none" rtlCol="0">
            <a:spAutoFit/>
          </a:bodyPr>
          <a:lstStyle/>
          <a:p>
            <a:r>
              <a:rPr lang="en-US" dirty="0">
                <a:solidFill>
                  <a:schemeClr val="accent2">
                    <a:lumMod val="50000"/>
                  </a:schemeClr>
                </a:solidFill>
              </a:rPr>
              <a:t>Exodus 19:11-15</a:t>
            </a:r>
          </a:p>
        </p:txBody>
      </p:sp>
    </p:spTree>
    <p:extLst>
      <p:ext uri="{BB962C8B-B14F-4D97-AF65-F5344CB8AC3E}">
        <p14:creationId xmlns:p14="http://schemas.microsoft.com/office/powerpoint/2010/main" val="42095996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2EC41E3-09A6-4372-96A7-933229D31808}"/>
              </a:ext>
            </a:extLst>
          </p:cNvPr>
          <p:cNvSpPr/>
          <p:nvPr/>
        </p:nvSpPr>
        <p:spPr>
          <a:xfrm>
            <a:off x="753576" y="4576606"/>
            <a:ext cx="7172756" cy="55599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 name="Title 1">
            <a:extLst>
              <a:ext uri="{FF2B5EF4-FFF2-40B4-BE49-F238E27FC236}">
                <a16:creationId xmlns:a16="http://schemas.microsoft.com/office/drawing/2014/main" id="{8CC32C53-DB62-43BF-953E-33E2A12E2BCB}"/>
              </a:ext>
            </a:extLst>
          </p:cNvPr>
          <p:cNvSpPr>
            <a:spLocks noGrp="1"/>
          </p:cNvSpPr>
          <p:nvPr>
            <p:ph type="title"/>
          </p:nvPr>
        </p:nvSpPr>
        <p:spPr/>
        <p:txBody>
          <a:bodyPr/>
          <a:lstStyle/>
          <a:p>
            <a:r>
              <a:rPr lang="en-US" sz="4000" dirty="0"/>
              <a:t>SOME THINGS THAT WERE </a:t>
            </a:r>
            <a:r>
              <a:rPr lang="en-US" sz="6000" spc="600" dirty="0"/>
              <a:t>SANCTIFIED</a:t>
            </a:r>
            <a:endParaRPr lang="en-US" spc="600" dirty="0"/>
          </a:p>
        </p:txBody>
      </p:sp>
      <p:sp>
        <p:nvSpPr>
          <p:cNvPr id="3" name="Content Placeholder 2">
            <a:extLst>
              <a:ext uri="{FF2B5EF4-FFF2-40B4-BE49-F238E27FC236}">
                <a16:creationId xmlns:a16="http://schemas.microsoft.com/office/drawing/2014/main" id="{C38E8A72-29F7-4368-991D-6A012AF1E4AF}"/>
              </a:ext>
            </a:extLst>
          </p:cNvPr>
          <p:cNvSpPr>
            <a:spLocks noGrp="1"/>
          </p:cNvSpPr>
          <p:nvPr>
            <p:ph idx="1"/>
          </p:nvPr>
        </p:nvSpPr>
        <p:spPr>
          <a:xfrm>
            <a:off x="1069848" y="2513450"/>
            <a:ext cx="7003523" cy="2665087"/>
          </a:xfrm>
        </p:spPr>
        <p:txBody>
          <a:bodyPr>
            <a:normAutofit lnSpcReduction="10000"/>
          </a:bodyPr>
          <a:lstStyle/>
          <a:p>
            <a:r>
              <a:rPr lang="en-US" sz="3200" b="1" dirty="0">
                <a:latin typeface="Cinzel" panose="00000500000000000000" pitchFamily="2" charset="0"/>
              </a:rPr>
              <a:t>The seventh day – Genesis 2:3</a:t>
            </a:r>
          </a:p>
          <a:p>
            <a:r>
              <a:rPr lang="en-US" sz="3200" b="1" dirty="0">
                <a:latin typeface="Cinzel" panose="00000500000000000000" pitchFamily="2" charset="0"/>
              </a:rPr>
              <a:t>The firstborn – Exodos 13:1, 2</a:t>
            </a:r>
          </a:p>
          <a:p>
            <a:r>
              <a:rPr lang="en-US" sz="3200" b="1" dirty="0">
                <a:latin typeface="Cinzel" panose="00000500000000000000" pitchFamily="2" charset="0"/>
              </a:rPr>
              <a:t>The people – Exodus 19:10</a:t>
            </a:r>
          </a:p>
          <a:p>
            <a:r>
              <a:rPr lang="en-US" sz="3200" b="1" dirty="0">
                <a:latin typeface="Cinzel" panose="00000500000000000000" pitchFamily="2" charset="0"/>
              </a:rPr>
              <a:t>Mount Sinai – Exodus 19:23</a:t>
            </a:r>
          </a:p>
          <a:p>
            <a:r>
              <a:rPr lang="en-US" sz="3200" b="1" dirty="0">
                <a:latin typeface="Cinzel" panose="00000500000000000000" pitchFamily="2" charset="0"/>
              </a:rPr>
              <a:t>An altar – exodus 40:10</a:t>
            </a:r>
          </a:p>
          <a:p>
            <a:endParaRPr lang="en-US" sz="2800" b="1" dirty="0">
              <a:latin typeface="Cinzel" panose="00000500000000000000" pitchFamily="2" charset="0"/>
            </a:endParaRPr>
          </a:p>
        </p:txBody>
      </p:sp>
      <p:pic>
        <p:nvPicPr>
          <p:cNvPr id="10" name="Picture 9">
            <a:extLst>
              <a:ext uri="{FF2B5EF4-FFF2-40B4-BE49-F238E27FC236}">
                <a16:creationId xmlns:a16="http://schemas.microsoft.com/office/drawing/2014/main" id="{C70E0A0B-5F32-43E8-B01F-8E03C9E38520}"/>
              </a:ext>
            </a:extLst>
          </p:cNvPr>
          <p:cNvPicPr>
            <a:picLocks noChangeAspect="1"/>
          </p:cNvPicPr>
          <p:nvPr/>
        </p:nvPicPr>
        <p:blipFill>
          <a:blip r:embed="rId3"/>
          <a:stretch>
            <a:fillRect/>
          </a:stretch>
        </p:blipFill>
        <p:spPr>
          <a:xfrm>
            <a:off x="9611212" y="524189"/>
            <a:ext cx="1883827" cy="1530229"/>
          </a:xfrm>
          <a:prstGeom prst="rect">
            <a:avLst/>
          </a:prstGeom>
        </p:spPr>
      </p:pic>
      <p:sp>
        <p:nvSpPr>
          <p:cNvPr id="4" name="TextBox 3">
            <a:extLst>
              <a:ext uri="{FF2B5EF4-FFF2-40B4-BE49-F238E27FC236}">
                <a16:creationId xmlns:a16="http://schemas.microsoft.com/office/drawing/2014/main" id="{3E908165-8D1F-4E9A-9B5A-B0931DA36740}"/>
              </a:ext>
            </a:extLst>
          </p:cNvPr>
          <p:cNvSpPr txBox="1"/>
          <p:nvPr/>
        </p:nvSpPr>
        <p:spPr>
          <a:xfrm>
            <a:off x="8238790" y="2348032"/>
            <a:ext cx="3533536" cy="3108543"/>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n-US" sz="2800" b="1" i="1" dirty="0">
                <a:effectLst>
                  <a:outerShdw blurRad="38100" dist="38100" dir="2700000" algn="tl">
                    <a:srgbClr val="000000">
                      <a:alpha val="43137"/>
                    </a:srgbClr>
                  </a:outerShdw>
                </a:effectLst>
              </a:rPr>
              <a:t>While these things were sanctified by God, man would not know what this meant or required without instruction and learning.</a:t>
            </a:r>
          </a:p>
        </p:txBody>
      </p:sp>
      <p:sp>
        <p:nvSpPr>
          <p:cNvPr id="6" name="TextBox 5">
            <a:extLst>
              <a:ext uri="{FF2B5EF4-FFF2-40B4-BE49-F238E27FC236}">
                <a16:creationId xmlns:a16="http://schemas.microsoft.com/office/drawing/2014/main" id="{B88B6281-B649-4A47-8888-E779194FBCA8}"/>
              </a:ext>
            </a:extLst>
          </p:cNvPr>
          <p:cNvSpPr txBox="1"/>
          <p:nvPr/>
        </p:nvSpPr>
        <p:spPr>
          <a:xfrm>
            <a:off x="1015489" y="5922923"/>
            <a:ext cx="3057247" cy="369332"/>
          </a:xfrm>
          <a:prstGeom prst="rect">
            <a:avLst/>
          </a:prstGeom>
          <a:noFill/>
        </p:spPr>
        <p:txBody>
          <a:bodyPr wrap="none" rtlCol="0">
            <a:spAutoFit/>
          </a:bodyPr>
          <a:lstStyle/>
          <a:p>
            <a:r>
              <a:rPr lang="en-US" dirty="0">
                <a:solidFill>
                  <a:schemeClr val="accent2">
                    <a:lumMod val="50000"/>
                  </a:schemeClr>
                </a:solidFill>
              </a:rPr>
              <a:t>Exodus 29:36, 37</a:t>
            </a:r>
            <a:r>
              <a:rPr lang="en-US">
                <a:solidFill>
                  <a:schemeClr val="accent2">
                    <a:lumMod val="50000"/>
                  </a:schemeClr>
                </a:solidFill>
              </a:rPr>
              <a:t>; 30:28, 29</a:t>
            </a:r>
            <a:endParaRPr lang="en-US" dirty="0">
              <a:solidFill>
                <a:schemeClr val="accent2">
                  <a:lumMod val="50000"/>
                </a:schemeClr>
              </a:solidFill>
            </a:endParaRPr>
          </a:p>
        </p:txBody>
      </p:sp>
    </p:spTree>
    <p:extLst>
      <p:ext uri="{BB962C8B-B14F-4D97-AF65-F5344CB8AC3E}">
        <p14:creationId xmlns:p14="http://schemas.microsoft.com/office/powerpoint/2010/main" val="9407789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C7AF1-C44D-47CB-82C5-668964BCB108}"/>
              </a:ext>
            </a:extLst>
          </p:cNvPr>
          <p:cNvSpPr>
            <a:spLocks noGrp="1"/>
          </p:cNvSpPr>
          <p:nvPr>
            <p:ph type="title"/>
          </p:nvPr>
        </p:nvSpPr>
        <p:spPr/>
        <p:txBody>
          <a:bodyPr>
            <a:normAutofit/>
          </a:bodyPr>
          <a:lstStyle/>
          <a:p>
            <a:r>
              <a:rPr lang="en-US" sz="5400" spc="600" dirty="0"/>
              <a:t>SANCTIFIED SPOUSE</a:t>
            </a:r>
          </a:p>
        </p:txBody>
      </p:sp>
      <p:sp>
        <p:nvSpPr>
          <p:cNvPr id="3" name="Content Placeholder 2">
            <a:extLst>
              <a:ext uri="{FF2B5EF4-FFF2-40B4-BE49-F238E27FC236}">
                <a16:creationId xmlns:a16="http://schemas.microsoft.com/office/drawing/2014/main" id="{A59348A2-D563-42FC-B887-CF16E9001E18}"/>
              </a:ext>
            </a:extLst>
          </p:cNvPr>
          <p:cNvSpPr>
            <a:spLocks noGrp="1"/>
          </p:cNvSpPr>
          <p:nvPr>
            <p:ph idx="1"/>
          </p:nvPr>
        </p:nvSpPr>
        <p:spPr/>
        <p:txBody>
          <a:bodyPr>
            <a:normAutofit/>
          </a:bodyPr>
          <a:lstStyle/>
          <a:p>
            <a:pPr marL="0" indent="0">
              <a:buNone/>
            </a:pPr>
            <a:r>
              <a:rPr lang="en-US" sz="2800" dirty="0"/>
              <a:t>12  But to the rest I, not the Lord, say: If any brother has a wife who does not believe, and she is willing to live with him, let him not divorce her.</a:t>
            </a:r>
          </a:p>
          <a:p>
            <a:pPr marL="0" indent="0">
              <a:buNone/>
            </a:pPr>
            <a:r>
              <a:rPr lang="en-US" sz="2800" dirty="0"/>
              <a:t>13  And a woman who has a husband who does not believe, if he is willing to live with her, let her not divorce him.</a:t>
            </a:r>
          </a:p>
          <a:p>
            <a:pPr marL="0" indent="0">
              <a:buNone/>
            </a:pPr>
            <a:r>
              <a:rPr lang="en-US" sz="2800" dirty="0"/>
              <a:t>14  For the unbelieving husband is </a:t>
            </a:r>
            <a:r>
              <a:rPr lang="en-US" sz="2800" b="1" dirty="0">
                <a:solidFill>
                  <a:schemeClr val="accent2">
                    <a:lumMod val="50000"/>
                  </a:schemeClr>
                </a:solidFill>
              </a:rPr>
              <a:t>sanctified</a:t>
            </a:r>
            <a:r>
              <a:rPr lang="en-US" sz="2800" dirty="0"/>
              <a:t> by the wife, and the unbelieving wife is </a:t>
            </a:r>
            <a:r>
              <a:rPr lang="en-US" sz="2800" b="1" dirty="0">
                <a:solidFill>
                  <a:schemeClr val="accent2">
                    <a:lumMod val="50000"/>
                  </a:schemeClr>
                </a:solidFill>
              </a:rPr>
              <a:t>sanctified</a:t>
            </a:r>
            <a:r>
              <a:rPr lang="en-US" sz="2800" dirty="0"/>
              <a:t> by the husband; otherwise your children would be unclean, but now they are holy.</a:t>
            </a:r>
          </a:p>
        </p:txBody>
      </p:sp>
      <p:sp>
        <p:nvSpPr>
          <p:cNvPr id="4" name="TextBox 3">
            <a:extLst>
              <a:ext uri="{FF2B5EF4-FFF2-40B4-BE49-F238E27FC236}">
                <a16:creationId xmlns:a16="http://schemas.microsoft.com/office/drawing/2014/main" id="{101D1EFB-8BEF-4019-A8CD-34EFBF6FA711}"/>
              </a:ext>
            </a:extLst>
          </p:cNvPr>
          <p:cNvSpPr txBox="1"/>
          <p:nvPr/>
        </p:nvSpPr>
        <p:spPr>
          <a:xfrm>
            <a:off x="1069848" y="6278554"/>
            <a:ext cx="5464958" cy="400110"/>
          </a:xfrm>
          <a:prstGeom prst="rect">
            <a:avLst/>
          </a:prstGeom>
          <a:noFill/>
        </p:spPr>
        <p:txBody>
          <a:bodyPr wrap="none" rtlCol="0">
            <a:spAutoFit/>
          </a:bodyPr>
          <a:lstStyle/>
          <a:p>
            <a:r>
              <a:rPr lang="en-US" sz="2000" spc="600" dirty="0"/>
              <a:t>1 Corinthians 7:12-14, NKJV</a:t>
            </a:r>
          </a:p>
        </p:txBody>
      </p:sp>
    </p:spTree>
    <p:extLst>
      <p:ext uri="{BB962C8B-B14F-4D97-AF65-F5344CB8AC3E}">
        <p14:creationId xmlns:p14="http://schemas.microsoft.com/office/powerpoint/2010/main" val="3898923687"/>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C7AF1-C44D-47CB-82C5-668964BCB108}"/>
              </a:ext>
            </a:extLst>
          </p:cNvPr>
          <p:cNvSpPr>
            <a:spLocks noGrp="1"/>
          </p:cNvSpPr>
          <p:nvPr>
            <p:ph type="title"/>
          </p:nvPr>
        </p:nvSpPr>
        <p:spPr/>
        <p:txBody>
          <a:bodyPr>
            <a:normAutofit/>
          </a:bodyPr>
          <a:lstStyle/>
          <a:p>
            <a:r>
              <a:rPr lang="en-US" sz="5400" spc="600" dirty="0"/>
              <a:t>SANCTIFIED GOD</a:t>
            </a:r>
          </a:p>
        </p:txBody>
      </p:sp>
      <p:sp>
        <p:nvSpPr>
          <p:cNvPr id="3" name="Content Placeholder 2">
            <a:extLst>
              <a:ext uri="{FF2B5EF4-FFF2-40B4-BE49-F238E27FC236}">
                <a16:creationId xmlns:a16="http://schemas.microsoft.com/office/drawing/2014/main" id="{A59348A2-D563-42FC-B887-CF16E9001E18}"/>
              </a:ext>
            </a:extLst>
          </p:cNvPr>
          <p:cNvSpPr>
            <a:spLocks noGrp="1"/>
          </p:cNvSpPr>
          <p:nvPr>
            <p:ph idx="1"/>
          </p:nvPr>
        </p:nvSpPr>
        <p:spPr/>
        <p:txBody>
          <a:bodyPr>
            <a:normAutofit/>
          </a:bodyPr>
          <a:lstStyle/>
          <a:p>
            <a:pPr marL="0" indent="0">
              <a:buNone/>
            </a:pPr>
            <a:r>
              <a:rPr lang="en-US" sz="4400" dirty="0"/>
              <a:t>“But sanctify the Lord God in your hearts, and always [be] ready to [give] a defense to everyone who asks you a reason for the hope that is in you, with meekness and fear”</a:t>
            </a:r>
          </a:p>
        </p:txBody>
      </p:sp>
      <p:sp>
        <p:nvSpPr>
          <p:cNvPr id="4" name="TextBox 3">
            <a:extLst>
              <a:ext uri="{FF2B5EF4-FFF2-40B4-BE49-F238E27FC236}">
                <a16:creationId xmlns:a16="http://schemas.microsoft.com/office/drawing/2014/main" id="{101D1EFB-8BEF-4019-A8CD-34EFBF6FA711}"/>
              </a:ext>
            </a:extLst>
          </p:cNvPr>
          <p:cNvSpPr txBox="1"/>
          <p:nvPr/>
        </p:nvSpPr>
        <p:spPr>
          <a:xfrm>
            <a:off x="1069848" y="6278554"/>
            <a:ext cx="3721660" cy="400110"/>
          </a:xfrm>
          <a:prstGeom prst="rect">
            <a:avLst/>
          </a:prstGeom>
          <a:noFill/>
        </p:spPr>
        <p:txBody>
          <a:bodyPr wrap="none" rtlCol="0">
            <a:spAutoFit/>
          </a:bodyPr>
          <a:lstStyle/>
          <a:p>
            <a:r>
              <a:rPr lang="en-US" sz="2000" spc="600" dirty="0"/>
              <a:t>1 Peter 3:15, NKJV</a:t>
            </a:r>
          </a:p>
        </p:txBody>
      </p:sp>
    </p:spTree>
    <p:extLst>
      <p:ext uri="{BB962C8B-B14F-4D97-AF65-F5344CB8AC3E}">
        <p14:creationId xmlns:p14="http://schemas.microsoft.com/office/powerpoint/2010/main" val="26633574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ood Type">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980</Words>
  <Application>Microsoft Office PowerPoint</Application>
  <PresentationFormat>Widescreen</PresentationFormat>
  <Paragraphs>126</Paragraphs>
  <Slides>17</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Calibri</vt:lpstr>
      <vt:lpstr>Cinzel</vt:lpstr>
      <vt:lpstr>Georgia</vt:lpstr>
      <vt:lpstr>Rockwell Extra Bold</vt:lpstr>
      <vt:lpstr>Trebuchet MS</vt:lpstr>
      <vt:lpstr>Wingdings</vt:lpstr>
      <vt:lpstr>Wood Type</vt:lpstr>
      <vt:lpstr>Sanctification</vt:lpstr>
      <vt:lpstr>SOME THINGS THAT WERE SANCTIFIED</vt:lpstr>
      <vt:lpstr>SOME THINGS THAT WERE SANCTIFIED</vt:lpstr>
      <vt:lpstr>SOME THINGS THAT WERE SANCTIFIED</vt:lpstr>
      <vt:lpstr>SOME THINGS THAT WERE SANCTIFIED</vt:lpstr>
      <vt:lpstr>SOME THINGS THAT WERE SANCTIFIED</vt:lpstr>
      <vt:lpstr>SOME THINGS THAT WERE SANCTIFIED</vt:lpstr>
      <vt:lpstr>SANCTIFIED SPOUSE</vt:lpstr>
      <vt:lpstr>SANCTIFIED GOD</vt:lpstr>
      <vt:lpstr>THE ORDER OF SANCTIFICATION 1 Corinthians 6:11</vt:lpstr>
      <vt:lpstr>THE ORDER OF SANCTIFICATION 1 Corinthians 6:11</vt:lpstr>
      <vt:lpstr>SANCTIFICATION</vt:lpstr>
      <vt:lpstr>SANCTIFICATION</vt:lpstr>
      <vt:lpstr>SANCTIFICATION</vt:lpstr>
      <vt:lpstr>SANCTIFICATION</vt:lpstr>
      <vt:lpstr>The Corinthians were SANCTIFIED…but 1 Corinthians 1:1, 2</vt:lpstr>
      <vt:lpstr>SANCTIFICATION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Sanctification</dc:title>
  <dc:creator>Steven J. Wallace</dc:creator>
  <cp:lastModifiedBy>Steven J. Wallace</cp:lastModifiedBy>
  <cp:revision>1</cp:revision>
  <dcterms:created xsi:type="dcterms:W3CDTF">2019-01-30T22:03:50Z</dcterms:created>
  <dcterms:modified xsi:type="dcterms:W3CDTF">2019-02-08T16:59:04Z</dcterms:modified>
</cp:coreProperties>
</file>